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309" r:id="rId3"/>
    <p:sldId id="283" r:id="rId4"/>
    <p:sldId id="310" r:id="rId5"/>
    <p:sldId id="289" r:id="rId6"/>
    <p:sldId id="290" r:id="rId7"/>
    <p:sldId id="291" r:id="rId8"/>
    <p:sldId id="305" r:id="rId9"/>
    <p:sldId id="306" r:id="rId10"/>
    <p:sldId id="302" r:id="rId11"/>
    <p:sldId id="303" r:id="rId12"/>
    <p:sldId id="304" r:id="rId13"/>
    <p:sldId id="30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C6A28D"/>
    <a:srgbClr val="D4AF8F"/>
    <a:srgbClr val="B0783F"/>
    <a:srgbClr val="CFC4B1"/>
    <a:srgbClr val="D2CBC3"/>
    <a:srgbClr val="1B3C65"/>
    <a:srgbClr val="FFEFD5"/>
    <a:srgbClr val="2C3055"/>
    <a:srgbClr val="91C8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53" autoAdjust="0"/>
    <p:restoredTop sz="94660"/>
  </p:normalViewPr>
  <p:slideViewPr>
    <p:cSldViewPr snapToGrid="0">
      <p:cViewPr>
        <p:scale>
          <a:sx n="70" d="100"/>
          <a:sy n="70" d="100"/>
        </p:scale>
        <p:origin x="-7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16362-19D8-4831-A19F-0EAA63816113}" type="doc">
      <dgm:prSet loTypeId="urn:microsoft.com/office/officeart/2005/8/layout/target1" loCatId="relationship" qsTypeId="urn:microsoft.com/office/officeart/2005/8/quickstyle/simple1" qsCatId="simple" csTypeId="urn:microsoft.com/office/officeart/2005/8/colors/colorful4" csCatId="colorful" phldr="1"/>
      <dgm:spPr/>
    </dgm:pt>
    <dgm:pt modelId="{CCDA932D-D11A-42AF-8351-23D61D5394A9}">
      <dgm:prSet phldrT="[Text]"/>
      <dgm:spPr/>
      <dgm:t>
        <a:bodyPr/>
        <a:lstStyle/>
        <a:p>
          <a:r>
            <a:rPr lang="en-US" b="1" dirty="0" smtClean="0"/>
            <a:t>Children’s Activity</a:t>
          </a:r>
          <a:endParaRPr lang="en-US" b="1" dirty="0"/>
        </a:p>
      </dgm:t>
    </dgm:pt>
    <dgm:pt modelId="{9A04CC2B-56E9-4626-BD3B-A0F3F167DB99}" type="parTrans" cxnId="{2AEFCCAA-B2E5-4674-B3CA-6006F991464A}">
      <dgm:prSet/>
      <dgm:spPr/>
      <dgm:t>
        <a:bodyPr/>
        <a:lstStyle/>
        <a:p>
          <a:endParaRPr lang="en-US"/>
        </a:p>
      </dgm:t>
    </dgm:pt>
    <dgm:pt modelId="{A1B5DAA7-B248-4A83-BB75-4645B56CE33F}" type="sibTrans" cxnId="{2AEFCCAA-B2E5-4674-B3CA-6006F991464A}">
      <dgm:prSet/>
      <dgm:spPr/>
      <dgm:t>
        <a:bodyPr/>
        <a:lstStyle/>
        <a:p>
          <a:endParaRPr lang="en-US"/>
        </a:p>
      </dgm:t>
    </dgm:pt>
    <dgm:pt modelId="{9AC7FC22-14B9-4602-846B-DB756C9A0C06}">
      <dgm:prSet phldrT="[Text]"/>
      <dgm:spPr/>
      <dgm:t>
        <a:bodyPr/>
        <a:lstStyle/>
        <a:p>
          <a:r>
            <a:rPr lang="en-US" b="1" dirty="0" smtClean="0"/>
            <a:t>Parent Activity </a:t>
          </a:r>
          <a:endParaRPr lang="en-US" b="1" dirty="0"/>
        </a:p>
      </dgm:t>
    </dgm:pt>
    <dgm:pt modelId="{C61F0EE1-9337-4A23-B7A7-E168FCBB4847}" type="parTrans" cxnId="{484D1A96-327B-46DF-A98B-8C06226A710C}">
      <dgm:prSet/>
      <dgm:spPr/>
      <dgm:t>
        <a:bodyPr/>
        <a:lstStyle/>
        <a:p>
          <a:endParaRPr lang="en-US"/>
        </a:p>
      </dgm:t>
    </dgm:pt>
    <dgm:pt modelId="{4C2F14D4-969C-471E-8360-4D2BD7580EC3}" type="sibTrans" cxnId="{484D1A96-327B-46DF-A98B-8C06226A710C}">
      <dgm:prSet/>
      <dgm:spPr/>
      <dgm:t>
        <a:bodyPr/>
        <a:lstStyle/>
        <a:p>
          <a:endParaRPr lang="en-US"/>
        </a:p>
      </dgm:t>
    </dgm:pt>
    <dgm:pt modelId="{0027D258-6386-49D5-A7AE-FF14A5FFBBFD}">
      <dgm:prSet phldrT="[Text]"/>
      <dgm:spPr/>
      <dgm:t>
        <a:bodyPr/>
        <a:lstStyle/>
        <a:p>
          <a:r>
            <a:rPr lang="en-US" b="1" dirty="0" err="1" smtClean="0"/>
            <a:t>Lowokwaru-Muharto-Gadang</a:t>
          </a:r>
          <a:endParaRPr lang="en-US" b="1" dirty="0"/>
        </a:p>
      </dgm:t>
    </dgm:pt>
    <dgm:pt modelId="{1BA27299-8ACC-4777-ABE9-130B49CDF0BC}" type="parTrans" cxnId="{13829DB3-15E6-415B-9396-41DDE882C5BB}">
      <dgm:prSet/>
      <dgm:spPr/>
      <dgm:t>
        <a:bodyPr/>
        <a:lstStyle/>
        <a:p>
          <a:endParaRPr lang="en-US"/>
        </a:p>
      </dgm:t>
    </dgm:pt>
    <dgm:pt modelId="{B73D5AC1-039D-4DB3-9747-82299D4F2E4B}" type="sibTrans" cxnId="{13829DB3-15E6-415B-9396-41DDE882C5BB}">
      <dgm:prSet/>
      <dgm:spPr/>
      <dgm:t>
        <a:bodyPr/>
        <a:lstStyle/>
        <a:p>
          <a:endParaRPr lang="en-US"/>
        </a:p>
      </dgm:t>
    </dgm:pt>
    <dgm:pt modelId="{31BEE83C-AC5C-44D2-AD87-8A8DF0CF79E1}">
      <dgm:prSet phldrT="[Text]"/>
      <dgm:spPr/>
      <dgm:t>
        <a:bodyPr/>
        <a:lstStyle/>
        <a:p>
          <a:r>
            <a:rPr lang="en-US" b="1" dirty="0" smtClean="0"/>
            <a:t>Local Community  (Institution Sponsor, Individual Sponsor, Member, Local Volunteer)</a:t>
          </a:r>
          <a:endParaRPr lang="en-US" b="1" dirty="0"/>
        </a:p>
      </dgm:t>
    </dgm:pt>
    <dgm:pt modelId="{B02F6954-2274-4998-ACEC-B62F1839005F}" type="parTrans" cxnId="{4A6A5DFA-167C-4567-9380-9D1B96DD8853}">
      <dgm:prSet/>
      <dgm:spPr/>
      <dgm:t>
        <a:bodyPr/>
        <a:lstStyle/>
        <a:p>
          <a:endParaRPr lang="en-US"/>
        </a:p>
      </dgm:t>
    </dgm:pt>
    <dgm:pt modelId="{4B03FC2E-4498-4989-A246-6CEFCF51DEFB}" type="sibTrans" cxnId="{4A6A5DFA-167C-4567-9380-9D1B96DD8853}">
      <dgm:prSet/>
      <dgm:spPr/>
      <dgm:t>
        <a:bodyPr/>
        <a:lstStyle/>
        <a:p>
          <a:endParaRPr lang="en-US"/>
        </a:p>
      </dgm:t>
    </dgm:pt>
    <dgm:pt modelId="{D4B34D99-6574-44CF-9EB7-434C58719C23}">
      <dgm:prSet phldrT="[Text]"/>
      <dgm:spPr/>
      <dgm:t>
        <a:bodyPr/>
        <a:lstStyle/>
        <a:p>
          <a:r>
            <a:rPr lang="en-US" b="1" dirty="0" smtClean="0"/>
            <a:t>Public (Government, International Volunteer)</a:t>
          </a:r>
          <a:endParaRPr lang="en-US" b="1" dirty="0"/>
        </a:p>
      </dgm:t>
    </dgm:pt>
    <dgm:pt modelId="{214AB753-2A6C-45B1-9016-3C15DBC47329}" type="parTrans" cxnId="{F978DDF1-7D24-4CC9-BE38-116EF3E38B44}">
      <dgm:prSet/>
      <dgm:spPr/>
      <dgm:t>
        <a:bodyPr/>
        <a:lstStyle/>
        <a:p>
          <a:endParaRPr lang="en-US"/>
        </a:p>
      </dgm:t>
    </dgm:pt>
    <dgm:pt modelId="{0B271F37-1DA4-4BD8-A4BB-C5998DD58354}" type="sibTrans" cxnId="{F978DDF1-7D24-4CC9-BE38-116EF3E38B44}">
      <dgm:prSet/>
      <dgm:spPr/>
      <dgm:t>
        <a:bodyPr/>
        <a:lstStyle/>
        <a:p>
          <a:endParaRPr lang="en-US"/>
        </a:p>
      </dgm:t>
    </dgm:pt>
    <dgm:pt modelId="{8E5D71E4-A248-43E8-8623-60912E593FC4}" type="pres">
      <dgm:prSet presAssocID="{EA716362-19D8-4831-A19F-0EAA63816113}" presName="composite" presStyleCnt="0">
        <dgm:presLayoutVars>
          <dgm:chMax val="5"/>
          <dgm:dir/>
          <dgm:resizeHandles val="exact"/>
        </dgm:presLayoutVars>
      </dgm:prSet>
      <dgm:spPr/>
    </dgm:pt>
    <dgm:pt modelId="{E5DFBDB4-BEC7-4F71-B14B-850F957E5B28}" type="pres">
      <dgm:prSet presAssocID="{CCDA932D-D11A-42AF-8351-23D61D5394A9}" presName="circle1" presStyleLbl="lnNode1" presStyleIdx="0" presStyleCnt="5"/>
      <dgm:spPr/>
    </dgm:pt>
    <dgm:pt modelId="{85D232F4-005F-4DCD-A117-6ECBBB55352A}" type="pres">
      <dgm:prSet presAssocID="{CCDA932D-D11A-42AF-8351-23D61D5394A9}" presName="text1" presStyleLbl="revTx" presStyleIdx="0" presStyleCnt="5">
        <dgm:presLayoutVars>
          <dgm:bulletEnabled val="1"/>
        </dgm:presLayoutVars>
      </dgm:prSet>
      <dgm:spPr/>
      <dgm:t>
        <a:bodyPr/>
        <a:lstStyle/>
        <a:p>
          <a:endParaRPr lang="en-US"/>
        </a:p>
      </dgm:t>
    </dgm:pt>
    <dgm:pt modelId="{AE99063A-46D6-4331-9342-0F437268A6AB}" type="pres">
      <dgm:prSet presAssocID="{CCDA932D-D11A-42AF-8351-23D61D5394A9}" presName="line1" presStyleLbl="callout" presStyleIdx="0" presStyleCnt="10"/>
      <dgm:spPr/>
    </dgm:pt>
    <dgm:pt modelId="{E5E10B03-832A-41A0-9031-449684D026A3}" type="pres">
      <dgm:prSet presAssocID="{CCDA932D-D11A-42AF-8351-23D61D5394A9}" presName="d1" presStyleLbl="callout" presStyleIdx="1" presStyleCnt="10"/>
      <dgm:spPr/>
    </dgm:pt>
    <dgm:pt modelId="{08EB7D37-760C-499D-B338-32D21EB613C2}" type="pres">
      <dgm:prSet presAssocID="{9AC7FC22-14B9-4602-846B-DB756C9A0C06}" presName="circle2" presStyleLbl="lnNode1" presStyleIdx="1" presStyleCnt="5"/>
      <dgm:spPr/>
    </dgm:pt>
    <dgm:pt modelId="{23B2FDD0-C4AD-4162-9FB1-C3FF7C007C8D}" type="pres">
      <dgm:prSet presAssocID="{9AC7FC22-14B9-4602-846B-DB756C9A0C06}" presName="text2" presStyleLbl="revTx" presStyleIdx="1" presStyleCnt="5">
        <dgm:presLayoutVars>
          <dgm:bulletEnabled val="1"/>
        </dgm:presLayoutVars>
      </dgm:prSet>
      <dgm:spPr/>
      <dgm:t>
        <a:bodyPr/>
        <a:lstStyle/>
        <a:p>
          <a:endParaRPr lang="en-US"/>
        </a:p>
      </dgm:t>
    </dgm:pt>
    <dgm:pt modelId="{89E051F8-9408-42AE-A862-10E997BA67DD}" type="pres">
      <dgm:prSet presAssocID="{9AC7FC22-14B9-4602-846B-DB756C9A0C06}" presName="line2" presStyleLbl="callout" presStyleIdx="2" presStyleCnt="10"/>
      <dgm:spPr/>
    </dgm:pt>
    <dgm:pt modelId="{C70F51E5-9A52-4800-9142-22C25AF3FA36}" type="pres">
      <dgm:prSet presAssocID="{9AC7FC22-14B9-4602-846B-DB756C9A0C06}" presName="d2" presStyleLbl="callout" presStyleIdx="3" presStyleCnt="10"/>
      <dgm:spPr/>
    </dgm:pt>
    <dgm:pt modelId="{814A13DC-268F-4C2A-B360-D0275E839346}" type="pres">
      <dgm:prSet presAssocID="{0027D258-6386-49D5-A7AE-FF14A5FFBBFD}" presName="circle3" presStyleLbl="lnNode1" presStyleIdx="2" presStyleCnt="5"/>
      <dgm:spPr/>
    </dgm:pt>
    <dgm:pt modelId="{610A7C63-FCC5-435D-AD14-6AC98B42B74D}" type="pres">
      <dgm:prSet presAssocID="{0027D258-6386-49D5-A7AE-FF14A5FFBBFD}" presName="text3" presStyleLbl="revTx" presStyleIdx="2" presStyleCnt="5">
        <dgm:presLayoutVars>
          <dgm:bulletEnabled val="1"/>
        </dgm:presLayoutVars>
      </dgm:prSet>
      <dgm:spPr/>
      <dgm:t>
        <a:bodyPr/>
        <a:lstStyle/>
        <a:p>
          <a:endParaRPr lang="en-US"/>
        </a:p>
      </dgm:t>
    </dgm:pt>
    <dgm:pt modelId="{FB017217-E6A5-4E49-A881-6CF5D2BF13D7}" type="pres">
      <dgm:prSet presAssocID="{0027D258-6386-49D5-A7AE-FF14A5FFBBFD}" presName="line3" presStyleLbl="callout" presStyleIdx="4" presStyleCnt="10"/>
      <dgm:spPr/>
    </dgm:pt>
    <dgm:pt modelId="{9348F321-EBA2-430F-A1AB-2B999886AFAB}" type="pres">
      <dgm:prSet presAssocID="{0027D258-6386-49D5-A7AE-FF14A5FFBBFD}" presName="d3" presStyleLbl="callout" presStyleIdx="5" presStyleCnt="10"/>
      <dgm:spPr/>
    </dgm:pt>
    <dgm:pt modelId="{89EEAFEA-E918-471F-9967-6C398BB99AFE}" type="pres">
      <dgm:prSet presAssocID="{31BEE83C-AC5C-44D2-AD87-8A8DF0CF79E1}" presName="circle4" presStyleLbl="lnNode1" presStyleIdx="3" presStyleCnt="5"/>
      <dgm:spPr/>
    </dgm:pt>
    <dgm:pt modelId="{592A9325-FF87-4437-8649-512A9C015CB7}" type="pres">
      <dgm:prSet presAssocID="{31BEE83C-AC5C-44D2-AD87-8A8DF0CF79E1}" presName="text4" presStyleLbl="revTx" presStyleIdx="3" presStyleCnt="5">
        <dgm:presLayoutVars>
          <dgm:bulletEnabled val="1"/>
        </dgm:presLayoutVars>
      </dgm:prSet>
      <dgm:spPr/>
      <dgm:t>
        <a:bodyPr/>
        <a:lstStyle/>
        <a:p>
          <a:endParaRPr lang="en-US"/>
        </a:p>
      </dgm:t>
    </dgm:pt>
    <dgm:pt modelId="{A3029EB3-789B-4AC2-A2BF-FE7D9E135888}" type="pres">
      <dgm:prSet presAssocID="{31BEE83C-AC5C-44D2-AD87-8A8DF0CF79E1}" presName="line4" presStyleLbl="callout" presStyleIdx="6" presStyleCnt="10"/>
      <dgm:spPr/>
    </dgm:pt>
    <dgm:pt modelId="{773FF99E-88D3-43AE-AB00-24C60A2F1E55}" type="pres">
      <dgm:prSet presAssocID="{31BEE83C-AC5C-44D2-AD87-8A8DF0CF79E1}" presName="d4" presStyleLbl="callout" presStyleIdx="7" presStyleCnt="10"/>
      <dgm:spPr/>
    </dgm:pt>
    <dgm:pt modelId="{27B0EC22-8589-41D5-B13C-53D52B9483F7}" type="pres">
      <dgm:prSet presAssocID="{D4B34D99-6574-44CF-9EB7-434C58719C23}" presName="circle5" presStyleLbl="lnNode1" presStyleIdx="4" presStyleCnt="5"/>
      <dgm:spPr/>
    </dgm:pt>
    <dgm:pt modelId="{C4066721-C018-4C29-93EB-8D27AAA1410C}" type="pres">
      <dgm:prSet presAssocID="{D4B34D99-6574-44CF-9EB7-434C58719C23}" presName="text5" presStyleLbl="revTx" presStyleIdx="4" presStyleCnt="5">
        <dgm:presLayoutVars>
          <dgm:bulletEnabled val="1"/>
        </dgm:presLayoutVars>
      </dgm:prSet>
      <dgm:spPr/>
      <dgm:t>
        <a:bodyPr/>
        <a:lstStyle/>
        <a:p>
          <a:endParaRPr lang="en-US"/>
        </a:p>
      </dgm:t>
    </dgm:pt>
    <dgm:pt modelId="{616F809C-898B-4688-B47A-6AFFF2F19E00}" type="pres">
      <dgm:prSet presAssocID="{D4B34D99-6574-44CF-9EB7-434C58719C23}" presName="line5" presStyleLbl="callout" presStyleIdx="8" presStyleCnt="10"/>
      <dgm:spPr/>
    </dgm:pt>
    <dgm:pt modelId="{3810C297-80CC-4348-8F64-AE4EC75D8056}" type="pres">
      <dgm:prSet presAssocID="{D4B34D99-6574-44CF-9EB7-434C58719C23}" presName="d5" presStyleLbl="callout" presStyleIdx="9" presStyleCnt="10"/>
      <dgm:spPr/>
    </dgm:pt>
  </dgm:ptLst>
  <dgm:cxnLst>
    <dgm:cxn modelId="{484D1A96-327B-46DF-A98B-8C06226A710C}" srcId="{EA716362-19D8-4831-A19F-0EAA63816113}" destId="{9AC7FC22-14B9-4602-846B-DB756C9A0C06}" srcOrd="1" destOrd="0" parTransId="{C61F0EE1-9337-4A23-B7A7-E168FCBB4847}" sibTransId="{4C2F14D4-969C-471E-8360-4D2BD7580EC3}"/>
    <dgm:cxn modelId="{F282E215-45F1-4CCE-AE49-5EA38E965F2B}" type="presOf" srcId="{31BEE83C-AC5C-44D2-AD87-8A8DF0CF79E1}" destId="{592A9325-FF87-4437-8649-512A9C015CB7}" srcOrd="0" destOrd="0" presId="urn:microsoft.com/office/officeart/2005/8/layout/target1"/>
    <dgm:cxn modelId="{6B45C118-778D-476B-9624-7E79AB8151CF}" type="presOf" srcId="{D4B34D99-6574-44CF-9EB7-434C58719C23}" destId="{C4066721-C018-4C29-93EB-8D27AAA1410C}" srcOrd="0" destOrd="0" presId="urn:microsoft.com/office/officeart/2005/8/layout/target1"/>
    <dgm:cxn modelId="{F978DDF1-7D24-4CC9-BE38-116EF3E38B44}" srcId="{EA716362-19D8-4831-A19F-0EAA63816113}" destId="{D4B34D99-6574-44CF-9EB7-434C58719C23}" srcOrd="4" destOrd="0" parTransId="{214AB753-2A6C-45B1-9016-3C15DBC47329}" sibTransId="{0B271F37-1DA4-4BD8-A4BB-C5998DD58354}"/>
    <dgm:cxn modelId="{E22F00FF-C93A-487F-B47D-831A379B7B45}" type="presOf" srcId="{0027D258-6386-49D5-A7AE-FF14A5FFBBFD}" destId="{610A7C63-FCC5-435D-AD14-6AC98B42B74D}" srcOrd="0" destOrd="0" presId="urn:microsoft.com/office/officeart/2005/8/layout/target1"/>
    <dgm:cxn modelId="{A1770D20-6D75-4DFB-B7EE-1D57CA974541}" type="presOf" srcId="{CCDA932D-D11A-42AF-8351-23D61D5394A9}" destId="{85D232F4-005F-4DCD-A117-6ECBBB55352A}" srcOrd="0" destOrd="0" presId="urn:microsoft.com/office/officeart/2005/8/layout/target1"/>
    <dgm:cxn modelId="{13829DB3-15E6-415B-9396-41DDE882C5BB}" srcId="{EA716362-19D8-4831-A19F-0EAA63816113}" destId="{0027D258-6386-49D5-A7AE-FF14A5FFBBFD}" srcOrd="2" destOrd="0" parTransId="{1BA27299-8ACC-4777-ABE9-130B49CDF0BC}" sibTransId="{B73D5AC1-039D-4DB3-9747-82299D4F2E4B}"/>
    <dgm:cxn modelId="{4A6A5DFA-167C-4567-9380-9D1B96DD8853}" srcId="{EA716362-19D8-4831-A19F-0EAA63816113}" destId="{31BEE83C-AC5C-44D2-AD87-8A8DF0CF79E1}" srcOrd="3" destOrd="0" parTransId="{B02F6954-2274-4998-ACEC-B62F1839005F}" sibTransId="{4B03FC2E-4498-4989-A246-6CEFCF51DEFB}"/>
    <dgm:cxn modelId="{3BBB354D-E654-4E34-AFA0-1B4D3C973969}" type="presOf" srcId="{EA716362-19D8-4831-A19F-0EAA63816113}" destId="{8E5D71E4-A248-43E8-8623-60912E593FC4}" srcOrd="0" destOrd="0" presId="urn:microsoft.com/office/officeart/2005/8/layout/target1"/>
    <dgm:cxn modelId="{2D7941D7-8315-4186-8950-EDEB2C01C037}" type="presOf" srcId="{9AC7FC22-14B9-4602-846B-DB756C9A0C06}" destId="{23B2FDD0-C4AD-4162-9FB1-C3FF7C007C8D}" srcOrd="0" destOrd="0" presId="urn:microsoft.com/office/officeart/2005/8/layout/target1"/>
    <dgm:cxn modelId="{2AEFCCAA-B2E5-4674-B3CA-6006F991464A}" srcId="{EA716362-19D8-4831-A19F-0EAA63816113}" destId="{CCDA932D-D11A-42AF-8351-23D61D5394A9}" srcOrd="0" destOrd="0" parTransId="{9A04CC2B-56E9-4626-BD3B-A0F3F167DB99}" sibTransId="{A1B5DAA7-B248-4A83-BB75-4645B56CE33F}"/>
    <dgm:cxn modelId="{1CF36315-0276-4E8D-BDC2-36C7A7AEBEAF}" type="presParOf" srcId="{8E5D71E4-A248-43E8-8623-60912E593FC4}" destId="{E5DFBDB4-BEC7-4F71-B14B-850F957E5B28}" srcOrd="0" destOrd="0" presId="urn:microsoft.com/office/officeart/2005/8/layout/target1"/>
    <dgm:cxn modelId="{15BD8B68-FEA7-4829-94E5-DFED4E841B52}" type="presParOf" srcId="{8E5D71E4-A248-43E8-8623-60912E593FC4}" destId="{85D232F4-005F-4DCD-A117-6ECBBB55352A}" srcOrd="1" destOrd="0" presId="urn:microsoft.com/office/officeart/2005/8/layout/target1"/>
    <dgm:cxn modelId="{8B07223D-ED93-41E2-9E26-C72DC3670660}" type="presParOf" srcId="{8E5D71E4-A248-43E8-8623-60912E593FC4}" destId="{AE99063A-46D6-4331-9342-0F437268A6AB}" srcOrd="2" destOrd="0" presId="urn:microsoft.com/office/officeart/2005/8/layout/target1"/>
    <dgm:cxn modelId="{43E9FE15-6BD0-4620-984F-32C303D1595B}" type="presParOf" srcId="{8E5D71E4-A248-43E8-8623-60912E593FC4}" destId="{E5E10B03-832A-41A0-9031-449684D026A3}" srcOrd="3" destOrd="0" presId="urn:microsoft.com/office/officeart/2005/8/layout/target1"/>
    <dgm:cxn modelId="{6A8AE670-7B29-48B1-8C32-EB1D03E3F368}" type="presParOf" srcId="{8E5D71E4-A248-43E8-8623-60912E593FC4}" destId="{08EB7D37-760C-499D-B338-32D21EB613C2}" srcOrd="4" destOrd="0" presId="urn:microsoft.com/office/officeart/2005/8/layout/target1"/>
    <dgm:cxn modelId="{DDA98DC4-1FE8-4BEA-A361-53CBD5EF529E}" type="presParOf" srcId="{8E5D71E4-A248-43E8-8623-60912E593FC4}" destId="{23B2FDD0-C4AD-4162-9FB1-C3FF7C007C8D}" srcOrd="5" destOrd="0" presId="urn:microsoft.com/office/officeart/2005/8/layout/target1"/>
    <dgm:cxn modelId="{716564D1-5E80-4418-816E-F2E4E1C90E08}" type="presParOf" srcId="{8E5D71E4-A248-43E8-8623-60912E593FC4}" destId="{89E051F8-9408-42AE-A862-10E997BA67DD}" srcOrd="6" destOrd="0" presId="urn:microsoft.com/office/officeart/2005/8/layout/target1"/>
    <dgm:cxn modelId="{3EC100FA-276F-494C-B546-9FB3CF7778B3}" type="presParOf" srcId="{8E5D71E4-A248-43E8-8623-60912E593FC4}" destId="{C70F51E5-9A52-4800-9142-22C25AF3FA36}" srcOrd="7" destOrd="0" presId="urn:microsoft.com/office/officeart/2005/8/layout/target1"/>
    <dgm:cxn modelId="{7FD73468-65FD-404C-BB22-950F6A07FAA2}" type="presParOf" srcId="{8E5D71E4-A248-43E8-8623-60912E593FC4}" destId="{814A13DC-268F-4C2A-B360-D0275E839346}" srcOrd="8" destOrd="0" presId="urn:microsoft.com/office/officeart/2005/8/layout/target1"/>
    <dgm:cxn modelId="{C711A1B5-2056-405D-A466-ED896E6CBF8B}" type="presParOf" srcId="{8E5D71E4-A248-43E8-8623-60912E593FC4}" destId="{610A7C63-FCC5-435D-AD14-6AC98B42B74D}" srcOrd="9" destOrd="0" presId="urn:microsoft.com/office/officeart/2005/8/layout/target1"/>
    <dgm:cxn modelId="{E302A9A6-94F2-47DE-83D7-032546CF3E6C}" type="presParOf" srcId="{8E5D71E4-A248-43E8-8623-60912E593FC4}" destId="{FB017217-E6A5-4E49-A881-6CF5D2BF13D7}" srcOrd="10" destOrd="0" presId="urn:microsoft.com/office/officeart/2005/8/layout/target1"/>
    <dgm:cxn modelId="{2978F114-6715-4075-A994-4BE1A4412354}" type="presParOf" srcId="{8E5D71E4-A248-43E8-8623-60912E593FC4}" destId="{9348F321-EBA2-430F-A1AB-2B999886AFAB}" srcOrd="11" destOrd="0" presId="urn:microsoft.com/office/officeart/2005/8/layout/target1"/>
    <dgm:cxn modelId="{56BD43F2-9967-42E8-B359-967089F84EB3}" type="presParOf" srcId="{8E5D71E4-A248-43E8-8623-60912E593FC4}" destId="{89EEAFEA-E918-471F-9967-6C398BB99AFE}" srcOrd="12" destOrd="0" presId="urn:microsoft.com/office/officeart/2005/8/layout/target1"/>
    <dgm:cxn modelId="{B29FB5F6-1E13-4A09-9FA7-BCC388F1FBC0}" type="presParOf" srcId="{8E5D71E4-A248-43E8-8623-60912E593FC4}" destId="{592A9325-FF87-4437-8649-512A9C015CB7}" srcOrd="13" destOrd="0" presId="urn:microsoft.com/office/officeart/2005/8/layout/target1"/>
    <dgm:cxn modelId="{9246231B-BA03-46CE-8786-7C280DF4FF1F}" type="presParOf" srcId="{8E5D71E4-A248-43E8-8623-60912E593FC4}" destId="{A3029EB3-789B-4AC2-A2BF-FE7D9E135888}" srcOrd="14" destOrd="0" presId="urn:microsoft.com/office/officeart/2005/8/layout/target1"/>
    <dgm:cxn modelId="{FC88D31A-C96C-43C0-9CC3-DC042C7C483C}" type="presParOf" srcId="{8E5D71E4-A248-43E8-8623-60912E593FC4}" destId="{773FF99E-88D3-43AE-AB00-24C60A2F1E55}" srcOrd="15" destOrd="0" presId="urn:microsoft.com/office/officeart/2005/8/layout/target1"/>
    <dgm:cxn modelId="{14E0ADA5-3DA0-4F6B-BA94-C80B157D5CB9}" type="presParOf" srcId="{8E5D71E4-A248-43E8-8623-60912E593FC4}" destId="{27B0EC22-8589-41D5-B13C-53D52B9483F7}" srcOrd="16" destOrd="0" presId="urn:microsoft.com/office/officeart/2005/8/layout/target1"/>
    <dgm:cxn modelId="{ED84C908-B71F-4310-A65F-A573587CF7E0}" type="presParOf" srcId="{8E5D71E4-A248-43E8-8623-60912E593FC4}" destId="{C4066721-C018-4C29-93EB-8D27AAA1410C}" srcOrd="17" destOrd="0" presId="urn:microsoft.com/office/officeart/2005/8/layout/target1"/>
    <dgm:cxn modelId="{3CB9E488-DD32-460D-8C86-6542F658D5E8}" type="presParOf" srcId="{8E5D71E4-A248-43E8-8623-60912E593FC4}" destId="{616F809C-898B-4688-B47A-6AFFF2F19E00}" srcOrd="18" destOrd="0" presId="urn:microsoft.com/office/officeart/2005/8/layout/target1"/>
    <dgm:cxn modelId="{F879AEA8-DD9C-4079-993D-EF106BCF1BAB}" type="presParOf" srcId="{8E5D71E4-A248-43E8-8623-60912E593FC4}" destId="{3810C297-80CC-4348-8F64-AE4EC75D8056}"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B416E-38C3-4CE5-9E53-F770F2FD8A71}" type="doc">
      <dgm:prSet loTypeId="urn:microsoft.com/office/officeart/2005/8/layout/venn1" loCatId="relationship" qsTypeId="urn:microsoft.com/office/officeart/2005/8/quickstyle/simple1" qsCatId="simple" csTypeId="urn:microsoft.com/office/officeart/2005/8/colors/colorful4" csCatId="colorful" phldr="1"/>
      <dgm:spPr/>
    </dgm:pt>
    <dgm:pt modelId="{BE92A55A-C209-4143-9632-CBB1FA0479F9}">
      <dgm:prSet phldrT="[Text]"/>
      <dgm:spPr/>
      <dgm:t>
        <a:bodyPr/>
        <a:lstStyle/>
        <a:p>
          <a:endParaRPr lang="en-US" dirty="0"/>
        </a:p>
      </dgm:t>
    </dgm:pt>
    <dgm:pt modelId="{2401B2DB-8816-4150-BE4F-F3748AD34922}" type="parTrans" cxnId="{A2D237E8-CE28-4EDA-8708-A576D8B9FCFE}">
      <dgm:prSet/>
      <dgm:spPr/>
      <dgm:t>
        <a:bodyPr/>
        <a:lstStyle/>
        <a:p>
          <a:endParaRPr lang="en-US"/>
        </a:p>
      </dgm:t>
    </dgm:pt>
    <dgm:pt modelId="{95C39447-C12E-4F6B-8D49-B56207BB7923}" type="sibTrans" cxnId="{A2D237E8-CE28-4EDA-8708-A576D8B9FCFE}">
      <dgm:prSet/>
      <dgm:spPr/>
      <dgm:t>
        <a:bodyPr/>
        <a:lstStyle/>
        <a:p>
          <a:endParaRPr lang="en-US"/>
        </a:p>
      </dgm:t>
    </dgm:pt>
    <dgm:pt modelId="{7808B9BA-2055-4CF9-B1E3-0E5AB087D501}">
      <dgm:prSet phldrT="[Text]"/>
      <dgm:spPr/>
      <dgm:t>
        <a:bodyPr/>
        <a:lstStyle/>
        <a:p>
          <a:endParaRPr lang="en-US" dirty="0"/>
        </a:p>
      </dgm:t>
    </dgm:pt>
    <dgm:pt modelId="{E6B34358-41AF-49B1-83F2-2452A68CAD5A}" type="parTrans" cxnId="{1436E92C-DAA4-4359-B471-F76A843B651B}">
      <dgm:prSet/>
      <dgm:spPr/>
      <dgm:t>
        <a:bodyPr/>
        <a:lstStyle/>
        <a:p>
          <a:endParaRPr lang="en-US"/>
        </a:p>
      </dgm:t>
    </dgm:pt>
    <dgm:pt modelId="{1C5BDD9A-2E49-43C0-B797-05E1CCD7C4C3}" type="sibTrans" cxnId="{1436E92C-DAA4-4359-B471-F76A843B651B}">
      <dgm:prSet/>
      <dgm:spPr/>
      <dgm:t>
        <a:bodyPr/>
        <a:lstStyle/>
        <a:p>
          <a:endParaRPr lang="en-US"/>
        </a:p>
      </dgm:t>
    </dgm:pt>
    <dgm:pt modelId="{E681EFAE-45DB-4735-A8A2-62671A7D687C}" type="pres">
      <dgm:prSet presAssocID="{C0DB416E-38C3-4CE5-9E53-F770F2FD8A71}" presName="compositeShape" presStyleCnt="0">
        <dgm:presLayoutVars>
          <dgm:chMax val="7"/>
          <dgm:dir/>
          <dgm:resizeHandles val="exact"/>
        </dgm:presLayoutVars>
      </dgm:prSet>
      <dgm:spPr/>
    </dgm:pt>
    <dgm:pt modelId="{8850939A-05B9-49D6-A755-12DBD155F07F}" type="pres">
      <dgm:prSet presAssocID="{7808B9BA-2055-4CF9-B1E3-0E5AB087D501}" presName="circ1" presStyleLbl="vennNode1" presStyleIdx="0" presStyleCnt="2"/>
      <dgm:spPr/>
      <dgm:t>
        <a:bodyPr/>
        <a:lstStyle/>
        <a:p>
          <a:endParaRPr lang="en-US"/>
        </a:p>
      </dgm:t>
    </dgm:pt>
    <dgm:pt modelId="{EED1E87F-41E4-454D-9E51-D24B529994E1}" type="pres">
      <dgm:prSet presAssocID="{7808B9BA-2055-4CF9-B1E3-0E5AB087D501}" presName="circ1Tx" presStyleLbl="revTx" presStyleIdx="0" presStyleCnt="0">
        <dgm:presLayoutVars>
          <dgm:chMax val="0"/>
          <dgm:chPref val="0"/>
          <dgm:bulletEnabled val="1"/>
        </dgm:presLayoutVars>
      </dgm:prSet>
      <dgm:spPr/>
      <dgm:t>
        <a:bodyPr/>
        <a:lstStyle/>
        <a:p>
          <a:endParaRPr lang="en-US"/>
        </a:p>
      </dgm:t>
    </dgm:pt>
    <dgm:pt modelId="{77F34DAD-3FF0-47E5-8484-EEDD2AEFB0F5}" type="pres">
      <dgm:prSet presAssocID="{BE92A55A-C209-4143-9632-CBB1FA0479F9}" presName="circ2" presStyleLbl="vennNode1" presStyleIdx="1" presStyleCnt="2"/>
      <dgm:spPr/>
      <dgm:t>
        <a:bodyPr/>
        <a:lstStyle/>
        <a:p>
          <a:endParaRPr lang="en-US"/>
        </a:p>
      </dgm:t>
    </dgm:pt>
    <dgm:pt modelId="{726EE24E-93A6-4FF9-AE9B-E24B07C051AA}" type="pres">
      <dgm:prSet presAssocID="{BE92A55A-C209-4143-9632-CBB1FA0479F9}" presName="circ2Tx" presStyleLbl="revTx" presStyleIdx="0" presStyleCnt="0">
        <dgm:presLayoutVars>
          <dgm:chMax val="0"/>
          <dgm:chPref val="0"/>
          <dgm:bulletEnabled val="1"/>
        </dgm:presLayoutVars>
      </dgm:prSet>
      <dgm:spPr/>
      <dgm:t>
        <a:bodyPr/>
        <a:lstStyle/>
        <a:p>
          <a:endParaRPr lang="en-US"/>
        </a:p>
      </dgm:t>
    </dgm:pt>
  </dgm:ptLst>
  <dgm:cxnLst>
    <dgm:cxn modelId="{A2D237E8-CE28-4EDA-8708-A576D8B9FCFE}" srcId="{C0DB416E-38C3-4CE5-9E53-F770F2FD8A71}" destId="{BE92A55A-C209-4143-9632-CBB1FA0479F9}" srcOrd="1" destOrd="0" parTransId="{2401B2DB-8816-4150-BE4F-F3748AD34922}" sibTransId="{95C39447-C12E-4F6B-8D49-B56207BB7923}"/>
    <dgm:cxn modelId="{B84B0EB4-D9A2-402A-BAAB-792FB7140257}" type="presOf" srcId="{C0DB416E-38C3-4CE5-9E53-F770F2FD8A71}" destId="{E681EFAE-45DB-4735-A8A2-62671A7D687C}" srcOrd="0" destOrd="0" presId="urn:microsoft.com/office/officeart/2005/8/layout/venn1"/>
    <dgm:cxn modelId="{E9A52D42-6DA2-4C2B-9CFE-8B5ED71332D1}" type="presOf" srcId="{7808B9BA-2055-4CF9-B1E3-0E5AB087D501}" destId="{EED1E87F-41E4-454D-9E51-D24B529994E1}" srcOrd="1" destOrd="0" presId="urn:microsoft.com/office/officeart/2005/8/layout/venn1"/>
    <dgm:cxn modelId="{611339D0-EC2E-4DBC-AC42-0D2F0895A1FB}" type="presOf" srcId="{BE92A55A-C209-4143-9632-CBB1FA0479F9}" destId="{77F34DAD-3FF0-47E5-8484-EEDD2AEFB0F5}" srcOrd="0" destOrd="0" presId="urn:microsoft.com/office/officeart/2005/8/layout/venn1"/>
    <dgm:cxn modelId="{1436E92C-DAA4-4359-B471-F76A843B651B}" srcId="{C0DB416E-38C3-4CE5-9E53-F770F2FD8A71}" destId="{7808B9BA-2055-4CF9-B1E3-0E5AB087D501}" srcOrd="0" destOrd="0" parTransId="{E6B34358-41AF-49B1-83F2-2452A68CAD5A}" sibTransId="{1C5BDD9A-2E49-43C0-B797-05E1CCD7C4C3}"/>
    <dgm:cxn modelId="{B8BFC7A0-541A-46C5-8602-9C294A8F5185}" type="presOf" srcId="{7808B9BA-2055-4CF9-B1E3-0E5AB087D501}" destId="{8850939A-05B9-49D6-A755-12DBD155F07F}" srcOrd="0" destOrd="0" presId="urn:microsoft.com/office/officeart/2005/8/layout/venn1"/>
    <dgm:cxn modelId="{18E74A36-59C9-4A42-988D-A684ECE75036}" type="presOf" srcId="{BE92A55A-C209-4143-9632-CBB1FA0479F9}" destId="{726EE24E-93A6-4FF9-AE9B-E24B07C051AA}" srcOrd="1" destOrd="0" presId="urn:microsoft.com/office/officeart/2005/8/layout/venn1"/>
    <dgm:cxn modelId="{8436249C-ADA9-4774-9BB2-79655E146126}" type="presParOf" srcId="{E681EFAE-45DB-4735-A8A2-62671A7D687C}" destId="{8850939A-05B9-49D6-A755-12DBD155F07F}" srcOrd="0" destOrd="0" presId="urn:microsoft.com/office/officeart/2005/8/layout/venn1"/>
    <dgm:cxn modelId="{A1A7C1E5-8816-42E1-ACC1-02245724C406}" type="presParOf" srcId="{E681EFAE-45DB-4735-A8A2-62671A7D687C}" destId="{EED1E87F-41E4-454D-9E51-D24B529994E1}" srcOrd="1" destOrd="0" presId="urn:microsoft.com/office/officeart/2005/8/layout/venn1"/>
    <dgm:cxn modelId="{7CBF2964-5F81-4E59-84EE-9A47291BA929}" type="presParOf" srcId="{E681EFAE-45DB-4735-A8A2-62671A7D687C}" destId="{77F34DAD-3FF0-47E5-8484-EEDD2AEFB0F5}" srcOrd="2" destOrd="0" presId="urn:microsoft.com/office/officeart/2005/8/layout/venn1"/>
    <dgm:cxn modelId="{1BEB0465-B993-4B1D-80CA-58BAECC147C1}" type="presParOf" srcId="{E681EFAE-45DB-4735-A8A2-62671A7D687C}" destId="{726EE24E-93A6-4FF9-AE9B-E24B07C051AA}" srcOrd="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8E13B5-CF54-4303-9151-A7B5861251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8A942CE-33BB-45A0-86C3-28A2723D0FB1}">
      <dgm:prSet/>
      <dgm:spPr/>
      <dgm:t>
        <a:bodyPr/>
        <a:lstStyle/>
        <a:p>
          <a:r>
            <a:rPr lang="en-ID" dirty="0"/>
            <a:t>1. </a:t>
          </a:r>
          <a:r>
            <a:rPr lang="en-US" dirty="0" smtClean="0"/>
            <a:t>Implement social welfare, care and child protection services. Includes prevention and response to cases that are standardized and appropriate for the new normal era</a:t>
          </a:r>
          <a:endParaRPr lang="en-US" dirty="0"/>
        </a:p>
      </dgm:t>
    </dgm:pt>
    <dgm:pt modelId="{B9D1AC46-12D3-4738-BB03-6A2BAB93229B}" type="parTrans" cxnId="{9F36042F-087B-49CC-8D36-BDF01773ED8A}">
      <dgm:prSet/>
      <dgm:spPr/>
      <dgm:t>
        <a:bodyPr/>
        <a:lstStyle/>
        <a:p>
          <a:endParaRPr lang="en-US"/>
        </a:p>
      </dgm:t>
    </dgm:pt>
    <dgm:pt modelId="{A1277EE1-C73F-4E13-ABD0-1FB8C38B26AD}" type="sibTrans" cxnId="{9F36042F-087B-49CC-8D36-BDF01773ED8A}">
      <dgm:prSet/>
      <dgm:spPr/>
      <dgm:t>
        <a:bodyPr/>
        <a:lstStyle/>
        <a:p>
          <a:endParaRPr lang="en-US"/>
        </a:p>
      </dgm:t>
    </dgm:pt>
    <dgm:pt modelId="{F3F84D89-6A7E-4DCA-8D02-0445E49E6D33}">
      <dgm:prSet/>
      <dgm:spPr/>
      <dgm:t>
        <a:bodyPr/>
        <a:lstStyle/>
        <a:p>
          <a:r>
            <a:rPr lang="en-ID" dirty="0"/>
            <a:t>2. </a:t>
          </a:r>
          <a:r>
            <a:rPr lang="en-US" dirty="0" smtClean="0"/>
            <a:t>Conducting Foster Care piloting in East Java, to realize an alternative form of family-based care in order to realize quality care in the best interests of the child</a:t>
          </a:r>
          <a:endParaRPr lang="en-US" dirty="0"/>
        </a:p>
      </dgm:t>
    </dgm:pt>
    <dgm:pt modelId="{8EEB0118-0C16-413A-8A49-027FE384AEA1}" type="parTrans" cxnId="{08B2FBE9-4D1D-4EB6-9342-82C9B172ECA8}">
      <dgm:prSet/>
      <dgm:spPr/>
      <dgm:t>
        <a:bodyPr/>
        <a:lstStyle/>
        <a:p>
          <a:endParaRPr lang="en-US"/>
        </a:p>
      </dgm:t>
    </dgm:pt>
    <dgm:pt modelId="{8558F116-3380-4927-963C-1366143F10CF}" type="sibTrans" cxnId="{08B2FBE9-4D1D-4EB6-9342-82C9B172ECA8}">
      <dgm:prSet/>
      <dgm:spPr/>
      <dgm:t>
        <a:bodyPr/>
        <a:lstStyle/>
        <a:p>
          <a:endParaRPr lang="en-US"/>
        </a:p>
      </dgm:t>
    </dgm:pt>
    <dgm:pt modelId="{4F631FFE-5249-46BD-8FEF-19E48E7CA079}">
      <dgm:prSet/>
      <dgm:spPr/>
      <dgm:t>
        <a:bodyPr/>
        <a:lstStyle/>
        <a:p>
          <a:r>
            <a:rPr lang="en-ID" dirty="0"/>
            <a:t>3. </a:t>
          </a:r>
          <a:r>
            <a:rPr lang="en-US" dirty="0" smtClean="0"/>
            <a:t>Good Parenting Campaign for a Better Indonesia in the form of parenting schools, talk shows, training and counseling as well as digitalization of </a:t>
          </a:r>
          <a:r>
            <a:rPr lang="en-US" dirty="0" err="1" smtClean="0"/>
            <a:t>Pondok</a:t>
          </a:r>
          <a:r>
            <a:rPr lang="en-US" dirty="0" smtClean="0"/>
            <a:t> Parenting services HARUM</a:t>
          </a:r>
          <a:endParaRPr lang="en-US" dirty="0"/>
        </a:p>
      </dgm:t>
    </dgm:pt>
    <dgm:pt modelId="{5A6A60D9-AA44-4032-9F31-CFA92817D0C3}" type="parTrans" cxnId="{8B51F5A1-101B-4934-AAE0-AD3B54C14912}">
      <dgm:prSet/>
      <dgm:spPr/>
      <dgm:t>
        <a:bodyPr/>
        <a:lstStyle/>
        <a:p>
          <a:endParaRPr lang="en-US"/>
        </a:p>
      </dgm:t>
    </dgm:pt>
    <dgm:pt modelId="{F1D85782-46FB-42CB-8623-A562BEF146B1}" type="sibTrans" cxnId="{8B51F5A1-101B-4934-AAE0-AD3B54C14912}">
      <dgm:prSet/>
      <dgm:spPr/>
      <dgm:t>
        <a:bodyPr/>
        <a:lstStyle/>
        <a:p>
          <a:endParaRPr lang="en-US"/>
        </a:p>
      </dgm:t>
    </dgm:pt>
    <dgm:pt modelId="{63B69355-35B6-43D6-BFAE-85B085A30AEB}" type="pres">
      <dgm:prSet presAssocID="{AB8E13B5-CF54-4303-9151-A7B58612513B}" presName="linear" presStyleCnt="0">
        <dgm:presLayoutVars>
          <dgm:animLvl val="lvl"/>
          <dgm:resizeHandles val="exact"/>
        </dgm:presLayoutVars>
      </dgm:prSet>
      <dgm:spPr/>
      <dgm:t>
        <a:bodyPr/>
        <a:lstStyle/>
        <a:p>
          <a:endParaRPr lang="en-US"/>
        </a:p>
      </dgm:t>
    </dgm:pt>
    <dgm:pt modelId="{95D57F01-E549-440C-B2F0-A76C11622D31}" type="pres">
      <dgm:prSet presAssocID="{78A942CE-33BB-45A0-86C3-28A2723D0FB1}" presName="parentText" presStyleLbl="node1" presStyleIdx="0" presStyleCnt="3">
        <dgm:presLayoutVars>
          <dgm:chMax val="0"/>
          <dgm:bulletEnabled val="1"/>
        </dgm:presLayoutVars>
      </dgm:prSet>
      <dgm:spPr/>
      <dgm:t>
        <a:bodyPr/>
        <a:lstStyle/>
        <a:p>
          <a:endParaRPr lang="en-US"/>
        </a:p>
      </dgm:t>
    </dgm:pt>
    <dgm:pt modelId="{62DCC1BB-52B5-4C9F-807B-D468D8B6CA73}" type="pres">
      <dgm:prSet presAssocID="{A1277EE1-C73F-4E13-ABD0-1FB8C38B26AD}" presName="spacer" presStyleCnt="0"/>
      <dgm:spPr/>
    </dgm:pt>
    <dgm:pt modelId="{9FEC2A20-3FF6-4785-B480-D74E6BF7DC43}" type="pres">
      <dgm:prSet presAssocID="{F3F84D89-6A7E-4DCA-8D02-0445E49E6D33}" presName="parentText" presStyleLbl="node1" presStyleIdx="1" presStyleCnt="3">
        <dgm:presLayoutVars>
          <dgm:chMax val="0"/>
          <dgm:bulletEnabled val="1"/>
        </dgm:presLayoutVars>
      </dgm:prSet>
      <dgm:spPr/>
      <dgm:t>
        <a:bodyPr/>
        <a:lstStyle/>
        <a:p>
          <a:endParaRPr lang="en-US"/>
        </a:p>
      </dgm:t>
    </dgm:pt>
    <dgm:pt modelId="{0124C7FC-7287-4EE5-9F31-928A22084E66}" type="pres">
      <dgm:prSet presAssocID="{8558F116-3380-4927-963C-1366143F10CF}" presName="spacer" presStyleCnt="0"/>
      <dgm:spPr/>
    </dgm:pt>
    <dgm:pt modelId="{AAD57E87-F47F-4FC9-BFFF-07DDC3F97F02}" type="pres">
      <dgm:prSet presAssocID="{4F631FFE-5249-46BD-8FEF-19E48E7CA079}" presName="parentText" presStyleLbl="node1" presStyleIdx="2" presStyleCnt="3">
        <dgm:presLayoutVars>
          <dgm:chMax val="0"/>
          <dgm:bulletEnabled val="1"/>
        </dgm:presLayoutVars>
      </dgm:prSet>
      <dgm:spPr/>
      <dgm:t>
        <a:bodyPr/>
        <a:lstStyle/>
        <a:p>
          <a:endParaRPr lang="en-US"/>
        </a:p>
      </dgm:t>
    </dgm:pt>
  </dgm:ptLst>
  <dgm:cxnLst>
    <dgm:cxn modelId="{8B51F5A1-101B-4934-AAE0-AD3B54C14912}" srcId="{AB8E13B5-CF54-4303-9151-A7B58612513B}" destId="{4F631FFE-5249-46BD-8FEF-19E48E7CA079}" srcOrd="2" destOrd="0" parTransId="{5A6A60D9-AA44-4032-9F31-CFA92817D0C3}" sibTransId="{F1D85782-46FB-42CB-8623-A562BEF146B1}"/>
    <dgm:cxn modelId="{9F36042F-087B-49CC-8D36-BDF01773ED8A}" srcId="{AB8E13B5-CF54-4303-9151-A7B58612513B}" destId="{78A942CE-33BB-45A0-86C3-28A2723D0FB1}" srcOrd="0" destOrd="0" parTransId="{B9D1AC46-12D3-4738-BB03-6A2BAB93229B}" sibTransId="{A1277EE1-C73F-4E13-ABD0-1FB8C38B26AD}"/>
    <dgm:cxn modelId="{AF04F7CC-697C-47E5-9C26-AAB53055AFFD}" type="presOf" srcId="{F3F84D89-6A7E-4DCA-8D02-0445E49E6D33}" destId="{9FEC2A20-3FF6-4785-B480-D74E6BF7DC43}" srcOrd="0" destOrd="0" presId="urn:microsoft.com/office/officeart/2005/8/layout/vList2"/>
    <dgm:cxn modelId="{760AB55F-5ABB-4B61-B313-F69169FA11AB}" type="presOf" srcId="{AB8E13B5-CF54-4303-9151-A7B58612513B}" destId="{63B69355-35B6-43D6-BFAE-85B085A30AEB}" srcOrd="0" destOrd="0" presId="urn:microsoft.com/office/officeart/2005/8/layout/vList2"/>
    <dgm:cxn modelId="{41745CD0-9622-404D-BF4B-2BDAF95297F6}" type="presOf" srcId="{78A942CE-33BB-45A0-86C3-28A2723D0FB1}" destId="{95D57F01-E549-440C-B2F0-A76C11622D31}" srcOrd="0" destOrd="0" presId="urn:microsoft.com/office/officeart/2005/8/layout/vList2"/>
    <dgm:cxn modelId="{08B2FBE9-4D1D-4EB6-9342-82C9B172ECA8}" srcId="{AB8E13B5-CF54-4303-9151-A7B58612513B}" destId="{F3F84D89-6A7E-4DCA-8D02-0445E49E6D33}" srcOrd="1" destOrd="0" parTransId="{8EEB0118-0C16-413A-8A49-027FE384AEA1}" sibTransId="{8558F116-3380-4927-963C-1366143F10CF}"/>
    <dgm:cxn modelId="{69CE0126-3C29-4BCB-9861-8E6406634501}" type="presOf" srcId="{4F631FFE-5249-46BD-8FEF-19E48E7CA079}" destId="{AAD57E87-F47F-4FC9-BFFF-07DDC3F97F02}" srcOrd="0" destOrd="0" presId="urn:microsoft.com/office/officeart/2005/8/layout/vList2"/>
    <dgm:cxn modelId="{CD20306A-BA7C-4D9A-BF86-60C2E8D1917B}" type="presParOf" srcId="{63B69355-35B6-43D6-BFAE-85B085A30AEB}" destId="{95D57F01-E549-440C-B2F0-A76C11622D31}" srcOrd="0" destOrd="0" presId="urn:microsoft.com/office/officeart/2005/8/layout/vList2"/>
    <dgm:cxn modelId="{F6182C2D-915D-49EA-A089-ABBE6BEE601A}" type="presParOf" srcId="{63B69355-35B6-43D6-BFAE-85B085A30AEB}" destId="{62DCC1BB-52B5-4C9F-807B-D468D8B6CA73}" srcOrd="1" destOrd="0" presId="urn:microsoft.com/office/officeart/2005/8/layout/vList2"/>
    <dgm:cxn modelId="{488B052D-B592-4E1D-8E06-D5F7263F42A1}" type="presParOf" srcId="{63B69355-35B6-43D6-BFAE-85B085A30AEB}" destId="{9FEC2A20-3FF6-4785-B480-D74E6BF7DC43}" srcOrd="2" destOrd="0" presId="urn:microsoft.com/office/officeart/2005/8/layout/vList2"/>
    <dgm:cxn modelId="{0C4B59C3-3A44-48AB-BA08-CE0F46F35F7F}" type="presParOf" srcId="{63B69355-35B6-43D6-BFAE-85B085A30AEB}" destId="{0124C7FC-7287-4EE5-9F31-928A22084E66}" srcOrd="3" destOrd="0" presId="urn:microsoft.com/office/officeart/2005/8/layout/vList2"/>
    <dgm:cxn modelId="{9B82EAB7-FFC6-4374-8B41-7495CFF89226}" type="presParOf" srcId="{63B69355-35B6-43D6-BFAE-85B085A30AEB}" destId="{AAD57E87-F47F-4FC9-BFFF-07DDC3F97F0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0EC22-8589-41D5-B13C-53D52B9483F7}">
      <dsp:nvSpPr>
        <dsp:cNvPr id="0" name=""/>
        <dsp:cNvSpPr/>
      </dsp:nvSpPr>
      <dsp:spPr>
        <a:xfrm>
          <a:off x="200577" y="1093450"/>
          <a:ext cx="3760147" cy="3760147"/>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EAFEA-E918-471F-9967-6C398BB99AFE}">
      <dsp:nvSpPr>
        <dsp:cNvPr id="0" name=""/>
        <dsp:cNvSpPr/>
      </dsp:nvSpPr>
      <dsp:spPr>
        <a:xfrm>
          <a:off x="618266" y="1511140"/>
          <a:ext cx="2924768" cy="2924768"/>
        </a:xfrm>
        <a:prstGeom prst="ellipse">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A13DC-268F-4C2A-B360-D0275E839346}">
      <dsp:nvSpPr>
        <dsp:cNvPr id="0" name=""/>
        <dsp:cNvSpPr/>
      </dsp:nvSpPr>
      <dsp:spPr>
        <a:xfrm>
          <a:off x="1035956" y="1928830"/>
          <a:ext cx="2089388" cy="2089388"/>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B7D37-760C-499D-B338-32D21EB613C2}">
      <dsp:nvSpPr>
        <dsp:cNvPr id="0" name=""/>
        <dsp:cNvSpPr/>
      </dsp:nvSpPr>
      <dsp:spPr>
        <a:xfrm>
          <a:off x="1453959" y="2346833"/>
          <a:ext cx="1253382" cy="1253382"/>
        </a:xfrm>
        <a:prstGeom prst="ellipse">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FBDB4-BEC7-4F71-B14B-850F957E5B28}">
      <dsp:nvSpPr>
        <dsp:cNvPr id="0" name=""/>
        <dsp:cNvSpPr/>
      </dsp:nvSpPr>
      <dsp:spPr>
        <a:xfrm>
          <a:off x="1871649" y="2764523"/>
          <a:ext cx="418003" cy="4180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232F4-005F-4DCD-A117-6ECBBB55352A}">
      <dsp:nvSpPr>
        <dsp:cNvPr id="0" name=""/>
        <dsp:cNvSpPr/>
      </dsp:nvSpPr>
      <dsp:spPr>
        <a:xfrm>
          <a:off x="4587416" y="159931"/>
          <a:ext cx="1880073" cy="66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l" defTabSz="488950">
            <a:lnSpc>
              <a:spcPct val="90000"/>
            </a:lnSpc>
            <a:spcBef>
              <a:spcPct val="0"/>
            </a:spcBef>
            <a:spcAft>
              <a:spcPct val="35000"/>
            </a:spcAft>
          </a:pPr>
          <a:r>
            <a:rPr lang="en-US" sz="1100" b="1" kern="1200" dirty="0" smtClean="0"/>
            <a:t>Children’s Activity</a:t>
          </a:r>
          <a:endParaRPr lang="en-US" sz="1100" b="1" kern="1200" dirty="0"/>
        </a:p>
      </dsp:txBody>
      <dsp:txXfrm>
        <a:off x="4587416" y="159931"/>
        <a:ext cx="1880073" cy="663791"/>
      </dsp:txXfrm>
    </dsp:sp>
    <dsp:sp modelId="{AE99063A-46D6-4331-9342-0F437268A6AB}">
      <dsp:nvSpPr>
        <dsp:cNvPr id="0" name=""/>
        <dsp:cNvSpPr/>
      </dsp:nvSpPr>
      <dsp:spPr>
        <a:xfrm>
          <a:off x="4117397" y="491827"/>
          <a:ext cx="47001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E10B03-832A-41A0-9031-449684D026A3}">
      <dsp:nvSpPr>
        <dsp:cNvPr id="0" name=""/>
        <dsp:cNvSpPr/>
      </dsp:nvSpPr>
      <dsp:spPr>
        <a:xfrm rot="5400000">
          <a:off x="1856608" y="715869"/>
          <a:ext cx="2481697" cy="2033613"/>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B2FDD0-C4AD-4162-9FB1-C3FF7C007C8D}">
      <dsp:nvSpPr>
        <dsp:cNvPr id="0" name=""/>
        <dsp:cNvSpPr/>
      </dsp:nvSpPr>
      <dsp:spPr>
        <a:xfrm>
          <a:off x="4587416" y="861825"/>
          <a:ext cx="1880073" cy="66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l" defTabSz="488950">
            <a:lnSpc>
              <a:spcPct val="90000"/>
            </a:lnSpc>
            <a:spcBef>
              <a:spcPct val="0"/>
            </a:spcBef>
            <a:spcAft>
              <a:spcPct val="35000"/>
            </a:spcAft>
          </a:pPr>
          <a:r>
            <a:rPr lang="en-US" sz="1100" b="1" kern="1200" dirty="0" smtClean="0"/>
            <a:t>Parent Activity </a:t>
          </a:r>
          <a:endParaRPr lang="en-US" sz="1100" b="1" kern="1200" dirty="0"/>
        </a:p>
      </dsp:txBody>
      <dsp:txXfrm>
        <a:off x="4587416" y="861825"/>
        <a:ext cx="1880073" cy="663791"/>
      </dsp:txXfrm>
    </dsp:sp>
    <dsp:sp modelId="{89E051F8-9408-42AE-A862-10E997BA67DD}">
      <dsp:nvSpPr>
        <dsp:cNvPr id="0" name=""/>
        <dsp:cNvSpPr/>
      </dsp:nvSpPr>
      <dsp:spPr>
        <a:xfrm>
          <a:off x="4117397" y="1193721"/>
          <a:ext cx="47001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0F51E5-9A52-4800-9142-22C25AF3FA36}">
      <dsp:nvSpPr>
        <dsp:cNvPr id="0" name=""/>
        <dsp:cNvSpPr/>
      </dsp:nvSpPr>
      <dsp:spPr>
        <a:xfrm rot="5400000">
          <a:off x="2221280" y="1364432"/>
          <a:ext cx="2066326" cy="172340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0A7C63-FCC5-435D-AD14-6AC98B42B74D}">
      <dsp:nvSpPr>
        <dsp:cNvPr id="0" name=""/>
        <dsp:cNvSpPr/>
      </dsp:nvSpPr>
      <dsp:spPr>
        <a:xfrm>
          <a:off x="4587416" y="1563720"/>
          <a:ext cx="1880073" cy="66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l" defTabSz="488950">
            <a:lnSpc>
              <a:spcPct val="90000"/>
            </a:lnSpc>
            <a:spcBef>
              <a:spcPct val="0"/>
            </a:spcBef>
            <a:spcAft>
              <a:spcPct val="35000"/>
            </a:spcAft>
          </a:pPr>
          <a:r>
            <a:rPr lang="en-US" sz="1100" b="1" kern="1200" dirty="0" err="1" smtClean="0"/>
            <a:t>Lowokwaru-Muharto-Gadang</a:t>
          </a:r>
          <a:endParaRPr lang="en-US" sz="1100" b="1" kern="1200" dirty="0"/>
        </a:p>
      </dsp:txBody>
      <dsp:txXfrm>
        <a:off x="4587416" y="1563720"/>
        <a:ext cx="1880073" cy="663791"/>
      </dsp:txXfrm>
    </dsp:sp>
    <dsp:sp modelId="{FB017217-E6A5-4E49-A881-6CF5D2BF13D7}">
      <dsp:nvSpPr>
        <dsp:cNvPr id="0" name=""/>
        <dsp:cNvSpPr/>
      </dsp:nvSpPr>
      <dsp:spPr>
        <a:xfrm>
          <a:off x="4117397" y="1895615"/>
          <a:ext cx="47001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48F321-EBA2-430F-A1AB-2B999886AFAB}">
      <dsp:nvSpPr>
        <dsp:cNvPr id="0" name=""/>
        <dsp:cNvSpPr/>
      </dsp:nvSpPr>
      <dsp:spPr>
        <a:xfrm rot="5400000">
          <a:off x="2578870" y="1986485"/>
          <a:ext cx="1629397" cy="1447656"/>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2A9325-FF87-4437-8649-512A9C015CB7}">
      <dsp:nvSpPr>
        <dsp:cNvPr id="0" name=""/>
        <dsp:cNvSpPr/>
      </dsp:nvSpPr>
      <dsp:spPr>
        <a:xfrm>
          <a:off x="4587416" y="2250573"/>
          <a:ext cx="1880073" cy="66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l" defTabSz="488950">
            <a:lnSpc>
              <a:spcPct val="90000"/>
            </a:lnSpc>
            <a:spcBef>
              <a:spcPct val="0"/>
            </a:spcBef>
            <a:spcAft>
              <a:spcPct val="35000"/>
            </a:spcAft>
          </a:pPr>
          <a:r>
            <a:rPr lang="en-US" sz="1100" b="1" kern="1200" dirty="0" smtClean="0"/>
            <a:t>Local Community  (Institution Sponsor, Individual Sponsor, Member, Local Volunteer)</a:t>
          </a:r>
          <a:endParaRPr lang="en-US" sz="1100" b="1" kern="1200" dirty="0"/>
        </a:p>
      </dsp:txBody>
      <dsp:txXfrm>
        <a:off x="4587416" y="2250573"/>
        <a:ext cx="1880073" cy="663791"/>
      </dsp:txXfrm>
    </dsp:sp>
    <dsp:sp modelId="{A3029EB3-789B-4AC2-A2BF-FE7D9E135888}">
      <dsp:nvSpPr>
        <dsp:cNvPr id="0" name=""/>
        <dsp:cNvSpPr/>
      </dsp:nvSpPr>
      <dsp:spPr>
        <a:xfrm>
          <a:off x="4117397" y="2582469"/>
          <a:ext cx="47001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FF99E-88D3-43AE-AB00-24C60A2F1E55}">
      <dsp:nvSpPr>
        <dsp:cNvPr id="0" name=""/>
        <dsp:cNvSpPr/>
      </dsp:nvSpPr>
      <dsp:spPr>
        <a:xfrm rot="5400000">
          <a:off x="2934831" y="2643258"/>
          <a:ext cx="1243355" cy="1121777"/>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066721-C018-4C29-93EB-8D27AAA1410C}">
      <dsp:nvSpPr>
        <dsp:cNvPr id="0" name=""/>
        <dsp:cNvSpPr/>
      </dsp:nvSpPr>
      <dsp:spPr>
        <a:xfrm>
          <a:off x="4587416" y="2917373"/>
          <a:ext cx="1880073" cy="66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13970" rIns="13970" bIns="13970" numCol="1" spcCol="1270" anchor="ctr" anchorCtr="0">
          <a:noAutofit/>
        </a:bodyPr>
        <a:lstStyle/>
        <a:p>
          <a:pPr lvl="0" algn="l" defTabSz="488950">
            <a:lnSpc>
              <a:spcPct val="90000"/>
            </a:lnSpc>
            <a:spcBef>
              <a:spcPct val="0"/>
            </a:spcBef>
            <a:spcAft>
              <a:spcPct val="35000"/>
            </a:spcAft>
          </a:pPr>
          <a:r>
            <a:rPr lang="en-US" sz="1100" b="1" kern="1200" dirty="0" smtClean="0"/>
            <a:t>Public (Government, International Volunteer)</a:t>
          </a:r>
          <a:endParaRPr lang="en-US" sz="1100" b="1" kern="1200" dirty="0"/>
        </a:p>
      </dsp:txBody>
      <dsp:txXfrm>
        <a:off x="4587416" y="2917373"/>
        <a:ext cx="1880073" cy="663791"/>
      </dsp:txXfrm>
    </dsp:sp>
    <dsp:sp modelId="{616F809C-898B-4688-B47A-6AFFF2F19E00}">
      <dsp:nvSpPr>
        <dsp:cNvPr id="0" name=""/>
        <dsp:cNvSpPr/>
      </dsp:nvSpPr>
      <dsp:spPr>
        <a:xfrm>
          <a:off x="4117397" y="3249268"/>
          <a:ext cx="470018"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10C297-80CC-4348-8F64-AE4EC75D8056}">
      <dsp:nvSpPr>
        <dsp:cNvPr id="0" name=""/>
        <dsp:cNvSpPr/>
      </dsp:nvSpPr>
      <dsp:spPr>
        <a:xfrm rot="5400000">
          <a:off x="3271364" y="3280603"/>
          <a:ext cx="877367" cy="814698"/>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0939A-05B9-49D6-A755-12DBD155F07F}">
      <dsp:nvSpPr>
        <dsp:cNvPr id="0" name=""/>
        <dsp:cNvSpPr/>
      </dsp:nvSpPr>
      <dsp:spPr>
        <a:xfrm>
          <a:off x="318178" y="6951"/>
          <a:ext cx="2541893" cy="254189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73127" y="306695"/>
        <a:ext cx="1465596" cy="1942405"/>
      </dsp:txXfrm>
    </dsp:sp>
    <dsp:sp modelId="{77F34DAD-3FF0-47E5-8484-EEDD2AEFB0F5}">
      <dsp:nvSpPr>
        <dsp:cNvPr id="0" name=""/>
        <dsp:cNvSpPr/>
      </dsp:nvSpPr>
      <dsp:spPr>
        <a:xfrm>
          <a:off x="2150173" y="6951"/>
          <a:ext cx="2541893" cy="2541893"/>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871521" y="306695"/>
        <a:ext cx="1465596" cy="1942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57F01-E549-440C-B2F0-A76C11622D31}">
      <dsp:nvSpPr>
        <dsp:cNvPr id="0" name=""/>
        <dsp:cNvSpPr/>
      </dsp:nvSpPr>
      <dsp:spPr>
        <a:xfrm>
          <a:off x="0" y="85278"/>
          <a:ext cx="5257800" cy="17396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D" sz="2000" kern="1200" dirty="0"/>
            <a:t>1. </a:t>
          </a:r>
          <a:r>
            <a:rPr lang="en-US" sz="2000" kern="1200" dirty="0" smtClean="0"/>
            <a:t>Implement social welfare, care and child protection services. Includes prevention and response to cases that are standardized and appropriate for the new normal era</a:t>
          </a:r>
          <a:endParaRPr lang="en-US" sz="2000" kern="1200" dirty="0"/>
        </a:p>
      </dsp:txBody>
      <dsp:txXfrm>
        <a:off x="84922" y="170200"/>
        <a:ext cx="5087956" cy="1569799"/>
      </dsp:txXfrm>
    </dsp:sp>
    <dsp:sp modelId="{9FEC2A20-3FF6-4785-B480-D74E6BF7DC43}">
      <dsp:nvSpPr>
        <dsp:cNvPr id="0" name=""/>
        <dsp:cNvSpPr/>
      </dsp:nvSpPr>
      <dsp:spPr>
        <a:xfrm>
          <a:off x="0" y="1882522"/>
          <a:ext cx="5257800" cy="173964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D" sz="2000" kern="1200" dirty="0"/>
            <a:t>2. </a:t>
          </a:r>
          <a:r>
            <a:rPr lang="en-US" sz="2000" kern="1200" dirty="0" smtClean="0"/>
            <a:t>Conducting Foster Care piloting in East Java, to realize an alternative form of family-based care in order to realize quality care in the best interests of the child</a:t>
          </a:r>
          <a:endParaRPr lang="en-US" sz="2000" kern="1200" dirty="0"/>
        </a:p>
      </dsp:txBody>
      <dsp:txXfrm>
        <a:off x="84922" y="1967444"/>
        <a:ext cx="5087956" cy="1569799"/>
      </dsp:txXfrm>
    </dsp:sp>
    <dsp:sp modelId="{AAD57E87-F47F-4FC9-BFFF-07DDC3F97F02}">
      <dsp:nvSpPr>
        <dsp:cNvPr id="0" name=""/>
        <dsp:cNvSpPr/>
      </dsp:nvSpPr>
      <dsp:spPr>
        <a:xfrm>
          <a:off x="0" y="3679765"/>
          <a:ext cx="5257800" cy="17396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D" sz="2000" kern="1200" dirty="0"/>
            <a:t>3. </a:t>
          </a:r>
          <a:r>
            <a:rPr lang="en-US" sz="2000" kern="1200" dirty="0" smtClean="0"/>
            <a:t>Good Parenting Campaign for a Better Indonesia in the form of parenting schools, talk shows, training and counseling as well as digitalization of </a:t>
          </a:r>
          <a:r>
            <a:rPr lang="en-US" sz="2000" kern="1200" dirty="0" err="1" smtClean="0"/>
            <a:t>Pondok</a:t>
          </a:r>
          <a:r>
            <a:rPr lang="en-US" sz="2000" kern="1200" dirty="0" smtClean="0"/>
            <a:t> Parenting services HARUM</a:t>
          </a:r>
          <a:endParaRPr lang="en-US" sz="2000" kern="1200" dirty="0"/>
        </a:p>
      </dsp:txBody>
      <dsp:txXfrm>
        <a:off x="84922" y="3764687"/>
        <a:ext cx="5087956" cy="1569799"/>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C9E0B9-5791-4116-A576-9C438A44FFE6}" type="datetimeFigureOut">
              <a:rPr lang="en-ID" smtClean="0"/>
              <a:t>6/24/2020</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F8F3DFA7-814F-440D-885C-331FD1A4CCD4}" type="slidenum">
              <a:rPr lang="en-ID" smtClean="0"/>
              <a:t>‹#›</a:t>
            </a:fld>
            <a:endParaRPr lang="en-ID"/>
          </a:p>
        </p:txBody>
      </p:sp>
    </p:spTree>
    <p:extLst>
      <p:ext uri="{BB962C8B-B14F-4D97-AF65-F5344CB8AC3E}">
        <p14:creationId xmlns:p14="http://schemas.microsoft.com/office/powerpoint/2010/main" val="185746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9E0B9-5791-4116-A576-9C438A44FFE6}" type="datetimeFigureOut">
              <a:rPr lang="en-ID" smtClean="0"/>
              <a:t>6/24/2020</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F8F3DFA7-814F-440D-885C-331FD1A4CCD4}" type="slidenum">
              <a:rPr lang="en-ID" smtClean="0"/>
              <a:t>‹#›</a:t>
            </a:fld>
            <a:endParaRPr lang="en-ID"/>
          </a:p>
        </p:txBody>
      </p:sp>
    </p:spTree>
    <p:extLst>
      <p:ext uri="{BB962C8B-B14F-4D97-AF65-F5344CB8AC3E}">
        <p14:creationId xmlns:p14="http://schemas.microsoft.com/office/powerpoint/2010/main" val="325958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9E0B9-5791-4116-A576-9C438A44FFE6}" type="datetimeFigureOut">
              <a:rPr lang="en-ID" smtClean="0"/>
              <a:t>6/24/2020</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F8F3DFA7-814F-440D-885C-331FD1A4CCD4}" type="slidenum">
              <a:rPr lang="en-ID" smtClean="0"/>
              <a:t>‹#›</a:t>
            </a:fld>
            <a:endParaRPr lang="en-ID"/>
          </a:p>
        </p:txBody>
      </p:sp>
    </p:spTree>
    <p:extLst>
      <p:ext uri="{BB962C8B-B14F-4D97-AF65-F5344CB8AC3E}">
        <p14:creationId xmlns:p14="http://schemas.microsoft.com/office/powerpoint/2010/main" val="220595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9E0B9-5791-4116-A576-9C438A44FFE6}" type="datetimeFigureOut">
              <a:rPr lang="en-ID" smtClean="0"/>
              <a:t>6/24/2020</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F8F3DFA7-814F-440D-885C-331FD1A4CCD4}" type="slidenum">
              <a:rPr lang="en-ID" smtClean="0"/>
              <a:t>‹#›</a:t>
            </a:fld>
            <a:endParaRPr lang="en-ID"/>
          </a:p>
        </p:txBody>
      </p:sp>
    </p:spTree>
    <p:extLst>
      <p:ext uri="{BB962C8B-B14F-4D97-AF65-F5344CB8AC3E}">
        <p14:creationId xmlns:p14="http://schemas.microsoft.com/office/powerpoint/2010/main" val="7349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C9E0B9-5791-4116-A576-9C438A44FFE6}" type="datetimeFigureOut">
              <a:rPr lang="en-ID" smtClean="0"/>
              <a:t>6/24/2020</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F8F3DFA7-814F-440D-885C-331FD1A4CCD4}" type="slidenum">
              <a:rPr lang="en-ID" smtClean="0"/>
              <a:t>‹#›</a:t>
            </a:fld>
            <a:endParaRPr lang="en-ID"/>
          </a:p>
        </p:txBody>
      </p:sp>
    </p:spTree>
    <p:extLst>
      <p:ext uri="{BB962C8B-B14F-4D97-AF65-F5344CB8AC3E}">
        <p14:creationId xmlns:p14="http://schemas.microsoft.com/office/powerpoint/2010/main" val="290571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9E0B9-5791-4116-A576-9C438A44FFE6}" type="datetimeFigureOut">
              <a:rPr lang="en-ID" smtClean="0"/>
              <a:t>6/24/2020</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F8F3DFA7-814F-440D-885C-331FD1A4CCD4}" type="slidenum">
              <a:rPr lang="en-ID" smtClean="0"/>
              <a:t>‹#›</a:t>
            </a:fld>
            <a:endParaRPr lang="en-ID"/>
          </a:p>
        </p:txBody>
      </p:sp>
    </p:spTree>
    <p:extLst>
      <p:ext uri="{BB962C8B-B14F-4D97-AF65-F5344CB8AC3E}">
        <p14:creationId xmlns:p14="http://schemas.microsoft.com/office/powerpoint/2010/main" val="79363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C9E0B9-5791-4116-A576-9C438A44FFE6}" type="datetimeFigureOut">
              <a:rPr lang="en-ID" smtClean="0"/>
              <a:t>6/24/2020</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F8F3DFA7-814F-440D-885C-331FD1A4CCD4}" type="slidenum">
              <a:rPr lang="en-ID" smtClean="0"/>
              <a:t>‹#›</a:t>
            </a:fld>
            <a:endParaRPr lang="en-ID"/>
          </a:p>
        </p:txBody>
      </p:sp>
    </p:spTree>
    <p:extLst>
      <p:ext uri="{BB962C8B-B14F-4D97-AF65-F5344CB8AC3E}">
        <p14:creationId xmlns:p14="http://schemas.microsoft.com/office/powerpoint/2010/main" val="418318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C9E0B9-5791-4116-A576-9C438A44FFE6}" type="datetimeFigureOut">
              <a:rPr lang="en-ID" smtClean="0"/>
              <a:t>6/24/2020</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F8F3DFA7-814F-440D-885C-331FD1A4CCD4}" type="slidenum">
              <a:rPr lang="en-ID" smtClean="0"/>
              <a:t>‹#›</a:t>
            </a:fld>
            <a:endParaRPr lang="en-ID"/>
          </a:p>
        </p:txBody>
      </p:sp>
    </p:spTree>
    <p:extLst>
      <p:ext uri="{BB962C8B-B14F-4D97-AF65-F5344CB8AC3E}">
        <p14:creationId xmlns:p14="http://schemas.microsoft.com/office/powerpoint/2010/main" val="91159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9E0B9-5791-4116-A576-9C438A44FFE6}" type="datetimeFigureOut">
              <a:rPr lang="en-ID" smtClean="0"/>
              <a:t>6/24/2020</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F8F3DFA7-814F-440D-885C-331FD1A4CCD4}" type="slidenum">
              <a:rPr lang="en-ID" smtClean="0"/>
              <a:t>‹#›</a:t>
            </a:fld>
            <a:endParaRPr lang="en-ID"/>
          </a:p>
        </p:txBody>
      </p:sp>
    </p:spTree>
    <p:extLst>
      <p:ext uri="{BB962C8B-B14F-4D97-AF65-F5344CB8AC3E}">
        <p14:creationId xmlns:p14="http://schemas.microsoft.com/office/powerpoint/2010/main" val="362758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C9E0B9-5791-4116-A576-9C438A44FFE6}" type="datetimeFigureOut">
              <a:rPr lang="en-ID" smtClean="0"/>
              <a:t>6/24/2020</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F8F3DFA7-814F-440D-885C-331FD1A4CCD4}" type="slidenum">
              <a:rPr lang="en-ID" smtClean="0"/>
              <a:t>‹#›</a:t>
            </a:fld>
            <a:endParaRPr lang="en-ID"/>
          </a:p>
        </p:txBody>
      </p:sp>
    </p:spTree>
    <p:extLst>
      <p:ext uri="{BB962C8B-B14F-4D97-AF65-F5344CB8AC3E}">
        <p14:creationId xmlns:p14="http://schemas.microsoft.com/office/powerpoint/2010/main" val="272249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C9E0B9-5791-4116-A576-9C438A44FFE6}" type="datetimeFigureOut">
              <a:rPr lang="en-ID" smtClean="0"/>
              <a:t>6/24/2020</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F8F3DFA7-814F-440D-885C-331FD1A4CCD4}" type="slidenum">
              <a:rPr lang="en-ID" smtClean="0"/>
              <a:t>‹#›</a:t>
            </a:fld>
            <a:endParaRPr lang="en-ID"/>
          </a:p>
        </p:txBody>
      </p:sp>
    </p:spTree>
    <p:extLst>
      <p:ext uri="{BB962C8B-B14F-4D97-AF65-F5344CB8AC3E}">
        <p14:creationId xmlns:p14="http://schemas.microsoft.com/office/powerpoint/2010/main" val="205962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9E0B9-5791-4116-A576-9C438A44FFE6}" type="datetimeFigureOut">
              <a:rPr lang="en-ID" smtClean="0"/>
              <a:t>6/24/2020</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3DFA7-814F-440D-885C-331FD1A4CCD4}" type="slidenum">
              <a:rPr lang="en-ID" smtClean="0"/>
              <a:t>‹#›</a:t>
            </a:fld>
            <a:endParaRPr lang="en-ID"/>
          </a:p>
        </p:txBody>
      </p:sp>
    </p:spTree>
    <p:extLst>
      <p:ext uri="{BB962C8B-B14F-4D97-AF65-F5344CB8AC3E}">
        <p14:creationId xmlns:p14="http://schemas.microsoft.com/office/powerpoint/2010/main" val="1460866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5" name="Picture 4" descr="A picture containing food, drawing&#10;&#10;Description automatically generated">
            <a:extLst>
              <a:ext uri="{FF2B5EF4-FFF2-40B4-BE49-F238E27FC236}">
                <a16:creationId xmlns="" xmlns:a16="http://schemas.microsoft.com/office/drawing/2014/main" id="{35069976-5A32-4D1A-90AD-04E11835BF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371177"/>
            <a:ext cx="2415655" cy="1736252"/>
          </a:xfrm>
          <a:prstGeom prst="rect">
            <a:avLst/>
          </a:prstGeom>
        </p:spPr>
      </p:pic>
      <p:pic>
        <p:nvPicPr>
          <p:cNvPr id="7" name="Picture 6" descr="A close up of a sign&#10;&#10;Description automatically generated">
            <a:extLst>
              <a:ext uri="{FF2B5EF4-FFF2-40B4-BE49-F238E27FC236}">
                <a16:creationId xmlns="" xmlns:a16="http://schemas.microsoft.com/office/drawing/2014/main" id="{64F23E78-F9A5-40C3-B5A8-425780ABA6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584" y="2306127"/>
            <a:ext cx="1577650" cy="1866352"/>
          </a:xfrm>
          <a:prstGeom prst="rect">
            <a:avLst/>
          </a:prstGeom>
        </p:spPr>
      </p:pic>
      <p:sp>
        <p:nvSpPr>
          <p:cNvPr id="8" name="TextBox 7">
            <a:extLst>
              <a:ext uri="{FF2B5EF4-FFF2-40B4-BE49-F238E27FC236}">
                <a16:creationId xmlns="" xmlns:a16="http://schemas.microsoft.com/office/drawing/2014/main" id="{DFF366C5-13D6-4ED8-B43A-895A1860F51F}"/>
              </a:ext>
            </a:extLst>
          </p:cNvPr>
          <p:cNvSpPr txBox="1"/>
          <p:nvPr/>
        </p:nvSpPr>
        <p:spPr>
          <a:xfrm>
            <a:off x="1728619" y="43230"/>
            <a:ext cx="8946807" cy="2123658"/>
          </a:xfrm>
          <a:prstGeom prst="rect">
            <a:avLst/>
          </a:prstGeom>
          <a:noFill/>
        </p:spPr>
        <p:txBody>
          <a:bodyPr wrap="square" rtlCol="0">
            <a:spAutoFit/>
          </a:bodyPr>
          <a:lstStyle/>
          <a:p>
            <a:pPr algn="ctr"/>
            <a:r>
              <a:rPr lang="en-US" sz="6600" b="1" dirty="0" smtClean="0"/>
              <a:t>INTERNATIONAL ABCD (UN)CONFERENCE</a:t>
            </a:r>
            <a:endParaRPr lang="en-US" sz="6600" b="1" dirty="0"/>
          </a:p>
        </p:txBody>
      </p:sp>
      <p:sp>
        <p:nvSpPr>
          <p:cNvPr id="9" name="TextBox 8">
            <a:extLst>
              <a:ext uri="{FF2B5EF4-FFF2-40B4-BE49-F238E27FC236}">
                <a16:creationId xmlns="" xmlns:a16="http://schemas.microsoft.com/office/drawing/2014/main" id="{78F28B6C-7745-4B1E-98CD-329906EC5579}"/>
              </a:ext>
            </a:extLst>
          </p:cNvPr>
          <p:cNvSpPr txBox="1"/>
          <p:nvPr/>
        </p:nvSpPr>
        <p:spPr>
          <a:xfrm>
            <a:off x="2579077" y="4511713"/>
            <a:ext cx="7033846" cy="1077218"/>
          </a:xfrm>
          <a:prstGeom prst="rect">
            <a:avLst/>
          </a:prstGeom>
          <a:noFill/>
        </p:spPr>
        <p:txBody>
          <a:bodyPr wrap="square" rtlCol="0">
            <a:spAutoFit/>
          </a:bodyPr>
          <a:lstStyle/>
          <a:p>
            <a:pPr algn="ctr"/>
            <a:r>
              <a:rPr lang="en-US" sz="3200" b="1" dirty="0" smtClean="0"/>
              <a:t>HARUM FAMILY CENTER</a:t>
            </a:r>
          </a:p>
          <a:p>
            <a:pPr algn="ctr"/>
            <a:r>
              <a:rPr lang="en-US" sz="3200" b="1" dirty="0" smtClean="0"/>
              <a:t>(LKSA HARAPAN UMMAT)</a:t>
            </a:r>
            <a:endParaRPr lang="en-US" sz="3200" b="1" dirty="0"/>
          </a:p>
        </p:txBody>
      </p:sp>
      <p:sp>
        <p:nvSpPr>
          <p:cNvPr id="10" name="TextBox 9">
            <a:extLst>
              <a:ext uri="{FF2B5EF4-FFF2-40B4-BE49-F238E27FC236}">
                <a16:creationId xmlns="" xmlns:a16="http://schemas.microsoft.com/office/drawing/2014/main" id="{6D91CBF9-8382-45DE-A7CB-798138DF1F7A}"/>
              </a:ext>
            </a:extLst>
          </p:cNvPr>
          <p:cNvSpPr txBox="1"/>
          <p:nvPr/>
        </p:nvSpPr>
        <p:spPr>
          <a:xfrm>
            <a:off x="4246584" y="5588931"/>
            <a:ext cx="3369212" cy="1200329"/>
          </a:xfrm>
          <a:prstGeom prst="rect">
            <a:avLst/>
          </a:prstGeom>
          <a:noFill/>
        </p:spPr>
        <p:txBody>
          <a:bodyPr wrap="square" rtlCol="0">
            <a:spAutoFit/>
          </a:bodyPr>
          <a:lstStyle/>
          <a:p>
            <a:pPr algn="ctr"/>
            <a:r>
              <a:rPr lang="en-US" sz="2400" dirty="0" smtClean="0"/>
              <a:t>Malang City - East Java Indonesia</a:t>
            </a:r>
            <a:endParaRPr lang="en-US" sz="2400" dirty="0"/>
          </a:p>
          <a:p>
            <a:pPr algn="ctr"/>
            <a:r>
              <a:rPr lang="en-US" sz="2400" dirty="0"/>
              <a:t>June 24</a:t>
            </a:r>
            <a:r>
              <a:rPr lang="en-US" sz="2400" baseline="30000" dirty="0"/>
              <a:t>th</a:t>
            </a:r>
            <a:r>
              <a:rPr lang="en-US" sz="2400" dirty="0"/>
              <a:t>-25</a:t>
            </a:r>
            <a:r>
              <a:rPr lang="en-US" sz="2400" baseline="30000" dirty="0"/>
              <a:t>th</a:t>
            </a:r>
            <a:r>
              <a:rPr lang="en-US" sz="2400" dirty="0"/>
              <a:t>, 2020</a:t>
            </a:r>
            <a:endParaRPr lang="en-ID" sz="2400" dirty="0"/>
          </a:p>
        </p:txBody>
      </p:sp>
    </p:spTree>
    <p:extLst>
      <p:ext uri="{BB962C8B-B14F-4D97-AF65-F5344CB8AC3E}">
        <p14:creationId xmlns:p14="http://schemas.microsoft.com/office/powerpoint/2010/main" val="2558166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F67356-11C1-4485-9473-55829B392972}"/>
              </a:ext>
            </a:extLst>
          </p:cNvPr>
          <p:cNvSpPr>
            <a:spLocks noGrp="1"/>
          </p:cNvSpPr>
          <p:nvPr>
            <p:ph type="title"/>
          </p:nvPr>
        </p:nvSpPr>
        <p:spPr>
          <a:xfrm>
            <a:off x="7187526" y="4024567"/>
            <a:ext cx="4888306" cy="1325563"/>
          </a:xfrm>
        </p:spPr>
        <p:txBody>
          <a:bodyPr>
            <a:normAutofit fontScale="90000"/>
          </a:bodyPr>
          <a:lstStyle/>
          <a:p>
            <a:pPr algn="r"/>
            <a:r>
              <a:rPr lang="en-ID" b="1" dirty="0"/>
              <a:t>Testimony of Foreign Volunteers</a:t>
            </a:r>
          </a:p>
        </p:txBody>
      </p:sp>
      <p:sp>
        <p:nvSpPr>
          <p:cNvPr id="3" name="Content Placeholder 2">
            <a:extLst>
              <a:ext uri="{FF2B5EF4-FFF2-40B4-BE49-F238E27FC236}">
                <a16:creationId xmlns="" xmlns:a16="http://schemas.microsoft.com/office/drawing/2014/main" id="{C30278CE-D0C7-4618-95BB-FDA24DC41A1C}"/>
              </a:ext>
            </a:extLst>
          </p:cNvPr>
          <p:cNvSpPr>
            <a:spLocks noGrp="1"/>
          </p:cNvSpPr>
          <p:nvPr>
            <p:ph idx="1"/>
          </p:nvPr>
        </p:nvSpPr>
        <p:spPr>
          <a:xfrm>
            <a:off x="6467062" y="364763"/>
            <a:ext cx="5247859" cy="3551582"/>
          </a:xfrm>
        </p:spPr>
        <p:txBody>
          <a:bodyPr anchor="t">
            <a:normAutofit fontScale="92500" lnSpcReduction="20000"/>
          </a:bodyPr>
          <a:lstStyle/>
          <a:p>
            <a:pPr marL="0" indent="0">
              <a:buNone/>
            </a:pPr>
            <a:r>
              <a:rPr lang="en-ID" sz="2000" dirty="0"/>
              <a:t>“I have been a volunteer in Malang for 3 months, but it felt like I have only been here for 3 weeks. It is true what they say, time flies when you are having fun.”</a:t>
            </a:r>
          </a:p>
          <a:p>
            <a:pPr marL="0" indent="0" algn="r">
              <a:buNone/>
            </a:pPr>
            <a:r>
              <a:rPr lang="en-ID" sz="2000" b="1" dirty="0"/>
              <a:t>Danielle -  Netherlands</a:t>
            </a:r>
          </a:p>
          <a:p>
            <a:pPr marL="0" indent="0">
              <a:buNone/>
            </a:pPr>
            <a:endParaRPr lang="en-ID" sz="2000" dirty="0"/>
          </a:p>
          <a:p>
            <a:pPr marL="0" indent="0">
              <a:buNone/>
            </a:pPr>
            <a:r>
              <a:rPr lang="en-ID" sz="2000" dirty="0"/>
              <a:t>“It was an amazing experience to do this together and we felt very welcome. I want to thank all the HARUM staff for creating an opportunity for the young children from the village to go to school. Keep smiling and dancing, the rest will follow </a:t>
            </a:r>
            <a:r>
              <a:rPr lang="en-ID" sz="2000" dirty="0">
                <a:sym typeface="Wingdings" panose="05000000000000000000" pitchFamily="2" charset="2"/>
              </a:rPr>
              <a:t>, </a:t>
            </a:r>
            <a:r>
              <a:rPr lang="en-ID" sz="2000" dirty="0" err="1">
                <a:sym typeface="Wingdings" panose="05000000000000000000" pitchFamily="2" charset="2"/>
              </a:rPr>
              <a:t>Terima</a:t>
            </a:r>
            <a:r>
              <a:rPr lang="en-ID" sz="2000" dirty="0">
                <a:sym typeface="Wingdings" panose="05000000000000000000" pitchFamily="2" charset="2"/>
              </a:rPr>
              <a:t> </a:t>
            </a:r>
            <a:r>
              <a:rPr lang="en-ID" sz="2000" dirty="0" err="1">
                <a:sym typeface="Wingdings" panose="05000000000000000000" pitchFamily="2" charset="2"/>
              </a:rPr>
              <a:t>kasih</a:t>
            </a:r>
            <a:r>
              <a:rPr lang="en-ID" sz="2000" dirty="0">
                <a:sym typeface="Wingdings" panose="05000000000000000000" pitchFamily="2" charset="2"/>
              </a:rPr>
              <a:t>.”</a:t>
            </a:r>
          </a:p>
          <a:p>
            <a:pPr marL="0" indent="0" algn="r">
              <a:buNone/>
            </a:pPr>
            <a:r>
              <a:rPr lang="en-ID" sz="2000" b="1" dirty="0">
                <a:sym typeface="Wingdings" panose="05000000000000000000" pitchFamily="2" charset="2"/>
              </a:rPr>
              <a:t>Damian - Netherlands</a:t>
            </a:r>
          </a:p>
        </p:txBody>
      </p:sp>
      <p:pic>
        <p:nvPicPr>
          <p:cNvPr id="8" name="Picture 7" descr="A group of people posing for a photo&#10;&#10;Description automatically generated">
            <a:extLst>
              <a:ext uri="{FF2B5EF4-FFF2-40B4-BE49-F238E27FC236}">
                <a16:creationId xmlns="" xmlns:a16="http://schemas.microsoft.com/office/drawing/2014/main" id="{1737EB19-63DA-424F-A432-F409388E76C1}"/>
              </a:ext>
            </a:extLst>
          </p:cNvPr>
          <p:cNvPicPr>
            <a:picLocks noChangeAspect="1"/>
          </p:cNvPicPr>
          <p:nvPr/>
        </p:nvPicPr>
        <p:blipFill rotWithShape="1">
          <a:blip r:embed="rId2">
            <a:extLst>
              <a:ext uri="{28A0092B-C50C-407E-A947-70E740481C1C}">
                <a14:useLocalDpi xmlns:a14="http://schemas.microsoft.com/office/drawing/2010/main" val="0"/>
              </a:ext>
            </a:extLst>
          </a:blip>
          <a:srcRect l="8323" r="-1" b="-1"/>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pic>
        <p:nvPicPr>
          <p:cNvPr id="6" name="Picture 5" descr="A group of kids posing for a photo&#10;&#10;Description automatically generated">
            <a:extLst>
              <a:ext uri="{FF2B5EF4-FFF2-40B4-BE49-F238E27FC236}">
                <a16:creationId xmlns="" xmlns:a16="http://schemas.microsoft.com/office/drawing/2014/main" id="{8BEF1436-FF5B-4E72-8C48-1842F2720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9" t="6321" r="97" b="23316"/>
          <a:stretch/>
        </p:blipFill>
        <p:spPr>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Tree>
    <p:extLst>
      <p:ext uri="{BB962C8B-B14F-4D97-AF65-F5344CB8AC3E}">
        <p14:creationId xmlns:p14="http://schemas.microsoft.com/office/powerpoint/2010/main" val="13161862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person, indoor, woman, child&#10;&#10;Description automatically generated">
            <a:extLst>
              <a:ext uri="{FF2B5EF4-FFF2-40B4-BE49-F238E27FC236}">
                <a16:creationId xmlns="" xmlns:a16="http://schemas.microsoft.com/office/drawing/2014/main" id="{8F525EC3-53F5-43B1-A8CF-C2BA327136E4}"/>
              </a:ext>
            </a:extLst>
          </p:cNvPr>
          <p:cNvPicPr>
            <a:picLocks noChangeAspect="1"/>
          </p:cNvPicPr>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rcRect r="25"/>
          <a:stretch/>
        </p:blipFill>
        <p:spPr>
          <a:xfrm>
            <a:off x="-19" y="10"/>
            <a:ext cx="12188952" cy="6857990"/>
          </a:xfrm>
          <a:prstGeom prst="rect">
            <a:avLst/>
          </a:prstGeom>
        </p:spPr>
      </p:pic>
      <p:sp>
        <p:nvSpPr>
          <p:cNvPr id="2" name="Title 1">
            <a:extLst>
              <a:ext uri="{FF2B5EF4-FFF2-40B4-BE49-F238E27FC236}">
                <a16:creationId xmlns="" xmlns:a16="http://schemas.microsoft.com/office/drawing/2014/main" id="{48F67356-11C1-4485-9473-55829B392972}"/>
              </a:ext>
            </a:extLst>
          </p:cNvPr>
          <p:cNvSpPr>
            <a:spLocks noGrp="1"/>
          </p:cNvSpPr>
          <p:nvPr>
            <p:ph type="title"/>
          </p:nvPr>
        </p:nvSpPr>
        <p:spPr>
          <a:xfrm>
            <a:off x="6072129" y="503237"/>
            <a:ext cx="5314536" cy="1325563"/>
          </a:xfrm>
        </p:spPr>
        <p:txBody>
          <a:bodyPr>
            <a:normAutofit/>
          </a:bodyPr>
          <a:lstStyle/>
          <a:p>
            <a:r>
              <a:rPr lang="en-ID" b="1" dirty="0"/>
              <a:t>Testimony of Foreign Volunteers</a:t>
            </a:r>
          </a:p>
        </p:txBody>
      </p:sp>
      <p:sp>
        <p:nvSpPr>
          <p:cNvPr id="3" name="Content Placeholder 2">
            <a:extLst>
              <a:ext uri="{FF2B5EF4-FFF2-40B4-BE49-F238E27FC236}">
                <a16:creationId xmlns="" xmlns:a16="http://schemas.microsoft.com/office/drawing/2014/main" id="{C30278CE-D0C7-4618-95BB-FDA24DC41A1C}"/>
              </a:ext>
            </a:extLst>
          </p:cNvPr>
          <p:cNvSpPr>
            <a:spLocks noGrp="1"/>
          </p:cNvSpPr>
          <p:nvPr>
            <p:ph idx="1"/>
          </p:nvPr>
        </p:nvSpPr>
        <p:spPr>
          <a:xfrm>
            <a:off x="6072129" y="1961322"/>
            <a:ext cx="5314543" cy="4253335"/>
          </a:xfrm>
        </p:spPr>
        <p:txBody>
          <a:bodyPr anchor="t">
            <a:normAutofit fontScale="92500" lnSpcReduction="10000"/>
          </a:bodyPr>
          <a:lstStyle/>
          <a:p>
            <a:pPr marL="0" indent="0">
              <a:buNone/>
            </a:pPr>
            <a:r>
              <a:rPr lang="en-ID" sz="2000" dirty="0"/>
              <a:t>“I really felt very welcome and appreciated by the HARUM Community and I will never forget it. Thank you for everything, I shall never forget it. Hearts of love.” </a:t>
            </a:r>
          </a:p>
          <a:p>
            <a:pPr marL="0" indent="0" algn="r">
              <a:buNone/>
            </a:pPr>
            <a:r>
              <a:rPr lang="en-ID" sz="2000" b="1" dirty="0"/>
              <a:t>Tom - Netherlands</a:t>
            </a:r>
          </a:p>
          <a:p>
            <a:pPr marL="0" indent="0">
              <a:buNone/>
            </a:pPr>
            <a:endParaRPr lang="en-ID" sz="2000" dirty="0"/>
          </a:p>
          <a:p>
            <a:pPr marL="0" indent="0">
              <a:buNone/>
            </a:pPr>
            <a:r>
              <a:rPr lang="en-ID" sz="2000" dirty="0">
                <a:sym typeface="Wingdings" panose="05000000000000000000" pitchFamily="2" charset="2"/>
              </a:rPr>
              <a:t>“We helped with the toilets and painted the well and the playground. We really enjoyed our stay in Malang and of course the lovely meals that you guys made for us. Furthermore, we would like to thank all the lovely people in the village. They were so kind to us. </a:t>
            </a:r>
            <a:r>
              <a:rPr lang="en-ID" sz="2000" dirty="0" err="1">
                <a:sym typeface="Wingdings" panose="05000000000000000000" pitchFamily="2" charset="2"/>
              </a:rPr>
              <a:t>You’e</a:t>
            </a:r>
            <a:r>
              <a:rPr lang="en-ID" sz="2000" dirty="0">
                <a:sym typeface="Wingdings" panose="05000000000000000000" pitchFamily="2" charset="2"/>
              </a:rPr>
              <a:t> very lovely! Hopefully we can come back sometime. And we wish you all the best for the future. ♥Lots of Hugs and kisses♥.” </a:t>
            </a:r>
          </a:p>
          <a:p>
            <a:pPr marL="0" indent="0" algn="r">
              <a:buNone/>
            </a:pPr>
            <a:r>
              <a:rPr lang="en-ID" sz="2000" b="1" dirty="0">
                <a:sym typeface="Wingdings" panose="05000000000000000000" pitchFamily="2" charset="2"/>
              </a:rPr>
              <a:t>Eva, </a:t>
            </a:r>
            <a:r>
              <a:rPr lang="en-ID" sz="2000" b="1" dirty="0" err="1">
                <a:sym typeface="Wingdings" panose="05000000000000000000" pitchFamily="2" charset="2"/>
              </a:rPr>
              <a:t>Evi</a:t>
            </a:r>
            <a:r>
              <a:rPr lang="en-ID" sz="2000" b="1" dirty="0">
                <a:sym typeface="Wingdings" panose="05000000000000000000" pitchFamily="2" charset="2"/>
              </a:rPr>
              <a:t>, Beau and Naomi - Netherlands</a:t>
            </a:r>
          </a:p>
        </p:txBody>
      </p:sp>
      <p:pic>
        <p:nvPicPr>
          <p:cNvPr id="5" name="Picture 4" descr="A group of people standing in front of a crowd posing for the camera&#10;&#10;Description automatically generated">
            <a:extLst>
              <a:ext uri="{FF2B5EF4-FFF2-40B4-BE49-F238E27FC236}">
                <a16:creationId xmlns="" xmlns:a16="http://schemas.microsoft.com/office/drawing/2014/main" id="{8A9B01F0-F334-4077-9E1A-E41EDFAE2291}"/>
              </a:ext>
            </a:extLst>
          </p:cNvPr>
          <p:cNvPicPr>
            <a:picLocks noChangeAspect="1"/>
          </p:cNvPicPr>
          <p:nvPr/>
        </p:nvPicPr>
        <p:blipFill rotWithShape="1">
          <a:blip r:embed="rId3">
            <a:extLst>
              <a:ext uri="{28A0092B-C50C-407E-A947-70E740481C1C}">
                <a14:useLocalDpi xmlns:a14="http://schemas.microsoft.com/office/drawing/2010/main" val="0"/>
              </a:ext>
            </a:extLst>
          </a:blip>
          <a:srcRect l="13498" r="22507" b="-1"/>
          <a:stretch/>
        </p:blipFill>
        <p:spPr>
          <a:xfrm>
            <a:off x="-2315" y="-2"/>
            <a:ext cx="5441859" cy="5654940"/>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Tree>
    <p:extLst>
      <p:ext uri="{BB962C8B-B14F-4D97-AF65-F5344CB8AC3E}">
        <p14:creationId xmlns:p14="http://schemas.microsoft.com/office/powerpoint/2010/main" val="9001152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6B1417-3D0C-466A-B21B-90DAD5C2EB31}"/>
              </a:ext>
            </a:extLst>
          </p:cNvPr>
          <p:cNvSpPr>
            <a:spLocks noGrp="1"/>
          </p:cNvSpPr>
          <p:nvPr>
            <p:ph type="title"/>
          </p:nvPr>
        </p:nvSpPr>
        <p:spPr>
          <a:xfrm>
            <a:off x="519545" y="621792"/>
            <a:ext cx="5181503" cy="1793862"/>
          </a:xfrm>
          <a:solidFill>
            <a:srgbClr val="0070C0"/>
          </a:solidFill>
        </p:spPr>
        <p:txBody>
          <a:bodyPr>
            <a:normAutofit/>
          </a:bodyPr>
          <a:lstStyle/>
          <a:p>
            <a:r>
              <a:rPr lang="en-ID" sz="4800" b="1" dirty="0">
                <a:solidFill>
                  <a:schemeClr val="bg1"/>
                </a:solidFill>
              </a:rPr>
              <a:t>FUTURE AGENDAS</a:t>
            </a:r>
          </a:p>
        </p:txBody>
      </p:sp>
      <p:graphicFrame>
        <p:nvGraphicFramePr>
          <p:cNvPr id="5" name="Content Placeholder 2">
            <a:extLst>
              <a:ext uri="{FF2B5EF4-FFF2-40B4-BE49-F238E27FC236}">
                <a16:creationId xmlns="" xmlns:a16="http://schemas.microsoft.com/office/drawing/2014/main" id="{DB8A254F-701E-4C8C-A820-18F63130A6D3}"/>
              </a:ext>
            </a:extLst>
          </p:cNvPr>
          <p:cNvGraphicFramePr>
            <a:graphicFrameLocks noGrp="1"/>
          </p:cNvGraphicFramePr>
          <p:nvPr>
            <p:ph idx="1"/>
            <p:extLst>
              <p:ext uri="{D42A27DB-BD31-4B8C-83A1-F6EECF244321}">
                <p14:modId xmlns:p14="http://schemas.microsoft.com/office/powerpoint/2010/main" val="3765010175"/>
              </p:ext>
            </p:extLst>
          </p:nvPr>
        </p:nvGraphicFramePr>
        <p:xfrm>
          <a:off x="6488709"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a:extLst>
              <a:ext uri="{FF2B5EF4-FFF2-40B4-BE49-F238E27FC236}">
                <a16:creationId xmlns="" xmlns:a16="http://schemas.microsoft.com/office/drawing/2014/main" id="{53144D9F-68D0-45A2-AAE6-D5326CC663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47811"/>
            <a:ext cx="6031923" cy="401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806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CCEEA3-DD0D-4D56-93DA-0072E2135F68}"/>
              </a:ext>
            </a:extLst>
          </p:cNvPr>
          <p:cNvSpPr>
            <a:spLocks noGrp="1"/>
          </p:cNvSpPr>
          <p:nvPr>
            <p:ph type="title"/>
          </p:nvPr>
        </p:nvSpPr>
        <p:spPr>
          <a:xfrm>
            <a:off x="99753" y="1936586"/>
            <a:ext cx="2795847" cy="2387600"/>
          </a:xfrm>
        </p:spPr>
        <p:txBody>
          <a:bodyPr vert="horz" lIns="91440" tIns="45720" rIns="91440" bIns="45720" rtlCol="0" anchor="b">
            <a:normAutofit/>
          </a:bodyPr>
          <a:lstStyle/>
          <a:p>
            <a:pPr algn="r"/>
            <a:r>
              <a:rPr lang="en-US" sz="5400" b="1" dirty="0">
                <a:solidFill>
                  <a:srgbClr val="00B050"/>
                </a:solidFill>
              </a:rPr>
              <a:t>THANK YOU</a:t>
            </a:r>
          </a:p>
        </p:txBody>
      </p:sp>
      <p:pic>
        <p:nvPicPr>
          <p:cNvPr id="5" name="Picture 4">
            <a:extLst>
              <a:ext uri="{FF2B5EF4-FFF2-40B4-BE49-F238E27FC236}">
                <a16:creationId xmlns="" xmlns:a16="http://schemas.microsoft.com/office/drawing/2014/main" id="{C7E475EE-B12B-4381-9958-23F845C1C20C}"/>
              </a:ext>
            </a:extLst>
          </p:cNvPr>
          <p:cNvPicPr>
            <a:picLocks noChangeAspect="1"/>
          </p:cNvPicPr>
          <p:nvPr/>
        </p:nvPicPr>
        <p:blipFill>
          <a:blip r:embed="rId2"/>
          <a:stretch>
            <a:fillRect/>
          </a:stretch>
        </p:blipFill>
        <p:spPr>
          <a:xfrm>
            <a:off x="3048000" y="0"/>
            <a:ext cx="9144000" cy="6858000"/>
          </a:xfrm>
          <a:prstGeom prst="rect">
            <a:avLst/>
          </a:prstGeom>
        </p:spPr>
      </p:pic>
      <p:pic>
        <p:nvPicPr>
          <p:cNvPr id="11" name="Picture 10" descr="A picture containing food, drawing&#10;&#10;Description automatically generated">
            <a:extLst>
              <a:ext uri="{FF2B5EF4-FFF2-40B4-BE49-F238E27FC236}">
                <a16:creationId xmlns="" xmlns:a16="http://schemas.microsoft.com/office/drawing/2014/main" id="{08448459-6791-4675-9620-3245DA6C4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089" y="5524500"/>
            <a:ext cx="1259033" cy="904930"/>
          </a:xfrm>
          <a:prstGeom prst="rect">
            <a:avLst/>
          </a:prstGeom>
        </p:spPr>
      </p:pic>
      <p:pic>
        <p:nvPicPr>
          <p:cNvPr id="12" name="Picture 11" descr="A close up of a sign&#10;&#10;Description automatically generated">
            <a:extLst>
              <a:ext uri="{FF2B5EF4-FFF2-40B4-BE49-F238E27FC236}">
                <a16:creationId xmlns="" xmlns:a16="http://schemas.microsoft.com/office/drawing/2014/main" id="{C4ADACDA-F18B-4422-9B03-DBB3C3527E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34" y="5507457"/>
            <a:ext cx="779355" cy="921973"/>
          </a:xfrm>
          <a:prstGeom prst="rect">
            <a:avLst/>
          </a:prstGeom>
        </p:spPr>
      </p:pic>
    </p:spTree>
    <p:extLst>
      <p:ext uri="{BB962C8B-B14F-4D97-AF65-F5344CB8AC3E}">
        <p14:creationId xmlns:p14="http://schemas.microsoft.com/office/powerpoint/2010/main" val="37765073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125" y="0"/>
            <a:ext cx="10515600" cy="1325563"/>
          </a:xfrm>
        </p:spPr>
        <p:txBody>
          <a:bodyPr>
            <a:normAutofit/>
          </a:bodyPr>
          <a:lstStyle/>
          <a:p>
            <a:r>
              <a:rPr lang="en-US" sz="3600" b="1" dirty="0" smtClean="0"/>
              <a:t>AT FIRST ... THE REASON WHY WE EXISTED</a:t>
            </a:r>
            <a:endParaRPr lang="en-US" sz="36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2979" y="2033192"/>
            <a:ext cx="5397690" cy="4626592"/>
          </a:xfrm>
          <a:prstGeom prst="rect">
            <a:avLst/>
          </a:prstGeom>
          <a:ln w="28575"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8686797" y="1037848"/>
            <a:ext cx="3357348" cy="2246769"/>
          </a:xfrm>
          <a:prstGeom prst="rect">
            <a:avLst/>
          </a:prstGeom>
          <a:noFill/>
        </p:spPr>
        <p:txBody>
          <a:bodyPr wrap="square" rtlCol="0">
            <a:spAutoFit/>
          </a:bodyPr>
          <a:lstStyle/>
          <a:p>
            <a:pPr algn="ctr"/>
            <a:r>
              <a:rPr lang="en-US" sz="2000" b="1" dirty="0" smtClean="0"/>
              <a:t>“Children </a:t>
            </a:r>
            <a:r>
              <a:rPr lang="en-US" sz="2000" b="1" dirty="0"/>
              <a:t>live </a:t>
            </a:r>
            <a:r>
              <a:rPr lang="en-US" sz="2000" b="1" dirty="0" smtClean="0"/>
              <a:t>in a social </a:t>
            </a:r>
            <a:r>
              <a:rPr lang="en-US" sz="2000" b="1" dirty="0"/>
              <a:t>environments that are not conducive to their best growth and development, vulnerable to violence, neglect and other </a:t>
            </a:r>
            <a:r>
              <a:rPr lang="en-US" sz="2000" b="1" dirty="0" smtClean="0"/>
              <a:t>mistreatment”</a:t>
            </a:r>
            <a:endParaRPr lang="en-US" sz="2000" b="1" dirty="0"/>
          </a:p>
        </p:txBody>
      </p:sp>
      <p:sp>
        <p:nvSpPr>
          <p:cNvPr id="6" name="TextBox 5"/>
          <p:cNvSpPr txBox="1"/>
          <p:nvPr/>
        </p:nvSpPr>
        <p:spPr>
          <a:xfrm>
            <a:off x="423080" y="1176347"/>
            <a:ext cx="2374710" cy="1631216"/>
          </a:xfrm>
          <a:prstGeom prst="rect">
            <a:avLst/>
          </a:prstGeom>
          <a:noFill/>
        </p:spPr>
        <p:txBody>
          <a:bodyPr wrap="square" rtlCol="0">
            <a:spAutoFit/>
          </a:bodyPr>
          <a:lstStyle/>
          <a:p>
            <a:pPr algn="ctr"/>
            <a:r>
              <a:rPr lang="en-US" sz="2000" b="1" dirty="0" smtClean="0"/>
              <a:t>“Parents </a:t>
            </a:r>
            <a:r>
              <a:rPr lang="en-US" sz="2000" b="1" dirty="0"/>
              <a:t>are constrained in terms of caring and livelihood </a:t>
            </a:r>
            <a:r>
              <a:rPr lang="en-US" sz="2000" b="1" dirty="0" smtClean="0"/>
              <a:t>capacities”</a:t>
            </a:r>
            <a:endParaRPr lang="en-US" sz="2000" b="1" dirty="0"/>
          </a:p>
        </p:txBody>
      </p:sp>
      <p:sp>
        <p:nvSpPr>
          <p:cNvPr id="7" name="Down Arrow 6"/>
          <p:cNvSpPr/>
          <p:nvPr/>
        </p:nvSpPr>
        <p:spPr>
          <a:xfrm>
            <a:off x="7246961" y="1745481"/>
            <a:ext cx="232012" cy="232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361061" y="5635285"/>
            <a:ext cx="436729" cy="382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8420669" y="4394578"/>
            <a:ext cx="409432" cy="300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789156" y="4160600"/>
            <a:ext cx="1576315" cy="646331"/>
          </a:xfrm>
          <a:prstGeom prst="rect">
            <a:avLst/>
          </a:prstGeom>
          <a:noFill/>
        </p:spPr>
        <p:txBody>
          <a:bodyPr wrap="square" rtlCol="0">
            <a:spAutoFit/>
          </a:bodyPr>
          <a:lstStyle/>
          <a:p>
            <a:pPr algn="ctr"/>
            <a:r>
              <a:rPr lang="en-US" dirty="0" smtClean="0"/>
              <a:t>LOWOKWARU (2004)</a:t>
            </a:r>
            <a:endParaRPr lang="en-US" dirty="0"/>
          </a:p>
        </p:txBody>
      </p:sp>
      <p:sp>
        <p:nvSpPr>
          <p:cNvPr id="11" name="TextBox 10"/>
          <p:cNvSpPr txBox="1"/>
          <p:nvPr/>
        </p:nvSpPr>
        <p:spPr>
          <a:xfrm>
            <a:off x="518614" y="4045351"/>
            <a:ext cx="2047164" cy="369332"/>
          </a:xfrm>
          <a:prstGeom prst="rect">
            <a:avLst/>
          </a:prstGeom>
          <a:noFill/>
        </p:spPr>
        <p:txBody>
          <a:bodyPr wrap="square" rtlCol="0">
            <a:spAutoFit/>
          </a:bodyPr>
          <a:lstStyle/>
          <a:p>
            <a:pPr algn="ctr"/>
            <a:r>
              <a:rPr lang="en-US" dirty="0" smtClean="0"/>
              <a:t>MUHARTO (2006)</a:t>
            </a:r>
            <a:endParaRPr lang="en-US" dirty="0"/>
          </a:p>
        </p:txBody>
      </p:sp>
      <p:sp>
        <p:nvSpPr>
          <p:cNvPr id="12" name="TextBox 11"/>
          <p:cNvSpPr txBox="1"/>
          <p:nvPr/>
        </p:nvSpPr>
        <p:spPr>
          <a:xfrm>
            <a:off x="6581633" y="1040488"/>
            <a:ext cx="1576315" cy="646331"/>
          </a:xfrm>
          <a:prstGeom prst="rect">
            <a:avLst/>
          </a:prstGeom>
          <a:noFill/>
        </p:spPr>
        <p:txBody>
          <a:bodyPr wrap="square" rtlCol="0">
            <a:spAutoFit/>
          </a:bodyPr>
          <a:lstStyle/>
          <a:p>
            <a:pPr algn="ctr"/>
            <a:r>
              <a:rPr lang="en-US" dirty="0" smtClean="0"/>
              <a:t>GADANG (2011)</a:t>
            </a:r>
            <a:endParaRPr lang="en-US" dirty="0"/>
          </a:p>
        </p:txBody>
      </p:sp>
      <p:sp>
        <p:nvSpPr>
          <p:cNvPr id="14" name="TextBox 13"/>
          <p:cNvSpPr txBox="1"/>
          <p:nvPr/>
        </p:nvSpPr>
        <p:spPr>
          <a:xfrm>
            <a:off x="8830101" y="4725046"/>
            <a:ext cx="2825087" cy="1569660"/>
          </a:xfrm>
          <a:prstGeom prst="rect">
            <a:avLst/>
          </a:prstGeom>
          <a:noFill/>
          <a:ln w="12700">
            <a:solidFill>
              <a:schemeClr val="tx1"/>
            </a:solidFill>
          </a:ln>
        </p:spPr>
        <p:txBody>
          <a:bodyPr wrap="square" rtlCol="0">
            <a:spAutoFit/>
          </a:bodyPr>
          <a:lstStyle/>
          <a:p>
            <a:pPr marL="228600" indent="-228600">
              <a:buFont typeface="+mj-lt"/>
              <a:buAutoNum type="arabicPeriod"/>
            </a:pPr>
            <a:r>
              <a:rPr lang="en-US" sz="1200" dirty="0"/>
              <a:t>there are some children who fail to enter primary school because they do not pass the literacy </a:t>
            </a:r>
            <a:r>
              <a:rPr lang="en-US" sz="1200" dirty="0" smtClean="0"/>
              <a:t>test</a:t>
            </a:r>
          </a:p>
          <a:p>
            <a:pPr marL="228600" indent="-228600">
              <a:buFont typeface="+mj-lt"/>
              <a:buAutoNum type="arabicPeriod"/>
            </a:pPr>
            <a:r>
              <a:rPr lang="en-US" sz="1200" dirty="0"/>
              <a:t>these children do not go to kindergarten because of family </a:t>
            </a:r>
            <a:r>
              <a:rPr lang="en-US" sz="1200" dirty="0" smtClean="0"/>
              <a:t>poverty</a:t>
            </a:r>
          </a:p>
          <a:p>
            <a:pPr marL="228600" indent="-228600">
              <a:buFont typeface="+mj-lt"/>
              <a:buAutoNum type="arabicPeriod"/>
            </a:pPr>
            <a:r>
              <a:rPr lang="en-US" sz="1200" dirty="0"/>
              <a:t>parents are illiterate so they cannot teach their children to read</a:t>
            </a:r>
          </a:p>
        </p:txBody>
      </p:sp>
      <p:sp>
        <p:nvSpPr>
          <p:cNvPr id="15" name="TextBox 14"/>
          <p:cNvSpPr txBox="1"/>
          <p:nvPr/>
        </p:nvSpPr>
        <p:spPr>
          <a:xfrm>
            <a:off x="129652" y="4420742"/>
            <a:ext cx="2825087" cy="1200329"/>
          </a:xfrm>
          <a:prstGeom prst="rect">
            <a:avLst/>
          </a:prstGeom>
          <a:noFill/>
          <a:ln w="19050">
            <a:solidFill>
              <a:schemeClr val="tx1"/>
            </a:solidFill>
          </a:ln>
        </p:spPr>
        <p:txBody>
          <a:bodyPr wrap="square" rtlCol="0">
            <a:spAutoFit/>
          </a:bodyPr>
          <a:lstStyle/>
          <a:p>
            <a:pPr marL="228600" indent="-228600">
              <a:buFont typeface="+mj-lt"/>
              <a:buAutoNum type="arabicPeriod"/>
            </a:pPr>
            <a:r>
              <a:rPr lang="en-US" sz="1200" dirty="0" err="1"/>
              <a:t>Muharto</a:t>
            </a:r>
            <a:r>
              <a:rPr lang="en-US" sz="1200" dirty="0"/>
              <a:t> is one of the </a:t>
            </a:r>
            <a:r>
              <a:rPr lang="en-US" sz="1200" dirty="0" smtClean="0"/>
              <a:t> main areas where street children come from </a:t>
            </a:r>
          </a:p>
          <a:p>
            <a:pPr marL="228600" indent="-228600">
              <a:buFont typeface="+mj-lt"/>
              <a:buAutoNum type="arabicPeriod"/>
            </a:pPr>
            <a:r>
              <a:rPr lang="en-US" sz="1200" dirty="0"/>
              <a:t>children are forced by their parents to beg and </a:t>
            </a:r>
            <a:r>
              <a:rPr lang="en-US" sz="1200" dirty="0" smtClean="0"/>
              <a:t>busking</a:t>
            </a:r>
          </a:p>
          <a:p>
            <a:pPr marL="228600" indent="-228600">
              <a:buFont typeface="+mj-lt"/>
              <a:buAutoNum type="arabicPeriod"/>
            </a:pPr>
            <a:r>
              <a:rPr lang="en-US" sz="1200" dirty="0"/>
              <a:t>parents prioritize their children getting money rather than education</a:t>
            </a:r>
          </a:p>
        </p:txBody>
      </p:sp>
      <p:sp>
        <p:nvSpPr>
          <p:cNvPr id="16" name="TextBox 15"/>
          <p:cNvSpPr txBox="1"/>
          <p:nvPr/>
        </p:nvSpPr>
        <p:spPr>
          <a:xfrm>
            <a:off x="3616658" y="958966"/>
            <a:ext cx="3264088" cy="1015663"/>
          </a:xfrm>
          <a:prstGeom prst="rect">
            <a:avLst/>
          </a:prstGeom>
          <a:noFill/>
          <a:ln w="12700">
            <a:solidFill>
              <a:schemeClr val="tx1"/>
            </a:solidFill>
          </a:ln>
        </p:spPr>
        <p:txBody>
          <a:bodyPr wrap="square" rtlCol="0">
            <a:spAutoFit/>
          </a:bodyPr>
          <a:lstStyle/>
          <a:p>
            <a:pPr marL="228600" indent="-228600">
              <a:buFont typeface="+mj-lt"/>
              <a:buAutoNum type="arabicPeriod"/>
            </a:pPr>
            <a:r>
              <a:rPr lang="en-US" sz="1200" dirty="0"/>
              <a:t>an area that is identical with thugs and gambling </a:t>
            </a:r>
            <a:r>
              <a:rPr lang="en-US" sz="1200" dirty="0" smtClean="0"/>
              <a:t>areas</a:t>
            </a:r>
          </a:p>
          <a:p>
            <a:pPr marL="228600" indent="-228600">
              <a:buFont typeface="+mj-lt"/>
              <a:buAutoNum type="arabicPeriod"/>
            </a:pPr>
            <a:r>
              <a:rPr lang="en-US" sz="1200" dirty="0"/>
              <a:t>parents fail to become role models for </a:t>
            </a:r>
            <a:r>
              <a:rPr lang="en-US" sz="1200" dirty="0" smtClean="0"/>
              <a:t>children</a:t>
            </a:r>
          </a:p>
          <a:p>
            <a:pPr marL="228600" indent="-228600">
              <a:buFont typeface="+mj-lt"/>
              <a:buAutoNum type="arabicPeriod"/>
            </a:pPr>
            <a:r>
              <a:rPr lang="en-US" sz="1200" dirty="0" smtClean="0"/>
              <a:t>children's </a:t>
            </a:r>
            <a:r>
              <a:rPr lang="en-US" sz="1200" dirty="0"/>
              <a:t>education is not a priority</a:t>
            </a:r>
          </a:p>
        </p:txBody>
      </p:sp>
    </p:spTree>
    <p:extLst>
      <p:ext uri="{BB962C8B-B14F-4D97-AF65-F5344CB8AC3E}">
        <p14:creationId xmlns:p14="http://schemas.microsoft.com/office/powerpoint/2010/main" val="1368622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lum bright="10000"/>
          </a:blip>
          <a:srcRect l="1935" t="1787" r="1631" b="16320"/>
          <a:stretch/>
        </p:blipFill>
        <p:spPr bwMode="auto">
          <a:xfrm>
            <a:off x="1037230" y="0"/>
            <a:ext cx="10389704" cy="5718412"/>
          </a:xfrm>
          <a:prstGeom prst="rect">
            <a:avLst/>
          </a:prstGeom>
          <a:noFill/>
          <a:ln w="9525">
            <a:noFill/>
            <a:miter lim="800000"/>
            <a:headEnd/>
            <a:tailEnd/>
          </a:ln>
          <a:effectLst/>
        </p:spPr>
      </p:pic>
      <p:sp>
        <p:nvSpPr>
          <p:cNvPr id="2" name="TextBox 1"/>
          <p:cNvSpPr txBox="1"/>
          <p:nvPr/>
        </p:nvSpPr>
        <p:spPr>
          <a:xfrm>
            <a:off x="532263" y="5950424"/>
            <a:ext cx="11518710" cy="646331"/>
          </a:xfrm>
          <a:prstGeom prst="rect">
            <a:avLst/>
          </a:prstGeom>
          <a:noFill/>
        </p:spPr>
        <p:txBody>
          <a:bodyPr wrap="square" rtlCol="0">
            <a:spAutoFit/>
          </a:bodyPr>
          <a:lstStyle/>
          <a:p>
            <a:pPr algn="ctr"/>
            <a:r>
              <a:rPr lang="en-US" sz="3600" b="1" dirty="0"/>
              <a:t>Realizing </a:t>
            </a:r>
            <a:r>
              <a:rPr lang="en-US" sz="3600" b="1" dirty="0" smtClean="0"/>
              <a:t>The Best Care </a:t>
            </a:r>
            <a:r>
              <a:rPr lang="en-US" sz="3600" b="1" dirty="0"/>
              <a:t>for </a:t>
            </a:r>
            <a:r>
              <a:rPr lang="en-US" sz="3600" b="1" dirty="0" smtClean="0"/>
              <a:t>The Best Interests </a:t>
            </a:r>
            <a:r>
              <a:rPr lang="en-US" sz="3600" b="1" dirty="0"/>
              <a:t>of </a:t>
            </a:r>
            <a:r>
              <a:rPr lang="en-US" sz="3600" b="1" dirty="0" smtClean="0"/>
              <a:t>Children</a:t>
            </a:r>
            <a:endParaRPr lang="en-US"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21155" cy="1325563"/>
          </a:xfrm>
        </p:spPr>
        <p:txBody>
          <a:bodyPr/>
          <a:lstStyle/>
          <a:p>
            <a:r>
              <a:rPr lang="en-US" dirty="0" smtClean="0"/>
              <a:t>What We Do…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1513984"/>
              </p:ext>
            </p:extLst>
          </p:nvPr>
        </p:nvGraphicFramePr>
        <p:xfrm>
          <a:off x="-171733" y="327546"/>
          <a:ext cx="6668067" cy="5013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459588708"/>
              </p:ext>
            </p:extLst>
          </p:nvPr>
        </p:nvGraphicFramePr>
        <p:xfrm>
          <a:off x="6249912" y="1917359"/>
          <a:ext cx="5010245" cy="25557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7042243" y="2829127"/>
            <a:ext cx="1296536" cy="923330"/>
          </a:xfrm>
          <a:prstGeom prst="rect">
            <a:avLst/>
          </a:prstGeom>
          <a:noFill/>
        </p:spPr>
        <p:txBody>
          <a:bodyPr wrap="square" rtlCol="0">
            <a:spAutoFit/>
          </a:bodyPr>
          <a:lstStyle/>
          <a:p>
            <a:pPr algn="ctr"/>
            <a:r>
              <a:rPr lang="en-US" dirty="0" smtClean="0"/>
              <a:t>LKSA HARUM</a:t>
            </a:r>
          </a:p>
          <a:p>
            <a:pPr algn="ctr"/>
            <a:r>
              <a:rPr lang="en-US" dirty="0" smtClean="0"/>
              <a:t>(non profit)</a:t>
            </a:r>
            <a:endParaRPr lang="en-US" dirty="0"/>
          </a:p>
        </p:txBody>
      </p:sp>
      <p:sp>
        <p:nvSpPr>
          <p:cNvPr id="10" name="TextBox 9"/>
          <p:cNvSpPr txBox="1"/>
          <p:nvPr/>
        </p:nvSpPr>
        <p:spPr>
          <a:xfrm>
            <a:off x="9118978" y="2690628"/>
            <a:ext cx="1514902" cy="1200329"/>
          </a:xfrm>
          <a:prstGeom prst="rect">
            <a:avLst/>
          </a:prstGeom>
          <a:noFill/>
        </p:spPr>
        <p:txBody>
          <a:bodyPr wrap="square" rtlCol="0">
            <a:spAutoFit/>
          </a:bodyPr>
          <a:lstStyle/>
          <a:p>
            <a:pPr algn="ctr"/>
            <a:r>
              <a:rPr lang="en-US" dirty="0" err="1" smtClean="0"/>
              <a:t>Pondok</a:t>
            </a:r>
            <a:r>
              <a:rPr lang="en-US" dirty="0" smtClean="0"/>
              <a:t> Parenting </a:t>
            </a:r>
            <a:r>
              <a:rPr lang="en-US" dirty="0" err="1" smtClean="0"/>
              <a:t>Harum</a:t>
            </a:r>
            <a:endParaRPr lang="en-US" dirty="0" smtClean="0"/>
          </a:p>
          <a:p>
            <a:pPr algn="ctr"/>
            <a:r>
              <a:rPr lang="en-US" dirty="0" smtClean="0"/>
              <a:t>(profit center)</a:t>
            </a:r>
            <a:endParaRPr lang="en-US" dirty="0"/>
          </a:p>
        </p:txBody>
      </p:sp>
      <p:sp>
        <p:nvSpPr>
          <p:cNvPr id="11" name="TextBox 10"/>
          <p:cNvSpPr txBox="1"/>
          <p:nvPr/>
        </p:nvSpPr>
        <p:spPr>
          <a:xfrm>
            <a:off x="5486400" y="4920748"/>
            <a:ext cx="3029803" cy="1815882"/>
          </a:xfrm>
          <a:prstGeom prst="rect">
            <a:avLst/>
          </a:prstGeom>
          <a:solidFill>
            <a:schemeClr val="accent4">
              <a:lumMod val="40000"/>
              <a:lumOff val="60000"/>
            </a:schemeClr>
          </a:solidFill>
          <a:ln>
            <a:solidFill>
              <a:schemeClr val="tx1"/>
            </a:solidFill>
          </a:ln>
        </p:spPr>
        <p:txBody>
          <a:bodyPr wrap="square" rtlCol="0">
            <a:spAutoFit/>
          </a:bodyPr>
          <a:lstStyle/>
          <a:p>
            <a:pPr marL="109538" indent="-109538">
              <a:buFont typeface="Arial" pitchFamily="34" charset="0"/>
              <a:buChar char="•"/>
            </a:pPr>
            <a:r>
              <a:rPr lang="en-US" sz="1400" dirty="0" smtClean="0"/>
              <a:t>Preschool Age Day Care</a:t>
            </a:r>
          </a:p>
          <a:p>
            <a:pPr marL="109538" indent="-109538">
              <a:buFont typeface="Arial" pitchFamily="34" charset="0"/>
              <a:buChar char="•"/>
            </a:pPr>
            <a:r>
              <a:rPr lang="en-US" sz="1400" dirty="0" smtClean="0"/>
              <a:t>Children’s Learning Center</a:t>
            </a:r>
          </a:p>
          <a:p>
            <a:pPr marL="109538" indent="-109538">
              <a:buFont typeface="Arial" pitchFamily="34" charset="0"/>
              <a:buChar char="•"/>
            </a:pPr>
            <a:r>
              <a:rPr lang="en-US" sz="1400" dirty="0" smtClean="0"/>
              <a:t>Youth Learning Center</a:t>
            </a:r>
          </a:p>
          <a:p>
            <a:pPr marL="109538" indent="-109538">
              <a:buFont typeface="Arial" pitchFamily="34" charset="0"/>
              <a:buChar char="•"/>
            </a:pPr>
            <a:r>
              <a:rPr lang="en-US" sz="1400" dirty="0" smtClean="0"/>
              <a:t>Mom &amp; Dad Learning Center </a:t>
            </a:r>
          </a:p>
          <a:p>
            <a:pPr marL="109538" indent="-109538">
              <a:buFont typeface="Arial" pitchFamily="34" charset="0"/>
              <a:buChar char="•"/>
            </a:pPr>
            <a:r>
              <a:rPr lang="en-US" sz="1400" dirty="0" smtClean="0"/>
              <a:t>Case </a:t>
            </a:r>
            <a:r>
              <a:rPr lang="en-US" sz="1400" dirty="0" err="1" smtClean="0"/>
              <a:t>Respon</a:t>
            </a:r>
            <a:endParaRPr lang="en-US" sz="1400" dirty="0" smtClean="0"/>
          </a:p>
          <a:p>
            <a:pPr marL="109538" indent="-109538">
              <a:buFont typeface="Arial" pitchFamily="34" charset="0"/>
              <a:buChar char="•"/>
            </a:pPr>
            <a:r>
              <a:rPr lang="en-US" sz="1400" dirty="0" smtClean="0"/>
              <a:t>International </a:t>
            </a:r>
            <a:r>
              <a:rPr lang="en-US" sz="1400" dirty="0" err="1" smtClean="0"/>
              <a:t>Volunter’s</a:t>
            </a:r>
            <a:r>
              <a:rPr lang="en-US" sz="1400" dirty="0" smtClean="0"/>
              <a:t> Program</a:t>
            </a:r>
          </a:p>
          <a:p>
            <a:pPr marL="109538" indent="-109538">
              <a:buFont typeface="Arial" pitchFamily="34" charset="0"/>
              <a:buChar char="•"/>
            </a:pPr>
            <a:r>
              <a:rPr lang="en-US" sz="1400" dirty="0" smtClean="0"/>
              <a:t>Childcare Institution Resource Center</a:t>
            </a:r>
          </a:p>
          <a:p>
            <a:pPr marL="109538" indent="-109538">
              <a:buFont typeface="Arial" pitchFamily="34" charset="0"/>
              <a:buChar char="•"/>
            </a:pPr>
            <a:r>
              <a:rPr lang="en-US" sz="1400" dirty="0" smtClean="0"/>
              <a:t>Piloting Foster Care (New)</a:t>
            </a:r>
            <a:endParaRPr lang="en-US" dirty="0"/>
          </a:p>
        </p:txBody>
      </p:sp>
      <p:sp>
        <p:nvSpPr>
          <p:cNvPr id="12" name="TextBox 11"/>
          <p:cNvSpPr txBox="1"/>
          <p:nvPr/>
        </p:nvSpPr>
        <p:spPr>
          <a:xfrm>
            <a:off x="8957479" y="4920748"/>
            <a:ext cx="3029803" cy="1600438"/>
          </a:xfrm>
          <a:prstGeom prst="rect">
            <a:avLst/>
          </a:prstGeom>
          <a:solidFill>
            <a:schemeClr val="accent3">
              <a:lumMod val="40000"/>
              <a:lumOff val="60000"/>
            </a:schemeClr>
          </a:solidFill>
          <a:ln>
            <a:solidFill>
              <a:schemeClr val="tx1"/>
            </a:solidFill>
          </a:ln>
        </p:spPr>
        <p:txBody>
          <a:bodyPr wrap="square" rtlCol="0">
            <a:spAutoFit/>
          </a:bodyPr>
          <a:lstStyle/>
          <a:p>
            <a:pPr marL="109538" indent="-109538">
              <a:buFont typeface="Arial" pitchFamily="34" charset="0"/>
              <a:buChar char="•"/>
            </a:pPr>
            <a:r>
              <a:rPr lang="en-US" sz="1400" dirty="0" smtClean="0"/>
              <a:t>School of Parenting</a:t>
            </a:r>
          </a:p>
          <a:p>
            <a:pPr marL="109538" indent="-109538">
              <a:buFont typeface="Arial" pitchFamily="34" charset="0"/>
              <a:buChar char="•"/>
            </a:pPr>
            <a:r>
              <a:rPr lang="en-US" sz="1400" dirty="0" smtClean="0"/>
              <a:t>Training – Seminar Parenting</a:t>
            </a:r>
          </a:p>
          <a:p>
            <a:pPr marL="109538" indent="-109538">
              <a:buFont typeface="Arial" pitchFamily="34" charset="0"/>
              <a:buChar char="•"/>
            </a:pPr>
            <a:r>
              <a:rPr lang="en-US" sz="1400" dirty="0" smtClean="0"/>
              <a:t>Children &amp; Family Counseling</a:t>
            </a:r>
          </a:p>
          <a:p>
            <a:pPr marL="109538" indent="-109538">
              <a:buFont typeface="Arial" pitchFamily="34" charset="0"/>
              <a:buChar char="•"/>
            </a:pPr>
            <a:r>
              <a:rPr lang="en-US" sz="1400" dirty="0" smtClean="0"/>
              <a:t>Parenting </a:t>
            </a:r>
            <a:r>
              <a:rPr lang="en-US" sz="1400" dirty="0" err="1" smtClean="0"/>
              <a:t>Talkshow</a:t>
            </a:r>
            <a:r>
              <a:rPr lang="en-US" sz="1400" dirty="0" smtClean="0"/>
              <a:t> on the Radio</a:t>
            </a:r>
          </a:p>
          <a:p>
            <a:pPr marL="109538" indent="-109538">
              <a:buFont typeface="Arial" pitchFamily="34" charset="0"/>
              <a:buChar char="•"/>
            </a:pPr>
            <a:r>
              <a:rPr lang="en-US" sz="1400" dirty="0" smtClean="0"/>
              <a:t>Online Parenting Class</a:t>
            </a:r>
          </a:p>
          <a:p>
            <a:pPr marL="109538" indent="-109538">
              <a:buFont typeface="Arial" pitchFamily="34" charset="0"/>
              <a:buChar char="•"/>
            </a:pPr>
            <a:r>
              <a:rPr lang="en-US" sz="1400" dirty="0" smtClean="0"/>
              <a:t>School Assistance</a:t>
            </a:r>
          </a:p>
          <a:p>
            <a:pPr marL="109538" indent="-109538">
              <a:buFont typeface="Arial" pitchFamily="34" charset="0"/>
              <a:buChar char="•"/>
            </a:pPr>
            <a:endParaRPr lang="en-US" sz="1400" dirty="0" smtClean="0"/>
          </a:p>
        </p:txBody>
      </p:sp>
      <p:sp>
        <p:nvSpPr>
          <p:cNvPr id="14" name="TextBox 13"/>
          <p:cNvSpPr txBox="1"/>
          <p:nvPr/>
        </p:nvSpPr>
        <p:spPr>
          <a:xfrm>
            <a:off x="8338779" y="3073608"/>
            <a:ext cx="832513" cy="461665"/>
          </a:xfrm>
          <a:prstGeom prst="rect">
            <a:avLst/>
          </a:prstGeom>
          <a:noFill/>
        </p:spPr>
        <p:txBody>
          <a:bodyPr wrap="square" rtlCol="0">
            <a:spAutoFit/>
          </a:bodyPr>
          <a:lstStyle/>
          <a:p>
            <a:pPr algn="ctr"/>
            <a:r>
              <a:rPr lang="en-US" sz="1200" dirty="0" smtClean="0"/>
              <a:t>Sharing</a:t>
            </a:r>
          </a:p>
          <a:p>
            <a:pPr algn="ctr"/>
            <a:r>
              <a:rPr lang="en-US" sz="1200" dirty="0" smtClean="0"/>
              <a:t> Benefits</a:t>
            </a:r>
            <a:endParaRPr lang="en-US" sz="1200" dirty="0"/>
          </a:p>
        </p:txBody>
      </p:sp>
      <p:sp>
        <p:nvSpPr>
          <p:cNvPr id="17" name="Down Arrow 16"/>
          <p:cNvSpPr/>
          <p:nvPr/>
        </p:nvSpPr>
        <p:spPr>
          <a:xfrm>
            <a:off x="7649569" y="4590884"/>
            <a:ext cx="423081" cy="228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9563666" y="4604469"/>
            <a:ext cx="439004" cy="215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492" y="27295"/>
            <a:ext cx="5845790" cy="1846659"/>
          </a:xfrm>
          <a:prstGeom prst="rect">
            <a:avLst/>
          </a:prstGeom>
          <a:noFill/>
        </p:spPr>
        <p:txBody>
          <a:bodyPr wrap="square" rtlCol="0">
            <a:spAutoFit/>
          </a:bodyPr>
          <a:lstStyle/>
          <a:p>
            <a:r>
              <a:rPr lang="en-US" sz="1600" b="1" dirty="0"/>
              <a:t>OUR STRATEGY:</a:t>
            </a:r>
          </a:p>
          <a:p>
            <a:pPr marL="285750" indent="-285750">
              <a:buFont typeface="Arial" pitchFamily="34" charset="0"/>
              <a:buChar char="•"/>
            </a:pPr>
            <a:r>
              <a:rPr lang="en-US" sz="1600" b="1" dirty="0"/>
              <a:t>CHILDREN'S ECOLOGICAL </a:t>
            </a:r>
            <a:r>
              <a:rPr lang="en-US" sz="1600" b="1" dirty="0" smtClean="0"/>
              <a:t>APPROACH</a:t>
            </a:r>
          </a:p>
          <a:p>
            <a:r>
              <a:rPr lang="en-US" sz="1200" b="1" dirty="0"/>
              <a:t>Children see, children do. Children's problems are the result of environmental problems. If we want a change in children, we have to start from the adults around </a:t>
            </a:r>
            <a:r>
              <a:rPr lang="en-US" sz="1200" b="1" dirty="0" smtClean="0"/>
              <a:t>them.</a:t>
            </a:r>
            <a:endParaRPr lang="en-US" sz="1200" b="1" dirty="0"/>
          </a:p>
          <a:p>
            <a:pPr marL="285750" indent="-285750">
              <a:buFont typeface="Arial" pitchFamily="34" charset="0"/>
              <a:buChar char="•"/>
            </a:pPr>
            <a:r>
              <a:rPr lang="en-US" sz="1600" b="1" dirty="0"/>
              <a:t>STRENGTH </a:t>
            </a:r>
            <a:r>
              <a:rPr lang="en-US" sz="1600" b="1" dirty="0" smtClean="0"/>
              <a:t>APPROACH</a:t>
            </a:r>
          </a:p>
          <a:p>
            <a:r>
              <a:rPr lang="en-US" b="1" dirty="0" smtClean="0"/>
              <a:t>s</a:t>
            </a:r>
            <a:r>
              <a:rPr lang="en-US" sz="1200" b="1" dirty="0" smtClean="0"/>
              <a:t>tart from what they know, build on what they have. Learn, plan &amp; work with them</a:t>
            </a:r>
          </a:p>
          <a:p>
            <a:r>
              <a:rPr lang="en-US" sz="1200" b="1" dirty="0" smtClean="0"/>
              <a:t>Teach by showing, learn by doing.  Not to conform but to transform, not to relief, but to release”</a:t>
            </a:r>
            <a:endParaRPr lang="en-US" b="1" dirty="0"/>
          </a:p>
        </p:txBody>
      </p:sp>
    </p:spTree>
    <p:extLst>
      <p:ext uri="{BB962C8B-B14F-4D97-AF65-F5344CB8AC3E}">
        <p14:creationId xmlns:p14="http://schemas.microsoft.com/office/powerpoint/2010/main" val="2970087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lum bright="10000"/>
          </a:blip>
          <a:srcRect r="2728"/>
          <a:stretch/>
        </p:blipFill>
        <p:spPr bwMode="auto">
          <a:xfrm>
            <a:off x="689113" y="1"/>
            <a:ext cx="10601739" cy="68597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lum bright="10000"/>
          </a:blip>
          <a:srcRect/>
          <a:stretch>
            <a:fillRect/>
          </a:stretch>
        </p:blipFill>
        <p:spPr bwMode="auto">
          <a:xfrm>
            <a:off x="1" y="0"/>
            <a:ext cx="12192000" cy="6858000"/>
          </a:xfrm>
          <a:prstGeom prst="rect">
            <a:avLst/>
          </a:prstGeom>
          <a:noFill/>
          <a:ln w="9525">
            <a:noFill/>
            <a:miter lim="800000"/>
            <a:headEnd/>
            <a:tailEnd/>
          </a:ln>
          <a:effectLst/>
        </p:spPr>
      </p:pic>
      <p:pic>
        <p:nvPicPr>
          <p:cNvPr id="4" name="Picture 3" descr="A person wearing a uniform&#10;&#10;Description automatically generated">
            <a:extLst>
              <a:ext uri="{FF2B5EF4-FFF2-40B4-BE49-F238E27FC236}">
                <a16:creationId xmlns="" xmlns:a16="http://schemas.microsoft.com/office/drawing/2014/main" id="{C33EC18C-57DD-430E-BDDE-54222A54491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23639"/>
          <a:stretch/>
        </p:blipFill>
        <p:spPr>
          <a:xfrm>
            <a:off x="7543365" y="1477107"/>
            <a:ext cx="2770306" cy="2820572"/>
          </a:xfrm>
          <a:prstGeom prst="rect">
            <a:avLst/>
          </a:prstGeom>
        </p:spPr>
      </p:pic>
      <p:sp>
        <p:nvSpPr>
          <p:cNvPr id="5" name="Rectangle: Rounded Corners 4">
            <a:extLst>
              <a:ext uri="{FF2B5EF4-FFF2-40B4-BE49-F238E27FC236}">
                <a16:creationId xmlns="" xmlns:a16="http://schemas.microsoft.com/office/drawing/2014/main" id="{B0B0653A-ECEC-412F-8218-24278FD0A739}"/>
              </a:ext>
            </a:extLst>
          </p:cNvPr>
          <p:cNvSpPr/>
          <p:nvPr/>
        </p:nvSpPr>
        <p:spPr>
          <a:xfrm>
            <a:off x="865567" y="4328982"/>
            <a:ext cx="5078437" cy="2306122"/>
          </a:xfrm>
          <a:prstGeom prst="roundRect">
            <a:avLst/>
          </a:prstGeom>
          <a:ln w="38100">
            <a:solidFill>
              <a:srgbClr val="19BBFF"/>
            </a:solidFill>
          </a:ln>
        </p:spPr>
        <p:style>
          <a:lnRef idx="2">
            <a:schemeClr val="accent1"/>
          </a:lnRef>
          <a:fillRef idx="1">
            <a:schemeClr val="lt1"/>
          </a:fillRef>
          <a:effectRef idx="0">
            <a:schemeClr val="accent1"/>
          </a:effectRef>
          <a:fontRef idx="minor">
            <a:schemeClr val="dk1"/>
          </a:fontRef>
        </p:style>
        <p:txBody>
          <a:bodyPr rtlCol="0" anchor="ctr"/>
          <a:lstStyle/>
          <a:p>
            <a:r>
              <a:rPr lang="en-ID" dirty="0" err="1"/>
              <a:t>Saat</a:t>
            </a:r>
            <a:r>
              <a:rPr lang="en-ID" dirty="0"/>
              <a:t> </a:t>
            </a:r>
            <a:r>
              <a:rPr lang="en-ID" dirty="0" err="1"/>
              <a:t>berumur</a:t>
            </a:r>
            <a:r>
              <a:rPr lang="en-ID" dirty="0"/>
              <a:t> </a:t>
            </a:r>
            <a:r>
              <a:rPr lang="en-ID" b="1" dirty="0"/>
              <a:t>6 </a:t>
            </a:r>
            <a:r>
              <a:rPr lang="en-ID" b="1" dirty="0" err="1"/>
              <a:t>tahun</a:t>
            </a:r>
            <a:r>
              <a:rPr lang="en-ID" dirty="0"/>
              <a:t>, </a:t>
            </a:r>
            <a:r>
              <a:rPr lang="en-ID" dirty="0" err="1"/>
              <a:t>Qudsiyah</a:t>
            </a:r>
            <a:r>
              <a:rPr lang="en-ID" dirty="0"/>
              <a:t> </a:t>
            </a:r>
            <a:r>
              <a:rPr lang="en-ID" dirty="0" err="1"/>
              <a:t>mendaftar</a:t>
            </a:r>
            <a:r>
              <a:rPr lang="en-ID" dirty="0"/>
              <a:t> </a:t>
            </a:r>
            <a:r>
              <a:rPr lang="en-ID" dirty="0" err="1"/>
              <a:t>ke</a:t>
            </a:r>
            <a:r>
              <a:rPr lang="en-ID" dirty="0"/>
              <a:t> SD negeri, </a:t>
            </a:r>
            <a:r>
              <a:rPr lang="en-ID" dirty="0" err="1"/>
              <a:t>namun</a:t>
            </a:r>
            <a:r>
              <a:rPr lang="en-ID" dirty="0"/>
              <a:t> </a:t>
            </a:r>
            <a:r>
              <a:rPr lang="en-ID" dirty="0" err="1"/>
              <a:t>ia</a:t>
            </a:r>
            <a:r>
              <a:rPr lang="en-ID" dirty="0"/>
              <a:t> </a:t>
            </a:r>
            <a:r>
              <a:rPr lang="en-ID" dirty="0" err="1"/>
              <a:t>tidak</a:t>
            </a:r>
            <a:r>
              <a:rPr lang="en-ID" dirty="0"/>
              <a:t> </a:t>
            </a:r>
            <a:r>
              <a:rPr lang="en-ID" dirty="0" err="1"/>
              <a:t>diterima</a:t>
            </a:r>
            <a:r>
              <a:rPr lang="en-ID" dirty="0"/>
              <a:t> </a:t>
            </a:r>
            <a:r>
              <a:rPr lang="en-ID" dirty="0" err="1"/>
              <a:t>sebab</a:t>
            </a:r>
            <a:r>
              <a:rPr lang="en-ID" dirty="0"/>
              <a:t> </a:t>
            </a:r>
            <a:r>
              <a:rPr lang="en-ID" dirty="0" err="1"/>
              <a:t>tidak</a:t>
            </a:r>
            <a:r>
              <a:rPr lang="en-ID" dirty="0"/>
              <a:t> lulus </a:t>
            </a:r>
            <a:r>
              <a:rPr lang="en-ID" dirty="0" err="1"/>
              <a:t>tes</a:t>
            </a:r>
            <a:r>
              <a:rPr lang="en-ID" dirty="0"/>
              <a:t> </a:t>
            </a:r>
            <a:r>
              <a:rPr lang="en-ID" dirty="0" err="1"/>
              <a:t>calistung</a:t>
            </a:r>
            <a:r>
              <a:rPr lang="en-ID" dirty="0"/>
              <a:t>. </a:t>
            </a:r>
            <a:r>
              <a:rPr lang="en-ID" dirty="0" err="1"/>
              <a:t>Qudsiyah</a:t>
            </a:r>
            <a:r>
              <a:rPr lang="en-ID" dirty="0"/>
              <a:t> </a:t>
            </a:r>
            <a:r>
              <a:rPr lang="en-ID" dirty="0" err="1"/>
              <a:t>belum</a:t>
            </a:r>
            <a:r>
              <a:rPr lang="en-ID" dirty="0"/>
              <a:t> </a:t>
            </a:r>
            <a:r>
              <a:rPr lang="en-ID" dirty="0" err="1"/>
              <a:t>bisa</a:t>
            </a:r>
            <a:r>
              <a:rPr lang="en-ID" dirty="0"/>
              <a:t> </a:t>
            </a:r>
            <a:r>
              <a:rPr lang="en-ID" dirty="0" err="1"/>
              <a:t>calistung</a:t>
            </a:r>
            <a:r>
              <a:rPr lang="en-ID" dirty="0"/>
              <a:t> </a:t>
            </a:r>
            <a:r>
              <a:rPr lang="en-ID" dirty="0" err="1"/>
              <a:t>karena</a:t>
            </a:r>
            <a:r>
              <a:rPr lang="en-ID" dirty="0"/>
              <a:t> </a:t>
            </a:r>
            <a:r>
              <a:rPr lang="en-ID" dirty="0" err="1"/>
              <a:t>orangtua</a:t>
            </a:r>
            <a:r>
              <a:rPr lang="en-ID" dirty="0"/>
              <a:t> </a:t>
            </a:r>
            <a:r>
              <a:rPr lang="en-ID" dirty="0" err="1"/>
              <a:t>buta</a:t>
            </a:r>
            <a:r>
              <a:rPr lang="en-ID" dirty="0"/>
              <a:t> </a:t>
            </a:r>
            <a:r>
              <a:rPr lang="en-ID" dirty="0" err="1"/>
              <a:t>huruf</a:t>
            </a:r>
            <a:r>
              <a:rPr lang="en-ID" dirty="0"/>
              <a:t> </a:t>
            </a:r>
            <a:r>
              <a:rPr lang="en-ID" dirty="0" err="1"/>
              <a:t>sehingga</a:t>
            </a:r>
            <a:r>
              <a:rPr lang="en-ID" dirty="0"/>
              <a:t> </a:t>
            </a:r>
            <a:r>
              <a:rPr lang="en-ID" dirty="0" err="1"/>
              <a:t>tidak</a:t>
            </a:r>
            <a:r>
              <a:rPr lang="en-ID" dirty="0"/>
              <a:t> </a:t>
            </a:r>
            <a:r>
              <a:rPr lang="en-ID" dirty="0" err="1"/>
              <a:t>dapat</a:t>
            </a:r>
            <a:r>
              <a:rPr lang="en-ID" dirty="0"/>
              <a:t> </a:t>
            </a:r>
            <a:r>
              <a:rPr lang="en-ID" dirty="0" err="1"/>
              <a:t>mengajarinya</a:t>
            </a:r>
            <a:r>
              <a:rPr lang="en-ID" dirty="0"/>
              <a:t> </a:t>
            </a:r>
            <a:r>
              <a:rPr lang="en-ID" dirty="0" err="1"/>
              <a:t>sendiri</a:t>
            </a:r>
            <a:r>
              <a:rPr lang="en-ID" dirty="0"/>
              <a:t>. Di </a:t>
            </a:r>
            <a:r>
              <a:rPr lang="en-ID" dirty="0" err="1"/>
              <a:t>sisi</a:t>
            </a:r>
            <a:r>
              <a:rPr lang="en-ID" dirty="0"/>
              <a:t> lain </a:t>
            </a:r>
            <a:r>
              <a:rPr lang="en-ID" dirty="0" err="1"/>
              <a:t>orangtua</a:t>
            </a:r>
            <a:r>
              <a:rPr lang="en-ID" dirty="0"/>
              <a:t> </a:t>
            </a:r>
            <a:r>
              <a:rPr lang="en-ID" dirty="0" err="1"/>
              <a:t>ingin</a:t>
            </a:r>
            <a:r>
              <a:rPr lang="en-ID" dirty="0"/>
              <a:t> </a:t>
            </a:r>
            <a:r>
              <a:rPr lang="en-ID" dirty="0" err="1"/>
              <a:t>menyekolahkannya</a:t>
            </a:r>
            <a:r>
              <a:rPr lang="en-ID" dirty="0"/>
              <a:t> </a:t>
            </a:r>
            <a:r>
              <a:rPr lang="en-ID" dirty="0" err="1"/>
              <a:t>ke</a:t>
            </a:r>
            <a:r>
              <a:rPr lang="en-ID" dirty="0"/>
              <a:t> TK, </a:t>
            </a:r>
            <a:r>
              <a:rPr lang="en-ID" dirty="0" err="1"/>
              <a:t>namun</a:t>
            </a:r>
            <a:r>
              <a:rPr lang="en-ID" dirty="0"/>
              <a:t> </a:t>
            </a:r>
            <a:r>
              <a:rPr lang="en-ID" dirty="0" err="1"/>
              <a:t>terkendala</a:t>
            </a:r>
            <a:r>
              <a:rPr lang="en-ID" dirty="0"/>
              <a:t> </a:t>
            </a:r>
            <a:r>
              <a:rPr lang="en-ID" dirty="0" err="1"/>
              <a:t>mahalnya</a:t>
            </a:r>
            <a:r>
              <a:rPr lang="en-ID" dirty="0"/>
              <a:t> </a:t>
            </a:r>
            <a:r>
              <a:rPr lang="en-ID" dirty="0" err="1"/>
              <a:t>biaya</a:t>
            </a:r>
            <a:r>
              <a:rPr lang="en-ID" dirty="0"/>
              <a:t> Pendidikan.</a:t>
            </a:r>
          </a:p>
        </p:txBody>
      </p:sp>
      <p:sp>
        <p:nvSpPr>
          <p:cNvPr id="8" name="Rectangle: Rounded Corners 7">
            <a:extLst>
              <a:ext uri="{FF2B5EF4-FFF2-40B4-BE49-F238E27FC236}">
                <a16:creationId xmlns="" xmlns:a16="http://schemas.microsoft.com/office/drawing/2014/main" id="{A60F7A22-9A71-46E6-9ED8-8B80464C42F9}"/>
              </a:ext>
            </a:extLst>
          </p:cNvPr>
          <p:cNvSpPr/>
          <p:nvPr/>
        </p:nvSpPr>
        <p:spPr>
          <a:xfrm>
            <a:off x="6443003" y="4328982"/>
            <a:ext cx="4651313" cy="2306122"/>
          </a:xfrm>
          <a:prstGeom prst="roundRect">
            <a:avLst/>
          </a:prstGeom>
          <a:ln w="38100">
            <a:solidFill>
              <a:srgbClr val="19BBFF"/>
            </a:solidFill>
          </a:ln>
        </p:spPr>
        <p:style>
          <a:lnRef idx="2">
            <a:schemeClr val="accent1"/>
          </a:lnRef>
          <a:fillRef idx="1">
            <a:schemeClr val="lt1"/>
          </a:fillRef>
          <a:effectRef idx="0">
            <a:schemeClr val="accent1"/>
          </a:effectRef>
          <a:fontRef idx="minor">
            <a:schemeClr val="dk1"/>
          </a:fontRef>
        </p:style>
        <p:txBody>
          <a:bodyPr rtlCol="0" anchor="t"/>
          <a:lstStyle/>
          <a:p>
            <a:r>
              <a:rPr lang="en-ID" dirty="0" err="1"/>
              <a:t>Qudsiyah</a:t>
            </a:r>
            <a:r>
              <a:rPr lang="en-ID" dirty="0"/>
              <a:t>, </a:t>
            </a:r>
            <a:r>
              <a:rPr lang="en-ID" b="1" dirty="0"/>
              <a:t>21 </a:t>
            </a:r>
            <a:r>
              <a:rPr lang="en-ID" b="1" dirty="0" err="1"/>
              <a:t>tahun</a:t>
            </a:r>
            <a:r>
              <a:rPr lang="en-ID" dirty="0"/>
              <a:t>,</a:t>
            </a:r>
          </a:p>
          <a:p>
            <a:r>
              <a:rPr lang="en-ID" dirty="0" err="1"/>
              <a:t>Saat</a:t>
            </a:r>
            <a:r>
              <a:rPr lang="en-ID" dirty="0"/>
              <a:t> </a:t>
            </a:r>
            <a:r>
              <a:rPr lang="en-ID" dirty="0" err="1"/>
              <a:t>ini</a:t>
            </a:r>
            <a:r>
              <a:rPr lang="en-ID" dirty="0"/>
              <a:t> </a:t>
            </a:r>
            <a:r>
              <a:rPr lang="en-ID" dirty="0" err="1"/>
              <a:t>tengah</a:t>
            </a:r>
            <a:r>
              <a:rPr lang="en-ID" dirty="0"/>
              <a:t> </a:t>
            </a:r>
            <a:r>
              <a:rPr lang="en-ID" dirty="0" err="1"/>
              <a:t>menyelesaikan</a:t>
            </a:r>
            <a:r>
              <a:rPr lang="en-ID" dirty="0"/>
              <a:t> </a:t>
            </a:r>
            <a:r>
              <a:rPr lang="en-ID" dirty="0" err="1"/>
              <a:t>studinya</a:t>
            </a:r>
            <a:r>
              <a:rPr lang="en-ID" dirty="0"/>
              <a:t> di </a:t>
            </a:r>
            <a:r>
              <a:rPr lang="en-ID" dirty="0" err="1"/>
              <a:t>Poltekkes</a:t>
            </a:r>
            <a:r>
              <a:rPr lang="en-ID" dirty="0"/>
              <a:t> </a:t>
            </a:r>
            <a:r>
              <a:rPr lang="en-ID" dirty="0" err="1"/>
              <a:t>Kemenkes</a:t>
            </a:r>
            <a:r>
              <a:rPr lang="en-ID" dirty="0"/>
              <a:t> Malang Program </a:t>
            </a:r>
            <a:r>
              <a:rPr lang="en-ID" dirty="0" err="1"/>
              <a:t>Studi</a:t>
            </a:r>
            <a:r>
              <a:rPr lang="en-ID" dirty="0"/>
              <a:t> </a:t>
            </a:r>
            <a:r>
              <a:rPr lang="en-ID" dirty="0" err="1"/>
              <a:t>Kebidanan</a:t>
            </a:r>
            <a:r>
              <a:rPr lang="en-ID" dirty="0"/>
              <a:t> Kediri, semester 5 </a:t>
            </a:r>
            <a:r>
              <a:rPr lang="en-ID" dirty="0" err="1"/>
              <a:t>melalui</a:t>
            </a:r>
            <a:r>
              <a:rPr lang="en-ID" dirty="0"/>
              <a:t> </a:t>
            </a:r>
            <a:r>
              <a:rPr lang="en-ID" dirty="0" err="1"/>
              <a:t>beasiswa</a:t>
            </a:r>
            <a:r>
              <a:rPr lang="en-ID" dirty="0"/>
              <a:t> </a:t>
            </a:r>
            <a:r>
              <a:rPr lang="en-ID" dirty="0" err="1"/>
              <a:t>bidikmisi</a:t>
            </a:r>
            <a:r>
              <a:rPr lang="en-ID"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lum bright="10000"/>
          </a:blip>
          <a:srcRect/>
          <a:stretch>
            <a:fillRect/>
          </a:stretch>
        </p:blipFill>
        <p:spPr bwMode="auto">
          <a:xfrm>
            <a:off x="622853" y="-6310"/>
            <a:ext cx="10641495" cy="68643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FD5"/>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 xmlns:a16="http://schemas.microsoft.com/office/drawing/2014/main" id="{FAB0A7ED-536A-4A2D-A9E9-10694CBE119D}"/>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397567" y="0"/>
            <a:ext cx="5486400" cy="6858000"/>
          </a:xfrm>
          <a:prstGeom prst="rect">
            <a:avLst/>
          </a:prstGeom>
        </p:spPr>
      </p:pic>
      <p:pic>
        <p:nvPicPr>
          <p:cNvPr id="6" name="Picture 5" descr="A screenshot of a cell phone&#10;&#10;Description automatically generated">
            <a:extLst>
              <a:ext uri="{FF2B5EF4-FFF2-40B4-BE49-F238E27FC236}">
                <a16:creationId xmlns="" xmlns:a16="http://schemas.microsoft.com/office/drawing/2014/main" id="{FEFB28CF-58A2-49E2-828F-20C012FE34D1}"/>
              </a:ext>
            </a:extLst>
          </p:cNvPr>
          <p:cNvPicPr>
            <a:picLocks noChangeAspect="1"/>
          </p:cNvPicPr>
          <p:nvPr/>
        </p:nvPicPr>
        <p:blipFill rotWithShape="1">
          <a:blip r:embed="rId2">
            <a:extLst>
              <a:ext uri="{28A0092B-C50C-407E-A947-70E740481C1C}">
                <a14:useLocalDpi xmlns:a14="http://schemas.microsoft.com/office/drawing/2010/main" val="0"/>
              </a:ext>
            </a:extLst>
          </a:blip>
          <a:srcRect t="50718"/>
          <a:stretch/>
        </p:blipFill>
        <p:spPr>
          <a:xfrm>
            <a:off x="6308035" y="49237"/>
            <a:ext cx="5486399" cy="6759526"/>
          </a:xfrm>
          <a:prstGeom prst="rect">
            <a:avLst/>
          </a:prstGeom>
        </p:spPr>
      </p:pic>
    </p:spTree>
    <p:extLst>
      <p:ext uri="{BB962C8B-B14F-4D97-AF65-F5344CB8AC3E}">
        <p14:creationId xmlns:p14="http://schemas.microsoft.com/office/powerpoint/2010/main" val="1604299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3C65"/>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 xmlns:a16="http://schemas.microsoft.com/office/drawing/2014/main" id="{DB7C558A-4ADD-41E7-8BF6-A67635D08FBA}"/>
              </a:ext>
            </a:extLst>
          </p:cNvPr>
          <p:cNvPicPr>
            <a:picLocks noChangeAspect="1"/>
          </p:cNvPicPr>
          <p:nvPr/>
        </p:nvPicPr>
        <p:blipFill rotWithShape="1">
          <a:blip r:embed="rId2">
            <a:extLst>
              <a:ext uri="{28A0092B-C50C-407E-A947-70E740481C1C}">
                <a14:useLocalDpi xmlns:a14="http://schemas.microsoft.com/office/drawing/2010/main" val="0"/>
              </a:ext>
            </a:extLst>
          </a:blip>
          <a:srcRect b="42802"/>
          <a:stretch/>
        </p:blipFill>
        <p:spPr>
          <a:xfrm>
            <a:off x="341193" y="0"/>
            <a:ext cx="4795967" cy="6858000"/>
          </a:xfrm>
          <a:prstGeom prst="rect">
            <a:avLst/>
          </a:prstGeom>
        </p:spPr>
      </p:pic>
      <p:pic>
        <p:nvPicPr>
          <p:cNvPr id="6" name="Picture 5" descr="A screenshot of a cell phone&#10;&#10;Description automatically generated">
            <a:extLst>
              <a:ext uri="{FF2B5EF4-FFF2-40B4-BE49-F238E27FC236}">
                <a16:creationId xmlns="" xmlns:a16="http://schemas.microsoft.com/office/drawing/2014/main" id="{1F659C69-BDBE-4433-89A9-B164701FE9B5}"/>
              </a:ext>
            </a:extLst>
          </p:cNvPr>
          <p:cNvPicPr>
            <a:picLocks noChangeAspect="1"/>
          </p:cNvPicPr>
          <p:nvPr/>
        </p:nvPicPr>
        <p:blipFill rotWithShape="1">
          <a:blip r:embed="rId2">
            <a:extLst>
              <a:ext uri="{28A0092B-C50C-407E-A947-70E740481C1C}">
                <a14:useLocalDpi xmlns:a14="http://schemas.microsoft.com/office/drawing/2010/main" val="0"/>
              </a:ext>
            </a:extLst>
          </a:blip>
          <a:srcRect t="56706"/>
          <a:stretch/>
        </p:blipFill>
        <p:spPr>
          <a:xfrm>
            <a:off x="5514546" y="0"/>
            <a:ext cx="6336261" cy="6858000"/>
          </a:xfrm>
          <a:prstGeom prst="rect">
            <a:avLst/>
          </a:prstGeom>
        </p:spPr>
      </p:pic>
    </p:spTree>
    <p:extLst>
      <p:ext uri="{BB962C8B-B14F-4D97-AF65-F5344CB8AC3E}">
        <p14:creationId xmlns:p14="http://schemas.microsoft.com/office/powerpoint/2010/main" val="3738077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1046</TotalTime>
  <Words>775</Words>
  <Application>Microsoft Office PowerPoint</Application>
  <PresentationFormat>Custom</PresentationFormat>
  <Paragraphs>73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AT FIRST ... THE REASON WHY WE EXISTED</vt:lpstr>
      <vt:lpstr>PowerPoint Presentation</vt:lpstr>
      <vt:lpstr>What We Do…</vt:lpstr>
      <vt:lpstr>PowerPoint Presentation</vt:lpstr>
      <vt:lpstr>PowerPoint Presentation</vt:lpstr>
      <vt:lpstr>PowerPoint Presentation</vt:lpstr>
      <vt:lpstr>PowerPoint Presentation</vt:lpstr>
      <vt:lpstr>PowerPoint Presentation</vt:lpstr>
      <vt:lpstr>Testimony of Foreign Volunteers</vt:lpstr>
      <vt:lpstr>Testimony of Foreign Volunteers</vt:lpstr>
      <vt:lpstr>FUTURE AGENDAS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Wildan Ruiss</dc:creator>
  <cp:lastModifiedBy>ARES Power</cp:lastModifiedBy>
  <cp:revision>31</cp:revision>
  <dcterms:created xsi:type="dcterms:W3CDTF">2020-06-16T12:22:38Z</dcterms:created>
  <dcterms:modified xsi:type="dcterms:W3CDTF">2020-06-24T01:03:27Z</dcterms:modified>
</cp:coreProperties>
</file>