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1108" r:id="rId3"/>
    <p:sldId id="258" r:id="rId4"/>
    <p:sldId id="259" r:id="rId5"/>
    <p:sldId id="260" r:id="rId6"/>
    <p:sldId id="261" r:id="rId7"/>
    <p:sldId id="1107" r:id="rId8"/>
    <p:sldId id="264" r:id="rId9"/>
    <p:sldId id="265" r:id="rId10"/>
    <p:sldId id="267" r:id="rId11"/>
    <p:sldId id="268" r:id="rId12"/>
    <p:sldId id="1109" r:id="rId13"/>
    <p:sldId id="1110" r:id="rId14"/>
    <p:sldId id="1111" r:id="rId15"/>
    <p:sldId id="269" r:id="rId16"/>
    <p:sldId id="270" r:id="rId17"/>
    <p:sldId id="271" r:id="rId18"/>
    <p:sldId id="1104" r:id="rId19"/>
    <p:sldId id="1103" r:id="rId20"/>
    <p:sldId id="111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/>
    <p:restoredTop sz="94569"/>
  </p:normalViewPr>
  <p:slideViewPr>
    <p:cSldViewPr snapToGrid="0" snapToObjects="1">
      <p:cViewPr varScale="1">
        <p:scale>
          <a:sx n="87" d="100"/>
          <a:sy n="87" d="100"/>
        </p:scale>
        <p:origin x="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1FC-6518-6042-8203-5BC9723BA576}" type="datetimeFigureOut"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D8FEBAE-9319-634B-A851-1A663C3D2539}" type="slidenum"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5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1FC-6518-6042-8203-5BC9723BA576}" type="datetimeFigureOut"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EBAE-9319-634B-A851-1A663C3D25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0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1FC-6518-6042-8203-5BC9723BA576}" type="datetimeFigureOut"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EBAE-9319-634B-A851-1A663C3D25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1FC-6518-6042-8203-5BC9723BA576}" type="datetimeFigureOut"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EBAE-9319-634B-A851-1A663C3D2539}" type="slidenum"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0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1FC-6518-6042-8203-5BC9723BA576}" type="datetimeFigureOut"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EBAE-9319-634B-A851-1A663C3D25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8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1FC-6518-6042-8203-5BC9723BA576}" type="datetimeFigureOut"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EBAE-9319-634B-A851-1A663C3D2539}" type="slidenum"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8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1FC-6518-6042-8203-5BC9723BA576}" type="datetimeFigureOut">
              <a:t>6/24/20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EBAE-9319-634B-A851-1A663C3D25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5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1FC-6518-6042-8203-5BC9723BA576}" type="datetimeFigureOut">
              <a:t>6/24/20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EBAE-9319-634B-A851-1A663C3D2539}" type="slidenum"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9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1FC-6518-6042-8203-5BC9723BA576}" type="datetimeFigureOut">
              <a:t>6/24/20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EBAE-9319-634B-A851-1A663C3D25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7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1FC-6518-6042-8203-5BC9723BA576}" type="datetimeFigureOut"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EBAE-9319-634B-A851-1A663C3D25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0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1FC-6518-6042-8203-5BC9723BA576}" type="datetimeFigureOut"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EBAE-9319-634B-A851-1A663C3D25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B9FE1FC-6518-6042-8203-5BC9723BA576}" type="datetimeFigureOut"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FEBAE-9319-634B-A851-1A663C3D2539}" type="slidenum"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5987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huyendt@dphanoi.v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C739-E24A-2D44-986B-3E10C9B88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2477" y="2384103"/>
            <a:ext cx="6446716" cy="2268559"/>
          </a:xfrm>
        </p:spPr>
        <p:txBody>
          <a:bodyPr>
            <a:noAutofit/>
          </a:bodyPr>
          <a:lstStyle/>
          <a:p>
            <a:r>
              <a:rPr lang="en-US" sz="3400" dirty="0"/>
              <a:t>Actions to stop sexual and gender-based violence towards women and girls with disabilities through activist work</a:t>
            </a:r>
            <a:endParaRPr lang="en-US" sz="3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635C7-D8CB-4C45-A46A-81187D85E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2820" y="5399443"/>
            <a:ext cx="7296373" cy="11602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Do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Huyen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Vice-Chairwoman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Hanoi Association of Persons with Disabilities, Vietnam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1AB26-99F9-8E4D-A644-64AA7E9F3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5"/>
            <a:ext cx="2018857" cy="1263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ED4D65-E697-1E45-9A58-51693D157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814" y="8319"/>
            <a:ext cx="6392186" cy="12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4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FDE-505A-7644-8050-84E4B610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32" y="374103"/>
            <a:ext cx="8105908" cy="1077229"/>
          </a:xfrm>
        </p:spPr>
        <p:txBody>
          <a:bodyPr anchor="ctr">
            <a:no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</a:rPr>
              <a:t>Project: Actions to stop sexual and gender-based violence towards women and girls with disabilities through activist work</a:t>
            </a:r>
            <a:endParaRPr lang="en-US" sz="2600" b="1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B952-627A-D146-BC57-E67C030F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503" y="1784555"/>
            <a:ext cx="8627807" cy="5073445"/>
          </a:xfrm>
        </p:spPr>
        <p:txBody>
          <a:bodyPr anchor="t"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500" b="1" dirty="0">
                <a:solidFill>
                  <a:srgbClr val="FFFF00"/>
                </a:solidFill>
              </a:rPr>
              <a:t>Methodology</a:t>
            </a:r>
          </a:p>
          <a:p>
            <a:pPr marL="457200" lvl="1" indent="0">
              <a:buNone/>
            </a:pPr>
            <a:r>
              <a:rPr lang="en-US" sz="2400" dirty="0"/>
              <a:t>The project has been divided into 2 phases: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Phase 1: Restore ego and self-esteem so that PWDs recognize their abilities</a:t>
            </a:r>
          </a:p>
          <a:p>
            <a:pPr lvl="2">
              <a:buFont typeface="Wingdings" pitchFamily="2" charset="2"/>
              <a:buChar char="v"/>
            </a:pPr>
            <a:r>
              <a:rPr lang="en-US" sz="2200" dirty="0"/>
              <a:t>Needed knowledge have been provided</a:t>
            </a:r>
          </a:p>
          <a:p>
            <a:pPr lvl="2">
              <a:buFont typeface="Wingdings" pitchFamily="2" charset="2"/>
              <a:buChar char="v"/>
            </a:pPr>
            <a:r>
              <a:rPr lang="en-US" sz="2200" dirty="0"/>
              <a:t>Explore leadership skills 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Phase 2: Build an inclusive community</a:t>
            </a:r>
          </a:p>
          <a:p>
            <a:pPr lvl="2">
              <a:buFont typeface="Wingdings" pitchFamily="2" charset="2"/>
              <a:buChar char="v"/>
            </a:pPr>
            <a:r>
              <a:rPr lang="en-US" sz="2200" dirty="0"/>
              <a:t>Networking within the participants:</a:t>
            </a:r>
          </a:p>
          <a:p>
            <a:pPr lvl="2">
              <a:buFont typeface="Wingdings" pitchFamily="2" charset="2"/>
              <a:buChar char="v"/>
            </a:pPr>
            <a:r>
              <a:rPr lang="en-US" sz="2200" dirty="0"/>
              <a:t>Awareness raising activities to different audiences</a:t>
            </a:r>
          </a:p>
          <a:p>
            <a:pPr lvl="2">
              <a:buFont typeface="Wingdings" pitchFamily="2" charset="2"/>
              <a:buChar char="v"/>
            </a:pPr>
            <a:r>
              <a:rPr lang="en-US" sz="2200" dirty="0"/>
              <a:t>Speaking contest in public</a:t>
            </a:r>
          </a:p>
          <a:p>
            <a:pPr lvl="1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buFont typeface="Wingdings" pitchFamily="2" charset="2"/>
              <a:buChar char="v"/>
            </a:pPr>
            <a:endParaRPr lang="en-US" sz="2200" dirty="0"/>
          </a:p>
          <a:p>
            <a:pPr lvl="2">
              <a:buFont typeface="Wingdings" pitchFamily="2" charset="2"/>
              <a:buChar char="v"/>
            </a:pPr>
            <a:endParaRPr lang="en-US" sz="22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658C4-2A75-6E48-8284-BF29DCC04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939" cy="649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937B6-F2CF-704A-94C1-E7FC7D6DE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842" y="1"/>
            <a:ext cx="823158" cy="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6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FDE-505A-7644-8050-84E4B610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32" y="374103"/>
            <a:ext cx="8105908" cy="1077229"/>
          </a:xfrm>
        </p:spPr>
        <p:txBody>
          <a:bodyPr anchor="ctr">
            <a:no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</a:rPr>
              <a:t>Project: Actions to stop sexual and gender-based violence towards women and girls with disabilities through activist work</a:t>
            </a:r>
            <a:endParaRPr lang="en-US" sz="2600" b="1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B952-627A-D146-BC57-E67C030F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231" y="1740310"/>
            <a:ext cx="8552814" cy="5117689"/>
          </a:xfrm>
        </p:spPr>
        <p:txBody>
          <a:bodyPr anchor="t">
            <a:normAutofit fontScale="92500"/>
          </a:bodyPr>
          <a:lstStyle/>
          <a:p>
            <a:pPr marL="457200" lvl="1" indent="0">
              <a:buNone/>
            </a:pPr>
            <a:r>
              <a:rPr lang="en-US" sz="2500" b="1" dirty="0">
                <a:solidFill>
                  <a:srgbClr val="FFFF00"/>
                </a:solidFill>
              </a:rPr>
              <a:t>ABCD as a method</a:t>
            </a:r>
          </a:p>
          <a:p>
            <a:pPr lvl="1"/>
            <a:r>
              <a:rPr lang="en-US" sz="2400" dirty="0"/>
              <a:t>Identify the capacity of PWDs and their strengths: hard working, patience, passionate…=&gt; everyone has gifts and skills</a:t>
            </a:r>
          </a:p>
          <a:p>
            <a:pPr lvl="1"/>
            <a:r>
              <a:rPr lang="en-US" sz="2400" dirty="0"/>
              <a:t>Recognize the existing resources in the community: guest speakers, inspired leaders who are willing to support </a:t>
            </a:r>
          </a:p>
          <a:p>
            <a:pPr lvl="1"/>
            <a:r>
              <a:rPr lang="en-US" sz="2400" dirty="0"/>
              <a:t>Good relationship with local government: contact with social department in gender issue, women union, contact with social media (journalists)</a:t>
            </a:r>
          </a:p>
          <a:p>
            <a:pPr lvl="1"/>
            <a:r>
              <a:rPr lang="en-US" sz="2400" dirty="0"/>
              <a:t>Existing of DPOs at different provinces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19198-8C7E-7040-835A-DB13A7BA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939" cy="649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775B92-DA62-8B47-8FEF-66552AD6E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842" y="1"/>
            <a:ext cx="823158" cy="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9" y="112296"/>
            <a:ext cx="8649750" cy="1620252"/>
          </a:xfrm>
        </p:spPr>
        <p:txBody>
          <a:bodyPr>
            <a:normAutofit fontScale="90000"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Training course on sexual and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gender based violence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for 20 core leaders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from DP Hanoi and DPO Ha </a:t>
            </a:r>
            <a:r>
              <a:rPr lang="en-US" sz="2400" dirty="0" err="1">
                <a:solidFill>
                  <a:schemeClr val="tx1"/>
                </a:solidFill>
              </a:rPr>
              <a:t>Giang</a:t>
            </a:r>
            <a:br>
              <a:rPr lang="en-US" sz="240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8" y="2693342"/>
            <a:ext cx="6272463" cy="41646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75158" cy="4718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A7C33-257C-A346-BFC2-B5CE08949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8643"/>
            <a:ext cx="1113183" cy="6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4" y="808056"/>
            <a:ext cx="10393676" cy="1077229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           Raising awareness campaign: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                “Amazing tour”</a:t>
            </a:r>
            <a:br>
              <a:rPr lang="en-US" sz="240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207"/>
            <a:ext cx="5807242" cy="39973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42" y="0"/>
            <a:ext cx="6384758" cy="4299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E8622B-C85F-5D42-ABD6-025DB1E88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052" y="6208643"/>
            <a:ext cx="1205948" cy="6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6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871" y="340427"/>
            <a:ext cx="7958331" cy="1077229"/>
          </a:xfrm>
        </p:spPr>
        <p:txBody>
          <a:bodyPr/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Disability Activist Challenge: “Speaking in public”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203159"/>
            <a:ext cx="10170694" cy="5654842"/>
          </a:xfrm>
        </p:spPr>
      </p:pic>
    </p:spTree>
    <p:extLst>
      <p:ext uri="{BB962C8B-B14F-4D97-AF65-F5344CB8AC3E}">
        <p14:creationId xmlns:p14="http://schemas.microsoft.com/office/powerpoint/2010/main" val="362023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FDE-505A-7644-8050-84E4B610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32" y="374103"/>
            <a:ext cx="8105908" cy="1077229"/>
          </a:xfrm>
        </p:spPr>
        <p:txBody>
          <a:bodyPr anchor="ctr">
            <a:no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</a:rPr>
              <a:t>Project: Actions to stop sexual and gender-based violence towards women and girls with disabilities through activist work</a:t>
            </a:r>
            <a:endParaRPr lang="en-US" sz="2600" b="1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B952-627A-D146-BC57-E67C030F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232" y="1910291"/>
            <a:ext cx="8552814" cy="4424516"/>
          </a:xfrm>
        </p:spPr>
        <p:txBody>
          <a:bodyPr anchor="t">
            <a:normAutofit lnSpcReduction="10000"/>
          </a:bodyPr>
          <a:lstStyle/>
          <a:p>
            <a:pPr marL="457200" lvl="1" indent="0">
              <a:buNone/>
            </a:pPr>
            <a:r>
              <a:rPr lang="en-US" sz="2500" b="1" dirty="0">
                <a:solidFill>
                  <a:srgbClr val="FFFF00"/>
                </a:solidFill>
              </a:rPr>
              <a:t>Impacts: =&gt;changes in awareness, action plans</a:t>
            </a:r>
          </a:p>
          <a:p>
            <a:pPr lvl="1"/>
            <a:r>
              <a:rPr lang="en-US" sz="2400" dirty="0"/>
              <a:t>Persons with disabilities (males and females) and children with disabilities</a:t>
            </a:r>
          </a:p>
          <a:p>
            <a:pPr lvl="1"/>
            <a:r>
              <a:rPr lang="en-US" sz="2400" dirty="0"/>
              <a:t>PWDs’ family members</a:t>
            </a:r>
          </a:p>
          <a:p>
            <a:pPr lvl="1"/>
            <a:r>
              <a:rPr lang="en-US" sz="2400" dirty="0"/>
              <a:t>DPOs</a:t>
            </a:r>
          </a:p>
          <a:p>
            <a:pPr lvl="1"/>
            <a:r>
              <a:rPr lang="en-US" sz="2400" dirty="0"/>
              <a:t>Local authorities, women union</a:t>
            </a:r>
          </a:p>
          <a:p>
            <a:pPr lvl="1"/>
            <a:r>
              <a:rPr lang="en-US" sz="2400" dirty="0"/>
              <a:t>CSOs, INGOs, local NGOs</a:t>
            </a:r>
          </a:p>
          <a:p>
            <a:pPr lvl="1"/>
            <a:r>
              <a:rPr lang="en-US" sz="2400" dirty="0"/>
              <a:t>Community members: students, teachers, villagers, etc.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8EAAD-97CF-6945-B90C-C0CDF7499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165" cy="649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1842A2-30F4-5147-914D-39CA5889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842" y="1"/>
            <a:ext cx="823158" cy="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FDE-505A-7644-8050-84E4B610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32" y="374103"/>
            <a:ext cx="8105908" cy="1077229"/>
          </a:xfrm>
        </p:spPr>
        <p:txBody>
          <a:bodyPr anchor="ctr">
            <a:no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</a:rPr>
              <a:t>Project: Actions to stop sexual and gender-based violence towards women and girls with disabilities through activist work</a:t>
            </a:r>
            <a:endParaRPr lang="en-US" sz="2600" b="1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B952-627A-D146-BC57-E67C030F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232" y="1910291"/>
            <a:ext cx="8552814" cy="4424516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US" sz="2500" b="1" dirty="0">
                <a:solidFill>
                  <a:srgbClr val="FFFF00"/>
                </a:solidFill>
              </a:rPr>
              <a:t>How we try to sustain the project</a:t>
            </a:r>
            <a:endParaRPr lang="en-US" sz="2400" dirty="0"/>
          </a:p>
          <a:p>
            <a:pPr lvl="1"/>
            <a:r>
              <a:rPr lang="en-US" sz="2400" dirty="0"/>
              <a:t>Action plans from trainees will be implemented in the community with support from DP Hanoi and trainees’ organizations</a:t>
            </a:r>
          </a:p>
          <a:p>
            <a:pPr lvl="1"/>
            <a:r>
              <a:rPr lang="en-US" sz="2400" dirty="0"/>
              <a:t>The existing of network of WWDs run by WWDs definitely attracts local government’s attention (Vietnam Women union)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7E00B-686A-9A4F-A239-FD4563768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939" cy="649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56C712-8B6D-0249-AABD-27BEDC057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842" y="1"/>
            <a:ext cx="823158" cy="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93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FDE-505A-7644-8050-84E4B610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32" y="374103"/>
            <a:ext cx="8105908" cy="1077229"/>
          </a:xfrm>
        </p:spPr>
        <p:txBody>
          <a:bodyPr anchor="ctr">
            <a:no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</a:rPr>
              <a:t>Project: Actions to stop sexual and gender-based violence towards women and girls with disabilities through activist work</a:t>
            </a:r>
            <a:endParaRPr lang="en-US" sz="2600" b="1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B952-627A-D146-BC57-E67C030F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232" y="1910291"/>
            <a:ext cx="8552814" cy="4424516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US" sz="2500" b="1" dirty="0">
                <a:solidFill>
                  <a:srgbClr val="FFFF00"/>
                </a:solidFill>
              </a:rPr>
              <a:t>Our next steps:</a:t>
            </a:r>
            <a:endParaRPr lang="en-US" sz="2400" dirty="0"/>
          </a:p>
          <a:p>
            <a:pPr lvl="1"/>
            <a:r>
              <a:rPr lang="en-US" sz="2400" dirty="0"/>
              <a:t>Provide mentor and coaching for potential leaders from DPOs </a:t>
            </a:r>
          </a:p>
          <a:p>
            <a:pPr lvl="1"/>
            <a:r>
              <a:rPr lang="en-US" sz="2400" dirty="0"/>
              <a:t>Maintain and promote the Network of women with disabilities in the North </a:t>
            </a:r>
          </a:p>
          <a:p>
            <a:pPr lvl="1"/>
            <a:r>
              <a:rPr lang="en-US" sz="2400" dirty="0"/>
              <a:t>Set up the National Network of women with disabilities in Vietnam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0CE3B-C3AC-B04E-99C4-2B23F17B3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86678" cy="649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D681B-546D-1044-B29B-CB9C8F5E6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842" y="1"/>
            <a:ext cx="823158" cy="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64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B952-627A-D146-BC57-E67C030F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0469"/>
            <a:ext cx="5014452" cy="4424516"/>
          </a:xfrm>
        </p:spPr>
        <p:txBody>
          <a:bodyPr anchor="t">
            <a:normAutofit/>
          </a:bodyPr>
          <a:lstStyle/>
          <a:p>
            <a:pPr marL="320675" lvl="1" indent="0">
              <a:buClr>
                <a:schemeClr val="tx1"/>
              </a:buClr>
              <a:buNone/>
            </a:pPr>
            <a:r>
              <a:rPr lang="en-US" sz="2400" b="1" dirty="0"/>
              <a:t>         Questions?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400" b="1" dirty="0"/>
              <a:t>	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400" b="1" dirty="0"/>
              <a:t>        Contact: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400" b="1" dirty="0"/>
              <a:t>        </a:t>
            </a:r>
            <a:r>
              <a:rPr lang="en-US" sz="2400" b="1" dirty="0">
                <a:hlinkClick r:id="rId2"/>
              </a:rPr>
              <a:t>huyendt@dphanoi.vn</a:t>
            </a:r>
            <a:endParaRPr lang="en-US" sz="2400" b="1" dirty="0"/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400" b="1" dirty="0"/>
              <a:t>        Tel: +84-24-35379257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400" b="1" dirty="0"/>
              <a:t>        Mobile: +84-943868385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400" dirty="0"/>
              <a:t>        http://dphanoi.org.vn</a:t>
            </a:r>
            <a:endParaRPr lang="en-US" sz="2400" b="1" dirty="0"/>
          </a:p>
          <a:p>
            <a:pPr marL="914400" lvl="2" indent="0">
              <a:buNone/>
            </a:pPr>
            <a:endParaRPr lang="en-US" sz="2200" dirty="0"/>
          </a:p>
          <a:p>
            <a:pPr lvl="2"/>
            <a:endParaRPr lang="en-US" sz="22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1F3BFC-29A2-F945-8548-B6383D52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646" y="2206259"/>
            <a:ext cx="5813486" cy="4360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C5712-7EB3-A34C-80B5-233AF2ECB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777" y="0"/>
            <a:ext cx="1323223" cy="800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68A2B6-862A-5D43-AA98-1A8F5CA2C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46514" cy="9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5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6" descr="trong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3" name="Picture 9" descr="Untitle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58" y="1156519"/>
            <a:ext cx="801329" cy="7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905375"/>
            <a:ext cx="12192000" cy="19288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799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en-US" sz="2500" dirty="0">
                <a:solidFill>
                  <a:schemeClr val="tx1"/>
                </a:solidFill>
              </a:rPr>
              <a:t>Stories of WWDs face different kinds of violence</a:t>
            </a:r>
            <a:br>
              <a:rPr lang="en-US" sz="250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4013" y="2052638"/>
            <a:ext cx="7074911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12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BREAKOUT SESSION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218" y="2197890"/>
            <a:ext cx="3891960" cy="39978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ROOM 1</a:t>
            </a:r>
          </a:p>
          <a:p>
            <a:pPr marL="0" indent="0">
              <a:buNone/>
            </a:pPr>
            <a:r>
              <a:rPr lang="en-US" dirty="0"/>
              <a:t>Who are the key stakeholders in empowering PWD to address sexual and GBV? </a:t>
            </a:r>
          </a:p>
          <a:p>
            <a:r>
              <a:rPr lang="en-US" dirty="0"/>
              <a:t>How to engage different stakeholders in preventing and responding to sexual and gender-based violence against women and girls with disabilities?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3471" y="2091870"/>
            <a:ext cx="3894222" cy="39978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ROOM 2</a:t>
            </a:r>
          </a:p>
          <a:p>
            <a:pPr marL="0" indent="0">
              <a:buNone/>
            </a:pPr>
            <a:r>
              <a:rPr lang="en-US" dirty="0"/>
              <a:t>What are social network and resources that support women disability to address sexual and GBV</a:t>
            </a:r>
          </a:p>
          <a:p>
            <a:pPr marL="0" indent="0">
              <a:buNone/>
            </a:pPr>
            <a:r>
              <a:rPr lang="en-US" dirty="0"/>
              <a:t>Develop a network of women with disabilities in Vietnam : How it looks like, its organization structure and operation?.</a:t>
            </a:r>
          </a:p>
          <a:p>
            <a:pPr marL="0" indent="0">
              <a:buNone/>
            </a:pPr>
            <a:r>
              <a:rPr lang="en-US" dirty="0"/>
              <a:t>=&gt; How to sustain the network?</a:t>
            </a:r>
          </a:p>
        </p:txBody>
      </p:sp>
    </p:spTree>
    <p:extLst>
      <p:ext uri="{BB962C8B-B14F-4D97-AF65-F5344CB8AC3E}">
        <p14:creationId xmlns:p14="http://schemas.microsoft.com/office/powerpoint/2010/main" val="332022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FDE-505A-7644-8050-84E4B610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32" y="808056"/>
            <a:ext cx="8105908" cy="1077229"/>
          </a:xfrm>
        </p:spPr>
        <p:txBody>
          <a:bodyPr anchor="ctr"/>
          <a:lstStyle/>
          <a:p>
            <a:pPr algn="ctr"/>
            <a:r>
              <a:rPr lang="en-US" b="1" dirty="0"/>
              <a:t>Overview on Persons with Disability (PWDs) in Vietnam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B952-627A-D146-BC57-E67C030F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232" y="2393079"/>
            <a:ext cx="8105908" cy="36977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According to Vietnam Disability Survey, 2016:</a:t>
            </a:r>
          </a:p>
          <a:p>
            <a:pPr lvl="1"/>
            <a:r>
              <a:rPr lang="en-US" sz="2400" dirty="0"/>
              <a:t>6,225.000 PWDs (7.06% of population) aged 2 and over are persons with disabilities (PWDs)</a:t>
            </a:r>
          </a:p>
          <a:p>
            <a:pPr lvl="1"/>
            <a:r>
              <a:rPr lang="en-US" sz="2400" dirty="0"/>
              <a:t>Of which about 3.5 millions are women with disabilities (WWDs) and girls with disabilities (GWDs).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855B8-0CDE-5049-B269-9C50DDD2E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939" cy="649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45F94D-0BB6-1F4D-A323-34D982554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4300" y="15177"/>
            <a:ext cx="807700" cy="7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FDE-505A-7644-8050-84E4B610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32" y="808056"/>
            <a:ext cx="8105908" cy="1077229"/>
          </a:xfrm>
        </p:spPr>
        <p:txBody>
          <a:bodyPr anchor="ctr"/>
          <a:lstStyle/>
          <a:p>
            <a:pPr algn="ctr"/>
            <a:r>
              <a:rPr lang="en-US" b="1" dirty="0"/>
              <a:t>Related to laws and regulations to PWD in Vietnam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B952-627A-D146-BC57-E67C030F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232" y="2393078"/>
            <a:ext cx="8105908" cy="4209199"/>
          </a:xfrm>
        </p:spPr>
        <p:txBody>
          <a:bodyPr anchor="t">
            <a:normAutofit lnSpcReduction="10000"/>
          </a:bodyPr>
          <a:lstStyle/>
          <a:p>
            <a:pPr lvl="1"/>
            <a:r>
              <a:rPr lang="en-US" sz="2500" dirty="0"/>
              <a:t>Law on Persons with Disabilities 2010 </a:t>
            </a:r>
          </a:p>
          <a:p>
            <a:pPr lvl="1"/>
            <a:r>
              <a:rPr lang="en-US" sz="2500" dirty="0"/>
              <a:t>National Action plan in achieving SDGs</a:t>
            </a:r>
          </a:p>
          <a:p>
            <a:pPr lvl="1"/>
            <a:r>
              <a:rPr lang="en-US" sz="2500" dirty="0"/>
              <a:t>Vietnam ratified UN CRPD in 2015</a:t>
            </a:r>
          </a:p>
          <a:p>
            <a:pPr lvl="1"/>
            <a:r>
              <a:rPr lang="en-US" sz="2500" dirty="0"/>
              <a:t>The National Plan Number 1019 in supporting persons with disabilities period 2012-2020 =&gt; </a:t>
            </a:r>
            <a:r>
              <a:rPr lang="en-US" sz="2500" dirty="0">
                <a:solidFill>
                  <a:srgbClr val="FFFF00"/>
                </a:solidFill>
              </a:rPr>
              <a:t>affirming that persons with disabilities have rights to take part in an equal basis with others in every sphere of life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015BC-9EA5-C64C-9FFD-D369FA4D5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2209" cy="649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6323B6-0906-9F46-9907-C03772C66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842" y="1"/>
            <a:ext cx="823158" cy="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FDE-505A-7644-8050-84E4B610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32" y="808056"/>
            <a:ext cx="8105908" cy="107722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/>
              <a:t>Situtations on sexual and gender-based violence to women and girls with disabilities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B952-627A-D146-BC57-E67C030F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786" y="2393078"/>
            <a:ext cx="8617354" cy="4209199"/>
          </a:xfrm>
        </p:spPr>
        <p:txBody>
          <a:bodyPr anchor="t">
            <a:normAutofit/>
          </a:bodyPr>
          <a:lstStyle/>
          <a:p>
            <a:pPr lvl="1"/>
            <a:r>
              <a:rPr lang="en-US" sz="2500" dirty="0"/>
              <a:t>A research indicated that 4 in 10 WWDs have ever been at least one form of sexual abuse.</a:t>
            </a:r>
          </a:p>
          <a:p>
            <a:pPr lvl="1"/>
            <a:r>
              <a:rPr lang="en-US" sz="2500" dirty="0"/>
              <a:t>Lack of actions to preventing and responding to sexual abuse and violence towards WWDs and GWDs</a:t>
            </a:r>
          </a:p>
          <a:p>
            <a:pPr lvl="1"/>
            <a:r>
              <a:rPr lang="en-US" sz="2500" dirty="0"/>
              <a:t>Public and community’s attitudes and misconception to PWDs in general and WWDs in particularly,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187B8-81B4-CF42-B1F4-F47630F45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2452" cy="649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4D2EE1-63F6-B145-97C3-B637C867C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842" y="1"/>
            <a:ext cx="823158" cy="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FDE-505A-7644-8050-84E4B610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235" y="730564"/>
            <a:ext cx="8105908" cy="77277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Why so?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B952-627A-D146-BC57-E67C030F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819" y="1642820"/>
            <a:ext cx="9376475" cy="5036949"/>
          </a:xfrm>
        </p:spPr>
        <p:txBody>
          <a:bodyPr anchor="t">
            <a:normAutofit fontScale="70000" lnSpcReduction="20000"/>
          </a:bodyPr>
          <a:lstStyle/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FFFF00"/>
                </a:solidFill>
              </a:rPr>
              <a:t>Gender prejudice</a:t>
            </a:r>
          </a:p>
          <a:p>
            <a:pPr marL="1377950" lvl="2" indent="-45720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300" dirty="0"/>
              <a:t>Rooted in gender inequality (traditional attitudes, male dominant, …</a:t>
            </a:r>
          </a:p>
          <a:p>
            <a:pPr marL="1377950" lvl="2" indent="-45720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300" dirty="0"/>
              <a:t>Contributes to the social tolerance of the violence and the widespread impunity 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FFFF00"/>
                </a:solidFill>
              </a:rPr>
              <a:t>Lack of awareness, especially from WWDs themselves</a:t>
            </a:r>
          </a:p>
          <a:p>
            <a:pPr marL="1377950" lvl="2" indent="-45720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dirty="0"/>
              <a:t>Misunderstanding about what is acceptance</a:t>
            </a:r>
          </a:p>
          <a:p>
            <a:pPr marL="1377950" lvl="2" indent="-45720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dirty="0"/>
              <a:t>Lack knowledge </a:t>
            </a:r>
          </a:p>
          <a:p>
            <a:pPr marL="1377950" lvl="2" indent="-45720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dirty="0"/>
              <a:t>Lack reliable institutions to address sexual violence and GBV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GB" sz="2500" b="1" dirty="0">
                <a:solidFill>
                  <a:srgbClr val="FFFF00"/>
                </a:solidFill>
              </a:rPr>
              <a:t>Discrimination and misconception about disability</a:t>
            </a:r>
          </a:p>
          <a:p>
            <a:pPr marL="1377950" lvl="2" indent="-457200">
              <a:buClr>
                <a:schemeClr val="tx1"/>
              </a:buClr>
              <a:buFont typeface="Wingdings" pitchFamily="2" charset="2"/>
              <a:buChar char="v"/>
            </a:pPr>
            <a:r>
              <a:rPr lang="en-GB" sz="2100" dirty="0"/>
              <a:t>Ignore sexual violence issue to PWDs, WWDs</a:t>
            </a:r>
          </a:p>
          <a:p>
            <a:pPr marL="1377950" lvl="2" indent="-457200">
              <a:buClr>
                <a:schemeClr val="tx1"/>
              </a:buClr>
              <a:buFont typeface="Wingdings" pitchFamily="2" charset="2"/>
              <a:buChar char="v"/>
            </a:pPr>
            <a:r>
              <a:rPr lang="en-GB" sz="2100" dirty="0"/>
              <a:t>Intersectionality of gender and disability  →  sexual violence often lasts longer and is more intense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A weak social network to empower and raise voice of PWD over the issue of violence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0AFBC-7E9C-8746-96A4-732EA134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2452" cy="649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CED52-710F-5444-B5E0-012386122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842" y="1"/>
            <a:ext cx="823158" cy="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7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FDE-505A-7644-8050-84E4B610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32" y="808056"/>
            <a:ext cx="8105908" cy="1077229"/>
          </a:xfrm>
        </p:spPr>
        <p:txBody>
          <a:bodyPr anchor="ctr"/>
          <a:lstStyle/>
          <a:p>
            <a:pPr algn="ctr"/>
            <a:r>
              <a:rPr lang="en-US" b="1" dirty="0"/>
              <a:t>Brief about DP Hanoi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B952-627A-D146-BC57-E67C030F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231" y="2052115"/>
            <a:ext cx="8105908" cy="4379681"/>
          </a:xfrm>
        </p:spPr>
        <p:txBody>
          <a:bodyPr anchor="t"/>
          <a:lstStyle/>
          <a:p>
            <a:pPr marL="0" indent="0">
              <a:buNone/>
            </a:pPr>
            <a:r>
              <a:rPr lang="en-US" sz="2400" dirty="0"/>
              <a:t>Hanoi Association of People with Disabilities (DP Hanoi) was officially established in 2006</a:t>
            </a:r>
          </a:p>
          <a:p>
            <a:pPr lvl="1"/>
            <a:r>
              <a:rPr lang="en-US" sz="2400" dirty="0"/>
              <a:t>An umbrella organization of 48 organization members, &gt; 15.000 individual members</a:t>
            </a:r>
          </a:p>
          <a:p>
            <a:pPr lvl="1"/>
            <a:r>
              <a:rPr lang="en-US" sz="2400" dirty="0"/>
              <a:t>Areas of work: capacity building, awareness raising, education, employment, advocacy for the rights of PWDs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E71CA-1842-664E-9FBB-AFC8DAC7B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" cy="649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4304B7-86F3-2643-9D0B-DE1846804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842" y="1"/>
            <a:ext cx="823158" cy="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0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FDE-505A-7644-8050-84E4B610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444" y="436097"/>
            <a:ext cx="8105908" cy="1077229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Pilot project: Actions to stop sexual and gender-based violence towards women and girls with disabilities through activist work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5B32ED2-DFDC-FA4A-A0D6-7F97D3E4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3557" y="1813255"/>
            <a:ext cx="8630855" cy="4618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3085AA-9189-F549-B9A8-AD98FE10B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192696" cy="649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FA2E09-4313-134A-93E2-0F7295B00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842" y="1"/>
            <a:ext cx="823158" cy="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FDE-505A-7644-8050-84E4B610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32" y="374103"/>
            <a:ext cx="8105908" cy="1077229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Project: Actions to stop sexual and gender-based violence towards women and girls with disabilities through activist work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B952-627A-D146-BC57-E67C030F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232" y="2061276"/>
            <a:ext cx="8105908" cy="4541002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US" sz="2500" b="1" dirty="0">
                <a:solidFill>
                  <a:srgbClr val="FFFF00"/>
                </a:solidFill>
              </a:rPr>
              <a:t>Objectives</a:t>
            </a:r>
          </a:p>
          <a:p>
            <a:pPr lvl="1"/>
            <a:r>
              <a:rPr lang="en-US" sz="2400" dirty="0"/>
              <a:t>Capacity building for 20 leaders of organizations of people with disabilities (DPOs) on sexual and gender-based violence (GBV), social skills and networking</a:t>
            </a:r>
          </a:p>
          <a:p>
            <a:pPr lvl="1"/>
            <a:r>
              <a:rPr lang="en-US" sz="2400" dirty="0"/>
              <a:t>Awareness raising on disability rights</a:t>
            </a:r>
          </a:p>
          <a:p>
            <a:pPr lvl="1"/>
            <a:r>
              <a:rPr lang="en-US" sz="2400" dirty="0"/>
              <a:t>Policy advocacy: recommendations on gender issues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A6398-FB77-1747-AE37-0F416F28F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5948" cy="649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C4CD6-8930-5E48-B9BF-C8DFEFC20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842" y="1"/>
            <a:ext cx="823158" cy="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2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{7C1424EF-C7B4-5049-86F1-205BEC29F342}tf16401378</Template>
  <TotalTime>483</TotalTime>
  <Words>950</Words>
  <Application>Microsoft Macintosh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MS Shell Dlg 2</vt:lpstr>
      <vt:lpstr>Wingdings</vt:lpstr>
      <vt:lpstr>Wingdings 3</vt:lpstr>
      <vt:lpstr>Madison</vt:lpstr>
      <vt:lpstr>Actions to stop sexual and gender-based violence towards women and girls with disabilities through activist work</vt:lpstr>
      <vt:lpstr>Stories of WWDs face different kinds of violence </vt:lpstr>
      <vt:lpstr>Overview on Persons with Disability (PWDs) in Vietnam</vt:lpstr>
      <vt:lpstr>Related to laws and regulations to PWD in Vietnam</vt:lpstr>
      <vt:lpstr>Situtations on sexual and gender-based violence to women and girls with disabilities</vt:lpstr>
      <vt:lpstr>Why so?</vt:lpstr>
      <vt:lpstr>Brief about DP Hanoi</vt:lpstr>
      <vt:lpstr>Pilot project: Actions to stop sexual and gender-based violence towards women and girls with disabilities through activist work</vt:lpstr>
      <vt:lpstr>Project: Actions to stop sexual and gender-based violence towards women and girls with disabilities through activist work</vt:lpstr>
      <vt:lpstr>Project: Actions to stop sexual and gender-based violence towards women and girls with disabilities through activist work</vt:lpstr>
      <vt:lpstr>Project: Actions to stop sexual and gender-based violence towards women and girls with disabilities through activist work</vt:lpstr>
      <vt:lpstr>Training course on sexual and  gender based violence  for 20 core leaders  from DP Hanoi and DPO Ha Giang </vt:lpstr>
      <vt:lpstr>           Raising awareness campaign:                      “Amazing tour” </vt:lpstr>
      <vt:lpstr>Disability Activist Challenge: “Speaking in public” </vt:lpstr>
      <vt:lpstr>Project: Actions to stop sexual and gender-based violence towards women and girls with disabilities through activist work</vt:lpstr>
      <vt:lpstr>Project: Actions to stop sexual and gender-based violence towards women and girls with disabilities through activist work</vt:lpstr>
      <vt:lpstr>Project: Actions to stop sexual and gender-based violence towards women and girls with disabilities through activist work</vt:lpstr>
      <vt:lpstr>PowerPoint Presentation</vt:lpstr>
      <vt:lpstr>PowerPoint Presentation</vt:lpstr>
      <vt:lpstr>BREAKOUT SESSION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Actions to stop sexual and gender-based violence towards women and girls with disabilities through activist work</dc:title>
  <dc:creator>Microsoft Office User</dc:creator>
  <cp:lastModifiedBy>Microsoft Office User</cp:lastModifiedBy>
  <cp:revision>27</cp:revision>
  <dcterms:created xsi:type="dcterms:W3CDTF">2020-06-21T08:54:34Z</dcterms:created>
  <dcterms:modified xsi:type="dcterms:W3CDTF">2020-06-24T13:19:08Z</dcterms:modified>
</cp:coreProperties>
</file>