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378" r:id="rId2"/>
    <p:sldId id="2369" r:id="rId3"/>
    <p:sldId id="2381" r:id="rId4"/>
    <p:sldId id="271" r:id="rId5"/>
    <p:sldId id="337" r:id="rId6"/>
    <p:sldId id="2368" r:id="rId7"/>
    <p:sldId id="2382" r:id="rId8"/>
    <p:sldId id="2383" r:id="rId9"/>
    <p:sldId id="2386" r:id="rId10"/>
    <p:sldId id="2384" r:id="rId11"/>
    <p:sldId id="2387" r:id="rId12"/>
    <p:sldId id="2385" r:id="rId13"/>
    <p:sldId id="2388" r:id="rId14"/>
    <p:sldId id="2389" r:id="rId15"/>
    <p:sldId id="2380" r:id="rId16"/>
    <p:sldId id="2379" r:id="rId17"/>
    <p:sldId id="26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85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99" autoAdjust="0"/>
    <p:restoredTop sz="82303"/>
  </p:normalViewPr>
  <p:slideViewPr>
    <p:cSldViewPr snapToGrid="0" snapToObjects="1">
      <p:cViewPr varScale="1">
        <p:scale>
          <a:sx n="72" d="100"/>
          <a:sy n="72" d="100"/>
        </p:scale>
        <p:origin x="208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7EDB6-719C-6A42-919E-CEF9BAF5D621}" type="datetimeFigureOut">
              <a:rPr lang="en-US" smtClean="0"/>
              <a:t>6/23/20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29C18-8D4B-7A4D-9D10-2C114683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74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29C18-8D4B-7A4D-9D10-2C1146832F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97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29C18-8D4B-7A4D-9D10-2C1146832F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37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42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29C18-8D4B-7A4D-9D10-2C1146832F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52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29C18-8D4B-7A4D-9D10-2C1146832F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5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agroforestry.org/" TargetMode="External"/><Relationship Id="rId2" Type="http://schemas.openxmlformats.org/officeDocument/2006/relationships/hyperlink" Target="mailto:worldagroforestry@cgiar.org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A9384-E655-4046-99DA-6E7E7B224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3EC50C-EF07-F248-B1F9-D45D5BD96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7B885-EDF2-A04F-806F-F5300795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FBAA-7831-0042-BDCE-54DD1313E49F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B21E6-A70C-1847-A171-73460B1D6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571D5-F93B-FC45-B009-1CAB3320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B949-86F4-CA42-AE0D-0E6F2B5D8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3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0D1DBF-23D8-524C-84CF-8FC4E1D0DD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E466BE-8D9A-0C46-9502-3C9AA160A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1444C-3996-1048-B220-4C668CF7C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FBAA-7831-0042-BDCE-54DD1313E49F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86B71-1208-784C-82F5-5FB3FDB7B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47AEE-05E2-3247-B87A-47479E00A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B949-86F4-CA42-AE0D-0E6F2B5D8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21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0B52-27D2-FC43-91A3-293AA8740C89}" type="datetime1">
              <a:rPr lang="en-US" smtClean="0"/>
              <a:t>6/23/20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FFB5-2581-474E-B4BC-A11E1F3B8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5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E4138-D30D-9A4C-9657-F670EBEC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588" y="365125"/>
            <a:ext cx="9979212" cy="414345"/>
          </a:xfrm>
        </p:spPr>
        <p:txBody>
          <a:bodyPr/>
          <a:lstStyle>
            <a:lvl1pPr>
              <a:defRPr b="1"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30E01-7033-AE4C-B857-11FBB7F5D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C8F29-FADF-E84E-86D0-372C926FF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FBAA-7831-0042-BDCE-54DD1313E49F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ACAAE-E2EC-B040-AD9A-AAF9E6EB9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2B942-7C49-EE4A-AF4D-2D90382B0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B949-86F4-CA42-AE0D-0E6F2B5D8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4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400ED9-799F-7844-9DE8-6436F973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FBAA-7831-0042-BDCE-54DD1313E49F}" type="datetimeFigureOut">
              <a:rPr lang="en-US" smtClean="0"/>
              <a:t>6/23/20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9CCB15-4BAD-A24F-80E8-B774E1BC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136E12-B209-9E42-B103-F8CC5B058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B949-86F4-CA42-AE0D-0E6F2B5D87A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6F8603-F236-CF4D-A85B-F3A49D839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588" y="365125"/>
            <a:ext cx="9979212" cy="414345"/>
          </a:xfrm>
        </p:spPr>
        <p:txBody>
          <a:bodyPr/>
          <a:lstStyle>
            <a:lvl1pPr>
              <a:defRPr b="1"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29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8B06-BA76-D542-B130-46E0AD552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139F0-13DA-6F4D-B921-12908E558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CBF3A-ACA0-C74A-8552-BF082BBD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FBAA-7831-0042-BDCE-54DD1313E49F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60581-434F-3A4F-BC0D-AF19AA811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8F17E-7773-654E-A194-A8FDBAAA0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B949-86F4-CA42-AE0D-0E6F2B5D8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51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101BB-0956-BC42-B844-0B8D748C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BC9815-D262-0941-95D5-2794B328F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0B0CB-BDBC-1740-B1AC-9B738825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FBAA-7831-0042-BDCE-54DD1313E49F}" type="datetimeFigureOut">
              <a:rPr lang="en-US" smtClean="0"/>
              <a:t>6/23/20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A3A9A-301E-5E4C-AB79-272F46B7B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395C7-3FC1-E341-B2A9-BEA679566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B949-86F4-CA42-AE0D-0E6F2B5D87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651087-791A-7242-984C-91A883C27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588" y="365125"/>
            <a:ext cx="9979212" cy="414345"/>
          </a:xfrm>
        </p:spPr>
        <p:txBody>
          <a:bodyPr/>
          <a:lstStyle>
            <a:lvl1pPr>
              <a:defRPr b="1"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912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9A747-B39F-C14B-AF7A-F1CB763BF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0C8F7B-D464-FE4A-8733-DF6464524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2880B-8D96-D044-A5BE-0381C75CD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90679B-D21A-4F44-928B-0A811356CF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D1D214-7A7B-DC42-9460-657F7E690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FBAA-7831-0042-BDCE-54DD1313E49F}" type="datetimeFigureOut">
              <a:rPr lang="en-US" smtClean="0"/>
              <a:t>6/23/20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467407-C1EB-274B-8D33-EE466B088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5063CB-0444-F24F-AC5D-2053CB34F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B949-86F4-CA42-AE0D-0E6F2B5D87A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26961-760B-3A46-B43D-ED2B77C4C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588" y="365125"/>
            <a:ext cx="9979212" cy="414345"/>
          </a:xfrm>
        </p:spPr>
        <p:txBody>
          <a:bodyPr/>
          <a:lstStyle>
            <a:lvl1pPr>
              <a:defRPr b="1"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329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34D6C-164B-3E46-8BFF-C6E7AEDF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1CD3F6-924B-D647-BFB5-661E8431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FBAA-7831-0042-BDCE-54DD1313E49F}" type="datetimeFigureOut">
              <a:rPr lang="en-US" smtClean="0"/>
              <a:t>6/23/20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4D9EC4-8ADE-0B43-80ED-EA5425229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116F40-29F2-4041-829C-1C387D0B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B949-86F4-CA42-AE0D-0E6F2B5D87A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B72276-259B-AE42-A5C2-D93F645980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9531" y="3546856"/>
            <a:ext cx="5109882" cy="26148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marL="0" indent="0">
              <a:buNone/>
            </a:pPr>
            <a:r>
              <a:rPr lang="en-US" sz="1600" dirty="0">
                <a:latin typeface="Helvetica Light" panose="020B0403020202020204" pitchFamily="34" charset="0"/>
              </a:rPr>
              <a:t>World Agroforestry (ICRAF), </a:t>
            </a:r>
          </a:p>
          <a:p>
            <a:pPr marL="0" indent="0">
              <a:buNone/>
            </a:pPr>
            <a:r>
              <a:rPr lang="en-US" sz="1600" dirty="0">
                <a:latin typeface="Helvetica Light" panose="020B0403020202020204" pitchFamily="34" charset="0"/>
              </a:rPr>
              <a:t>United Nations Avenue, </a:t>
            </a:r>
            <a:r>
              <a:rPr lang="en-US" sz="1600" dirty="0" err="1">
                <a:latin typeface="Helvetica Light" panose="020B0403020202020204" pitchFamily="34" charset="0"/>
              </a:rPr>
              <a:t>Gigiri</a:t>
            </a:r>
            <a:r>
              <a:rPr lang="en-US" sz="1600" dirty="0">
                <a:latin typeface="Helvetica Light" panose="020B0403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en-US" sz="1600" dirty="0">
                <a:latin typeface="Helvetica Light" panose="020B0403020202020204" pitchFamily="34" charset="0"/>
              </a:rPr>
              <a:t>P.O Box 30677-00100, Nairobi, Kenya</a:t>
            </a:r>
          </a:p>
          <a:p>
            <a:pPr marL="0" indent="0">
              <a:buNone/>
            </a:pPr>
            <a:r>
              <a:rPr lang="en-US" sz="1600" dirty="0">
                <a:latin typeface="Helvetica Light" panose="020B0403020202020204" pitchFamily="34" charset="0"/>
              </a:rPr>
              <a:t>Phone: +254 20 722 4000</a:t>
            </a:r>
          </a:p>
          <a:p>
            <a:pPr marL="0" indent="0">
              <a:buNone/>
            </a:pPr>
            <a:r>
              <a:rPr lang="en-US" sz="1600" dirty="0">
                <a:latin typeface="Helvetica Light" panose="020B0403020202020204" pitchFamily="34" charset="0"/>
              </a:rPr>
              <a:t>Fax: +254 20 722 4001</a:t>
            </a:r>
          </a:p>
          <a:p>
            <a:pPr marL="0" indent="0">
              <a:buNone/>
            </a:pPr>
            <a:r>
              <a:rPr lang="en-US" sz="1600" dirty="0">
                <a:latin typeface="Helvetica Light" panose="020B0403020202020204" pitchFamily="34" charset="0"/>
              </a:rPr>
              <a:t>Email: </a:t>
            </a:r>
            <a:r>
              <a:rPr lang="en-US" sz="1600" dirty="0">
                <a:latin typeface="Helvetica Light" panose="020B0403020202020204" pitchFamily="34" charset="0"/>
                <a:hlinkClick r:id="rId2"/>
              </a:rPr>
              <a:t>worldagroforestry@cgiar.org</a:t>
            </a:r>
            <a:endParaRPr lang="en-US" sz="1600" dirty="0">
              <a:latin typeface="Helvetica Light" panose="020B0403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Helvetica Light" panose="020B0403020202020204" pitchFamily="34" charset="0"/>
              </a:rPr>
              <a:t>Website: </a:t>
            </a:r>
            <a:r>
              <a:rPr lang="en-US" sz="1600" dirty="0">
                <a:latin typeface="Helvetica Light" panose="020B0403020202020204" pitchFamily="34" charset="0"/>
                <a:hlinkClick r:id="rId3"/>
              </a:rPr>
              <a:t>www.worldagroforestry.org</a:t>
            </a:r>
            <a:endParaRPr lang="en-US" sz="1600" dirty="0">
              <a:latin typeface="Helvetica Light" panose="020B0403020202020204" pitchFamily="34" charset="0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A4BAC9F-B9C2-6342-9F45-B33549BD58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2448" y="3247937"/>
            <a:ext cx="1464461" cy="16554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7EEA012-2EE8-6343-A5FA-4D3DF95E0D1E}"/>
              </a:ext>
            </a:extLst>
          </p:cNvPr>
          <p:cNvSpPr/>
          <p:nvPr userDrawn="1"/>
        </p:nvSpPr>
        <p:spPr>
          <a:xfrm>
            <a:off x="0" y="0"/>
            <a:ext cx="12192000" cy="3143624"/>
          </a:xfrm>
          <a:prstGeom prst="rect">
            <a:avLst/>
          </a:prstGeom>
          <a:solidFill>
            <a:srgbClr val="768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8B11E1-1F71-C144-AF33-ED6FB4C895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31026" y="4876800"/>
            <a:ext cx="1845548" cy="142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77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24764D-B13D-EC45-9438-A339B4F78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FBAA-7831-0042-BDCE-54DD1313E49F}" type="datetimeFigureOut">
              <a:rPr lang="en-US" smtClean="0"/>
              <a:t>6/23/20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83B7CD-D95A-6F48-9E94-33BCA6C3E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9D339-09FE-3B40-AC4A-2672D28FF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B949-86F4-CA42-AE0D-0E6F2B5D8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4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0C3051-04BD-534A-9AFF-452BBB15E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CDE5B-B916-8748-948D-A45350A7F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FBAA-7831-0042-BDCE-54DD1313E49F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7D094-24E9-BB45-9C5B-C0161A36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586F4-84C0-E149-B489-BF28666EE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B949-86F4-CA42-AE0D-0E6F2B5D87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3831374-3F07-1D46-A50B-EEF0FCCBB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588" y="365125"/>
            <a:ext cx="9979212" cy="414345"/>
          </a:xfrm>
        </p:spPr>
        <p:txBody>
          <a:bodyPr/>
          <a:lstStyle>
            <a:lvl1pPr>
              <a:defRPr b="1"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3330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53297-8759-0C44-922C-A122ED3B1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588" y="365125"/>
            <a:ext cx="99792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071BA-AFB5-F443-BE0F-98422358C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4586" y="1825625"/>
            <a:ext cx="99792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49BFA-25D3-2A48-8EF1-105C3EEBFD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EFBAA-7831-0042-BDCE-54DD1313E49F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73FCC-F8C0-0A4E-8634-B75A8CA914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DD7B3-4311-F346-8889-76C946141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EB949-86F4-CA42-AE0D-0E6F2B5D87A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A5373EA-591D-5F4E-9D8C-7ACC3E72783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60" y="70484"/>
            <a:ext cx="1172614" cy="13255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4209F3-0EEE-F64C-A1F2-6ED278C5BA89}"/>
              </a:ext>
            </a:extLst>
          </p:cNvPr>
          <p:cNvSpPr txBox="1"/>
          <p:nvPr userDrawn="1"/>
        </p:nvSpPr>
        <p:spPr>
          <a:xfrm>
            <a:off x="74378" y="6497750"/>
            <a:ext cx="23367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768530"/>
                </a:solidFill>
                <a:latin typeface="Helvetica" pitchFamily="2" charset="0"/>
              </a:rPr>
              <a:t>Transforming Lives and Landscapes with Trees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B07866-195E-9142-852F-AB3CBB672648}"/>
              </a:ext>
            </a:extLst>
          </p:cNvPr>
          <p:cNvCxnSpPr>
            <a:cxnSpLocks/>
          </p:cNvCxnSpPr>
          <p:nvPr userDrawn="1"/>
        </p:nvCxnSpPr>
        <p:spPr>
          <a:xfrm>
            <a:off x="2452255" y="6608668"/>
            <a:ext cx="9739745" cy="0"/>
          </a:xfrm>
          <a:prstGeom prst="line">
            <a:avLst/>
          </a:prstGeom>
          <a:ln>
            <a:solidFill>
              <a:srgbClr val="7685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CC1FBFD-57F6-1D47-8AF2-FE5CDA11F75B}"/>
              </a:ext>
            </a:extLst>
          </p:cNvPr>
          <p:cNvSpPr/>
          <p:nvPr userDrawn="1"/>
        </p:nvSpPr>
        <p:spPr>
          <a:xfrm>
            <a:off x="0" y="0"/>
            <a:ext cx="12192000" cy="144805"/>
          </a:xfrm>
          <a:prstGeom prst="rect">
            <a:avLst/>
          </a:prstGeom>
          <a:solidFill>
            <a:srgbClr val="768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25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  <p:sldLayoutId id="2147483659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news.mongabay.com/2017/12/kenyan-farmers-reap-economic%20-environmental-gains-from-abcds-of-agroforestry/" TargetMode="External"/><Relationship Id="rId3" Type="http://schemas.openxmlformats.org/officeDocument/2006/relationships/hyperlink" Target="https://doi:10.3390/su11061564" TargetMode="External"/><Relationship Id="rId7" Type="http://schemas.openxmlformats.org/officeDocument/2006/relationships/hyperlink" Target="https://news.mongabay.com/2017/12/kenyan-farmers-reap-economic-environmental-gains-from-abcds-of-agroforestr" TargetMode="External"/><Relationship Id="rId12" Type="http://schemas.openxmlformats.org/officeDocument/2006/relationships/hyperlink" Target="https://www.youtube.com/watch?v=GMSGvOMEr-M&amp;list=PLhnzWXR6gFgqQPA9xiypJU_lDwxGgQcIt" TargetMode="External"/><Relationship Id="rId2" Type="http://schemas.openxmlformats.org/officeDocument/2006/relationships/hyperlink" Target="https://doi.org/10.1002/sd.193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.worldagroforestry.org/index.php/2017/05/24%20/smallholder-farmers-kenya-race-climate-change/" TargetMode="External"/><Relationship Id="rId11" Type="http://schemas.openxmlformats.org/officeDocument/2006/relationships/hyperlink" Target="http://www.abcd-agroforestry.org/" TargetMode="External"/><Relationship Id="rId5" Type="http://schemas.openxmlformats.org/officeDocument/2006/relationships/hyperlink" Target="https://coady.stfx.ca/wp-content/uploads/2018/12/IS14.pdf" TargetMode="External"/><Relationship Id="rId10" Type="http://schemas.openxmlformats.org/officeDocument/2006/relationships/hyperlink" Target="https://www.newsdeeply.com/womensadvancement/articles/2018/01/23/the-village-that-gave-up-fgm-and-gender-taboos-because-of-economics/" TargetMode="External"/><Relationship Id="rId4" Type="http://schemas.openxmlformats.org/officeDocument/2006/relationships/hyperlink" Target="https://coady.stfx.ca/wp-content/uploads/2018/12/IS8.pdf" TargetMode="External"/><Relationship Id="rId9" Type="http://schemas.openxmlformats.org/officeDocument/2006/relationships/hyperlink" Target="http://www.moffittsfarm.com.au/2017/12/27/agroforestry-delivers-holistic-outcomes-for%20-kenyan-farmers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agroforestry.org/project/accelerating-adoption-agroforestry-western-kenya-triple-project" TargetMode="External"/><Relationship Id="rId2" Type="http://schemas.openxmlformats.org/officeDocument/2006/relationships/hyperlink" Target="mailto:L.Fuchs@cgiar.or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bcd-agroforestry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C42B8-5CDC-8149-97B1-63AE6869F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3899"/>
            <a:ext cx="9144000" cy="3340101"/>
          </a:xfrm>
        </p:spPr>
        <p:txBody>
          <a:bodyPr>
            <a:normAutofit fontScale="90000"/>
          </a:bodyPr>
          <a:lstStyle/>
          <a:p>
            <a:r>
              <a:rPr lang="fr-FR" sz="4000" b="1" dirty="0" err="1">
                <a:latin typeface="Garamond" panose="02020404030301010803" pitchFamily="18" charset="0"/>
              </a:rPr>
              <a:t>Techy</a:t>
            </a:r>
            <a:r>
              <a:rPr lang="fr-FR" sz="4000" b="1" dirty="0">
                <a:latin typeface="Garamond" panose="02020404030301010803" pitchFamily="18" charset="0"/>
              </a:rPr>
              <a:t> ABCD in a ‘</a:t>
            </a:r>
            <a:r>
              <a:rPr lang="fr-FR" sz="4000" b="1" dirty="0" err="1">
                <a:latin typeface="Garamond" panose="02020404030301010803" pitchFamily="18" charset="0"/>
              </a:rPr>
              <a:t>glocal</a:t>
            </a:r>
            <a:r>
              <a:rPr lang="fr-FR" sz="4000" b="1" dirty="0">
                <a:latin typeface="Garamond" panose="02020404030301010803" pitchFamily="18" charset="0"/>
              </a:rPr>
              <a:t>’ world</a:t>
            </a:r>
            <a:br>
              <a:rPr lang="fr-FR" sz="4000" b="1" dirty="0">
                <a:latin typeface="Garamond" panose="02020404030301010803" pitchFamily="18" charset="0"/>
              </a:rPr>
            </a:br>
            <a:br>
              <a:rPr lang="fr-FR" sz="4000" b="1" dirty="0">
                <a:latin typeface="Garamond" panose="02020404030301010803" pitchFamily="18" charset="0"/>
              </a:rPr>
            </a:br>
            <a:r>
              <a:rPr lang="fr-FR" sz="4000" b="1" dirty="0">
                <a:latin typeface="Garamond" panose="02020404030301010803" pitchFamily="18" charset="0"/>
              </a:rPr>
              <a:t>The inclusion of </a:t>
            </a:r>
            <a:r>
              <a:rPr lang="fr-FR" sz="4000" b="1" dirty="0" err="1">
                <a:latin typeface="Garamond" panose="02020404030301010803" pitchFamily="18" charset="0"/>
              </a:rPr>
              <a:t>tech</a:t>
            </a:r>
            <a:r>
              <a:rPr lang="fr-FR" sz="4000" b="1" dirty="0">
                <a:latin typeface="Garamond" panose="02020404030301010803" pitchFamily="18" charset="0"/>
              </a:rPr>
              <a:t> in ABCD: A look at the challenges and </a:t>
            </a:r>
            <a:r>
              <a:rPr lang="fr-FR" sz="4000" b="1" dirty="0" err="1">
                <a:latin typeface="Garamond" panose="02020404030301010803" pitchFamily="18" charset="0"/>
              </a:rPr>
              <a:t>opportunities</a:t>
            </a:r>
            <a:br>
              <a:rPr lang="fr-FR" sz="3600" b="1" dirty="0">
                <a:latin typeface="Garamond" panose="02020404030301010803" pitchFamily="18" charset="0"/>
              </a:rPr>
            </a:br>
            <a:br>
              <a:rPr lang="fr-FR" sz="3100" b="1" dirty="0">
                <a:latin typeface="Garamond" panose="02020404030301010803" pitchFamily="18" charset="0"/>
              </a:rPr>
            </a:br>
            <a:r>
              <a:rPr lang="fr-FR" sz="3100" dirty="0">
                <a:latin typeface="Garamond" panose="02020404030301010803" pitchFamily="18" charset="0"/>
              </a:rPr>
              <a:t>World </a:t>
            </a:r>
            <a:r>
              <a:rPr lang="fr-FR" sz="3100" dirty="0" err="1">
                <a:latin typeface="Garamond" panose="02020404030301010803" pitchFamily="18" charset="0"/>
              </a:rPr>
              <a:t>Agroforestry</a:t>
            </a:r>
            <a:r>
              <a:rPr lang="fr-FR" sz="3100" dirty="0">
                <a:latin typeface="Garamond" panose="02020404030301010803" pitchFamily="18" charset="0"/>
              </a:rPr>
              <a:t> (ICRAF) </a:t>
            </a:r>
            <a:br>
              <a:rPr lang="fr-FR" sz="3100" dirty="0">
                <a:latin typeface="Garamond" panose="02020404030301010803" pitchFamily="18" charset="0"/>
              </a:rPr>
            </a:br>
            <a:r>
              <a:rPr lang="fr-FR" sz="3100" dirty="0">
                <a:latin typeface="Garamond" panose="02020404030301010803" pitchFamily="18" charset="0"/>
              </a:rPr>
              <a:t>ABCD team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763224-68D2-6C4F-A2C4-987BC4606E94}"/>
              </a:ext>
            </a:extLst>
          </p:cNvPr>
          <p:cNvSpPr>
            <a:spLocks noChangeAspect="1"/>
          </p:cNvSpPr>
          <p:nvPr/>
        </p:nvSpPr>
        <p:spPr>
          <a:xfrm>
            <a:off x="9082080" y="4270833"/>
            <a:ext cx="1518084" cy="1512000"/>
          </a:xfrm>
          <a:prstGeom prst="ellipse">
            <a:avLst/>
          </a:prstGeom>
          <a:blipFill>
            <a:blip r:embed="rId2"/>
            <a:stretch>
              <a:fillRect l="-87899" t="-65782" r="-147027" b="-17049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EEB5505-3E77-8B45-8623-849DD979E315}"/>
              </a:ext>
            </a:extLst>
          </p:cNvPr>
          <p:cNvSpPr>
            <a:spLocks noChangeAspect="1"/>
          </p:cNvSpPr>
          <p:nvPr/>
        </p:nvSpPr>
        <p:spPr>
          <a:xfrm>
            <a:off x="6532851" y="4265884"/>
            <a:ext cx="1513490" cy="1479205"/>
          </a:xfrm>
          <a:prstGeom prst="ellipse">
            <a:avLst/>
          </a:prstGeom>
          <a:blipFill>
            <a:blip r:embed="rId3"/>
            <a:stretch>
              <a:fillRect l="-1" r="-11005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E893F4-C65B-EA44-ADFA-903356EFF1C2}"/>
              </a:ext>
            </a:extLst>
          </p:cNvPr>
          <p:cNvSpPr>
            <a:spLocks noChangeAspect="1"/>
          </p:cNvSpPr>
          <p:nvPr/>
        </p:nvSpPr>
        <p:spPr>
          <a:xfrm>
            <a:off x="1502072" y="4249486"/>
            <a:ext cx="1445811" cy="1512000"/>
          </a:xfrm>
          <a:prstGeom prst="ellipse">
            <a:avLst/>
          </a:prstGeom>
          <a:blipFill>
            <a:blip r:embed="rId2"/>
            <a:stretch>
              <a:fillRect l="-1314" t="-48873" r="-259086" b="-19575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031031-CB56-BC40-8391-D9A1D40D0E63}"/>
              </a:ext>
            </a:extLst>
          </p:cNvPr>
          <p:cNvSpPr txBox="1"/>
          <p:nvPr/>
        </p:nvSpPr>
        <p:spPr>
          <a:xfrm>
            <a:off x="1244600" y="5826323"/>
            <a:ext cx="12377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Garamond" panose="02020404030301010803" pitchFamily="18" charset="0"/>
              </a:rPr>
              <a:t>Levi Oreo, Data specialist	                Lisa Fuchs, Social scientist	       Victoria </a:t>
            </a:r>
            <a:r>
              <a:rPr lang="en-GB" sz="1400" dirty="0" err="1">
                <a:latin typeface="Garamond" panose="02020404030301010803" pitchFamily="18" charset="0"/>
              </a:rPr>
              <a:t>Apondi</a:t>
            </a:r>
            <a:r>
              <a:rPr lang="en-GB" sz="1400" dirty="0">
                <a:latin typeface="Garamond" panose="02020404030301010803" pitchFamily="18" charset="0"/>
              </a:rPr>
              <a:t>, Field officer	    Langat </a:t>
            </a:r>
            <a:r>
              <a:rPr lang="en-GB" sz="1400" dirty="0" err="1">
                <a:latin typeface="Garamond" panose="02020404030301010803" pitchFamily="18" charset="0"/>
              </a:rPr>
              <a:t>Kipkorir</a:t>
            </a:r>
            <a:r>
              <a:rPr lang="en-GB" sz="1400" dirty="0">
                <a:latin typeface="Garamond" panose="02020404030301010803" pitchFamily="18" charset="0"/>
              </a:rPr>
              <a:t>, Field officer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014899E-27E5-A445-ABDF-475F13AE5F36}"/>
              </a:ext>
            </a:extLst>
          </p:cNvPr>
          <p:cNvSpPr>
            <a:spLocks noChangeAspect="1"/>
          </p:cNvSpPr>
          <p:nvPr/>
        </p:nvSpPr>
        <p:spPr>
          <a:xfrm>
            <a:off x="3983622" y="4270088"/>
            <a:ext cx="1513490" cy="151349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907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43B83-D5B1-F440-BD26-7071C30AC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093" y="405210"/>
            <a:ext cx="9979212" cy="701675"/>
          </a:xfrm>
        </p:spPr>
        <p:txBody>
          <a:bodyPr>
            <a:normAutofit/>
          </a:bodyPr>
          <a:lstStyle/>
          <a:p>
            <a:r>
              <a:rPr lang="en-GB" dirty="0">
                <a:latin typeface="Garamond" panose="02020404030301010803" pitchFamily="18" charset="0"/>
              </a:rPr>
              <a:t>Individual use of tech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59C3D-3628-D84F-8735-4483F237C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1553" y="1716485"/>
            <a:ext cx="5766546" cy="4351338"/>
          </a:xfrm>
        </p:spPr>
        <p:txBody>
          <a:bodyPr/>
          <a:lstStyle/>
          <a:p>
            <a:r>
              <a:rPr lang="en-GB" dirty="0">
                <a:latin typeface="Garamond" panose="02020404030301010803" pitchFamily="18" charset="0"/>
              </a:rPr>
              <a:t>Individual phone use</a:t>
            </a:r>
          </a:p>
          <a:p>
            <a:r>
              <a:rPr lang="en-GB" dirty="0">
                <a:latin typeface="Garamond" panose="02020404030301010803" pitchFamily="18" charset="0"/>
              </a:rPr>
              <a:t>‘Farm Leaky Bucket’ mobile phone application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4F6B5D5-3245-E542-9E40-F7D1756ED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426" y="3413786"/>
            <a:ext cx="1974273" cy="3444214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7B7E6B42-B513-3247-81AB-174052559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826" y="3429000"/>
            <a:ext cx="1974273" cy="3429001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213E651C-D522-0046-8907-CF37B0EF0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099" y="3429000"/>
            <a:ext cx="1969068" cy="3429000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8FE26AD2-242E-064B-9019-FECFFDE041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1308" y="3429000"/>
            <a:ext cx="1956800" cy="3429000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B61515-677B-7E47-BEB2-28EEBBAA42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710" y="1320610"/>
            <a:ext cx="3152506" cy="55221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AA2D55-29BB-814B-A7BB-929A4440345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21" y="1665895"/>
            <a:ext cx="4345538" cy="4715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218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98A00-170B-8B4E-B163-3498C8414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588" y="1333499"/>
            <a:ext cx="9979212" cy="2184399"/>
          </a:xfrm>
        </p:spPr>
        <p:txBody>
          <a:bodyPr>
            <a:normAutofit/>
          </a:bodyPr>
          <a:lstStyle/>
          <a:p>
            <a:r>
              <a:rPr lang="en-GB" dirty="0">
                <a:latin typeface="Garamond" panose="02020404030301010803" pitchFamily="18" charset="0"/>
              </a:rPr>
              <a:t>[Discussion]: How do you use tech for individuals?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2D07F-A4D8-CB4F-8994-06132D102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586" y="3517899"/>
            <a:ext cx="9979213" cy="2659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Which experiences do you have – first-hand or second-hand - with using tech to support individuals to realise, actualise and use their resources better?</a:t>
            </a: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4F0D0DA-A2BD-C14C-B00D-7EBC760019F7}"/>
              </a:ext>
            </a:extLst>
          </p:cNvPr>
          <p:cNvSpPr/>
          <p:nvPr/>
        </p:nvSpPr>
        <p:spPr>
          <a:xfrm>
            <a:off x="8966200" y="5499100"/>
            <a:ext cx="2641600" cy="8255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ramond" panose="02020404030301010803" pitchFamily="18" charset="0"/>
              </a:rPr>
              <a:t>10 minutes</a:t>
            </a:r>
          </a:p>
        </p:txBody>
      </p:sp>
    </p:spTree>
    <p:extLst>
      <p:ext uri="{BB962C8B-B14F-4D97-AF65-F5344CB8AC3E}">
        <p14:creationId xmlns:p14="http://schemas.microsoft.com/office/powerpoint/2010/main" val="744533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DAC5-9E02-1041-9546-1F33F32A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588" y="365125"/>
            <a:ext cx="9979212" cy="968375"/>
          </a:xfrm>
        </p:spPr>
        <p:txBody>
          <a:bodyPr>
            <a:normAutofit/>
          </a:bodyPr>
          <a:lstStyle/>
          <a:p>
            <a:r>
              <a:rPr lang="en-GB" dirty="0">
                <a:latin typeface="Garamond" panose="02020404030301010803" pitchFamily="18" charset="0"/>
              </a:rPr>
              <a:t>Challenges we see…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1E952-0623-7D42-B249-D55F599C5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587" y="1825625"/>
            <a:ext cx="9268013" cy="4351338"/>
          </a:xfrm>
        </p:spPr>
        <p:txBody>
          <a:bodyPr/>
          <a:lstStyle/>
          <a:p>
            <a:r>
              <a:rPr lang="en-GB" dirty="0">
                <a:latin typeface="Garamond" panose="02020404030301010803" pitchFamily="18" charset="0"/>
              </a:rPr>
              <a:t>Availability, accessibility, affordability?</a:t>
            </a: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  <a:p>
            <a:r>
              <a:rPr lang="en-GB" dirty="0">
                <a:latin typeface="Garamond" panose="02020404030301010803" pitchFamily="18" charset="0"/>
              </a:rPr>
              <a:t>Social acceptability?</a:t>
            </a:r>
          </a:p>
        </p:txBody>
      </p:sp>
    </p:spTree>
    <p:extLst>
      <p:ext uri="{BB962C8B-B14F-4D97-AF65-F5344CB8AC3E}">
        <p14:creationId xmlns:p14="http://schemas.microsoft.com/office/powerpoint/2010/main" val="2048230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98A00-170B-8B4E-B163-3498C8414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588" y="1333499"/>
            <a:ext cx="9979212" cy="2184399"/>
          </a:xfrm>
        </p:spPr>
        <p:txBody>
          <a:bodyPr>
            <a:normAutofit/>
          </a:bodyPr>
          <a:lstStyle/>
          <a:p>
            <a:r>
              <a:rPr lang="en-GB" dirty="0">
                <a:latin typeface="Garamond" panose="02020404030301010803" pitchFamily="18" charset="0"/>
              </a:rPr>
              <a:t>[Discussion]: Which challenges do you see… and how do you deal with them?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2D07F-A4D8-CB4F-8994-06132D102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586" y="3517899"/>
            <a:ext cx="9979213" cy="2659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Which experiences do you have – first-hand or second-hand - with the challenges that come with using tech for ABCD?</a:t>
            </a: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Do you have experience or ideas about how to deal with them?</a:t>
            </a: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4F0D0DA-A2BD-C14C-B00D-7EBC760019F7}"/>
              </a:ext>
            </a:extLst>
          </p:cNvPr>
          <p:cNvSpPr/>
          <p:nvPr/>
        </p:nvSpPr>
        <p:spPr>
          <a:xfrm>
            <a:off x="8966200" y="5499100"/>
            <a:ext cx="2641600" cy="8255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ramond" panose="02020404030301010803" pitchFamily="18" charset="0"/>
              </a:rPr>
              <a:t>10 minutes</a:t>
            </a:r>
          </a:p>
        </p:txBody>
      </p:sp>
    </p:spTree>
    <p:extLst>
      <p:ext uri="{BB962C8B-B14F-4D97-AF65-F5344CB8AC3E}">
        <p14:creationId xmlns:p14="http://schemas.microsoft.com/office/powerpoint/2010/main" val="3892803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DF658-90AD-054A-A64A-239E4A9A7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And let’s not forget to ‘harvest’…</a:t>
            </a:r>
          </a:p>
          <a:p>
            <a:r>
              <a:rPr lang="en-GB" dirty="0">
                <a:latin typeface="Garamond" panose="02020404030301010803" pitchFamily="18" charset="0"/>
              </a:rPr>
              <a:t>What were some of the stories and experiences shared that caught your attention? </a:t>
            </a:r>
          </a:p>
          <a:p>
            <a:r>
              <a:rPr lang="en-GB" dirty="0">
                <a:latin typeface="Garamond" panose="02020404030301010803" pitchFamily="18" charset="0"/>
              </a:rPr>
              <a:t>What were the key themes that emerged from the discussions and experiences?</a:t>
            </a:r>
          </a:p>
          <a:p>
            <a:r>
              <a:rPr lang="en-GB" dirty="0">
                <a:latin typeface="Garamond" panose="02020404030301010803" pitchFamily="18" charset="0"/>
              </a:rPr>
              <a:t>What was your most significant learning from this session and why?</a:t>
            </a:r>
          </a:p>
          <a:p>
            <a:r>
              <a:rPr lang="en-GB" dirty="0">
                <a:latin typeface="Garamond" panose="02020404030301010803" pitchFamily="18" charset="0"/>
              </a:rPr>
              <a:t>Was there anything that surprised or challenged you?</a:t>
            </a: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861158-685A-7148-B275-AE37CA03D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588" y="365125"/>
            <a:ext cx="9979212" cy="879475"/>
          </a:xfrm>
        </p:spPr>
        <p:txBody>
          <a:bodyPr>
            <a:normAutofit/>
          </a:bodyPr>
          <a:lstStyle/>
          <a:p>
            <a:r>
              <a:rPr lang="en-GB" dirty="0">
                <a:latin typeface="Garamond" panose="02020404030301010803" pitchFamily="18" charset="0"/>
              </a:rPr>
              <a:t>Any other questions or remarks?</a:t>
            </a:r>
          </a:p>
        </p:txBody>
      </p:sp>
    </p:spTree>
    <p:extLst>
      <p:ext uri="{BB962C8B-B14F-4D97-AF65-F5344CB8AC3E}">
        <p14:creationId xmlns:p14="http://schemas.microsoft.com/office/powerpoint/2010/main" val="1298231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E1AEA-0D95-7E49-BF70-82D024E76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588" y="365125"/>
            <a:ext cx="9979212" cy="765175"/>
          </a:xfrm>
        </p:spPr>
        <p:txBody>
          <a:bodyPr>
            <a:normAutofit/>
          </a:bodyPr>
          <a:lstStyle/>
          <a:p>
            <a:r>
              <a:rPr lang="en-GB" dirty="0">
                <a:latin typeface="Garamond" panose="02020404030301010803" pitchFamily="18" charset="0"/>
              </a:rPr>
              <a:t>Core publications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BD3A9-66D5-A744-944D-A15EBB62B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A3AD83FE-29FA-B74D-84A1-C74FCE018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05" y="1825625"/>
            <a:ext cx="2480795" cy="32513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B0F3B9-A2EC-C24A-821D-E744ACC48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576" y="1621571"/>
            <a:ext cx="2732790" cy="3542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02E46B-80A3-AA4D-B7EC-B176621CE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942" y="1836924"/>
            <a:ext cx="2287960" cy="32513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EA2A15-34F8-C14B-8C3E-3A529A94FD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5305" y="1621571"/>
            <a:ext cx="2749070" cy="354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12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5D3E4E-B944-7D42-843F-6E829E814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286" y="436570"/>
            <a:ext cx="9979213" cy="5397493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100" b="1" dirty="0">
                <a:latin typeface="Garamond" panose="02020404030301010803" pitchFamily="18" charset="0"/>
              </a:rPr>
              <a:t>Publications</a:t>
            </a:r>
          </a:p>
          <a:p>
            <a:pPr>
              <a:spcAft>
                <a:spcPts val="600"/>
              </a:spcAft>
            </a:pPr>
            <a:r>
              <a:rPr lang="en-US" sz="1100" b="1" dirty="0">
                <a:latin typeface="Garamond" panose="02020404030301010803" pitchFamily="18" charset="0"/>
              </a:rPr>
              <a:t>Fuchs LE</a:t>
            </a:r>
            <a:r>
              <a:rPr lang="en-US" sz="1100" dirty="0">
                <a:latin typeface="Garamond" panose="02020404030301010803" pitchFamily="18" charset="0"/>
              </a:rPr>
              <a:t>, Peters B, </a:t>
            </a:r>
            <a:r>
              <a:rPr lang="en-US" sz="1100" b="1" dirty="0" err="1">
                <a:latin typeface="Garamond" panose="02020404030301010803" pitchFamily="18" charset="0"/>
              </a:rPr>
              <a:t>Neufeldt</a:t>
            </a:r>
            <a:r>
              <a:rPr lang="en-US" sz="1100" b="1" dirty="0">
                <a:latin typeface="Garamond" panose="02020404030301010803" pitchFamily="18" charset="0"/>
              </a:rPr>
              <a:t> H</a:t>
            </a:r>
            <a:r>
              <a:rPr lang="en-US" sz="1100" dirty="0">
                <a:latin typeface="Garamond" panose="02020404030301010803" pitchFamily="18" charset="0"/>
              </a:rPr>
              <a:t>. Identities, interests, and preferences matter: Fostering sustainable community development by building assets and agency in western Kenya. </a:t>
            </a:r>
            <a:r>
              <a:rPr lang="en-US" sz="1100" i="1" dirty="0">
                <a:latin typeface="Garamond" panose="02020404030301010803" pitchFamily="18" charset="0"/>
              </a:rPr>
              <a:t>Sustainable Development</a:t>
            </a:r>
            <a:r>
              <a:rPr lang="en-US" sz="1100" dirty="0">
                <a:latin typeface="Garamond" panose="02020404030301010803" pitchFamily="18" charset="0"/>
              </a:rPr>
              <a:t>. 2019; 1–9. </a:t>
            </a:r>
            <a:r>
              <a:rPr lang="en-US" sz="1100" u="sng" dirty="0">
                <a:latin typeface="Garamond" panose="02020404030301010803" pitchFamily="18" charset="0"/>
                <a:hlinkClick r:id="rId2" tooltip="https://doi.org/10.1002/sd.1934"/>
              </a:rPr>
              <a:t>https://doi.org/10.1002/sd.1934</a:t>
            </a:r>
            <a:endParaRPr lang="en-US" sz="1100" u="sng" dirty="0">
              <a:latin typeface="Garamond" panose="02020404030301010803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100" b="1" dirty="0">
                <a:latin typeface="Garamond" panose="02020404030301010803" pitchFamily="18" charset="0"/>
              </a:rPr>
              <a:t>Fuchs, LE</a:t>
            </a:r>
            <a:r>
              <a:rPr lang="en-US" sz="1100" dirty="0">
                <a:latin typeface="Garamond" panose="02020404030301010803" pitchFamily="18" charset="0"/>
              </a:rPr>
              <a:t>, </a:t>
            </a:r>
            <a:r>
              <a:rPr lang="en-US" sz="1100" b="1" dirty="0" err="1">
                <a:latin typeface="Garamond" panose="02020404030301010803" pitchFamily="18" charset="0"/>
              </a:rPr>
              <a:t>Orero</a:t>
            </a:r>
            <a:r>
              <a:rPr lang="en-US" sz="1100" b="1" dirty="0">
                <a:latin typeface="Garamond" panose="02020404030301010803" pitchFamily="18" charset="0"/>
              </a:rPr>
              <a:t>, L</a:t>
            </a:r>
            <a:r>
              <a:rPr lang="en-US" sz="1100" dirty="0">
                <a:latin typeface="Garamond" panose="02020404030301010803" pitchFamily="18" charset="0"/>
              </a:rPr>
              <a:t>, </a:t>
            </a:r>
            <a:r>
              <a:rPr lang="en-US" sz="1100" b="1" dirty="0" err="1">
                <a:latin typeface="Garamond" panose="02020404030301010803" pitchFamily="18" charset="0"/>
              </a:rPr>
              <a:t>Namoi</a:t>
            </a:r>
            <a:r>
              <a:rPr lang="en-US" sz="1100" b="1" dirty="0">
                <a:latin typeface="Garamond" panose="02020404030301010803" pitchFamily="18" charset="0"/>
              </a:rPr>
              <a:t>, N</a:t>
            </a:r>
            <a:r>
              <a:rPr lang="en-US" sz="1100" dirty="0">
                <a:latin typeface="Garamond" panose="02020404030301010803" pitchFamily="18" charset="0"/>
              </a:rPr>
              <a:t>, </a:t>
            </a:r>
            <a:r>
              <a:rPr lang="en-US" sz="1100" b="1" dirty="0" err="1">
                <a:latin typeface="Garamond" panose="02020404030301010803" pitchFamily="18" charset="0"/>
              </a:rPr>
              <a:t>Neufeldt</a:t>
            </a:r>
            <a:r>
              <a:rPr lang="en-US" sz="1100" b="1" dirty="0">
                <a:latin typeface="Garamond" panose="02020404030301010803" pitchFamily="18" charset="0"/>
              </a:rPr>
              <a:t>, H</a:t>
            </a:r>
            <a:r>
              <a:rPr lang="en-US" sz="1100" dirty="0">
                <a:latin typeface="Garamond" panose="02020404030301010803" pitchFamily="18" charset="0"/>
              </a:rPr>
              <a:t>. How to Effectively Enhance Sustainable Livelihoods in Smallholder Systems: A Comparative Study from Western Kenya. </a:t>
            </a:r>
            <a:r>
              <a:rPr lang="en-US" sz="1100" i="1" dirty="0">
                <a:latin typeface="Garamond" panose="02020404030301010803" pitchFamily="18" charset="0"/>
              </a:rPr>
              <a:t>Sustainability</a:t>
            </a:r>
            <a:r>
              <a:rPr lang="en-US" sz="1100" dirty="0">
                <a:latin typeface="Garamond" panose="02020404030301010803" pitchFamily="18" charset="0"/>
              </a:rPr>
              <a:t>. 2019, 11 (Special Issue Sustainable Development of Tropical Agriculture), 1564; </a:t>
            </a:r>
            <a:r>
              <a:rPr lang="en-US" sz="1100" u="sng" dirty="0">
                <a:latin typeface="Garamond" panose="02020404030301010803" pitchFamily="18" charset="0"/>
                <a:hlinkClick r:id="rId3"/>
              </a:rPr>
              <a:t>https://doi:10.3390/su11061564</a:t>
            </a:r>
            <a:endParaRPr lang="en-US" sz="1100" u="sng" dirty="0">
              <a:latin typeface="Garamond" panose="02020404030301010803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100" b="1" dirty="0">
                <a:latin typeface="Garamond" panose="02020404030301010803" pitchFamily="18" charset="0"/>
              </a:rPr>
              <a:t>Fuchs, LE</a:t>
            </a:r>
            <a:r>
              <a:rPr lang="en-US" sz="1100" dirty="0">
                <a:latin typeface="Garamond" panose="02020404030301010803" pitchFamily="18" charset="0"/>
              </a:rPr>
              <a:t>. Bridging the divide in community development: The importance of process in linking community demands and responsive external support. </a:t>
            </a:r>
            <a:r>
              <a:rPr lang="en-US" sz="1100" i="1" dirty="0" err="1">
                <a:latin typeface="Garamond" panose="02020404030301010803" pitchFamily="18" charset="0"/>
              </a:rPr>
              <a:t>Coady</a:t>
            </a:r>
            <a:r>
              <a:rPr lang="en-US" sz="1100" i="1" dirty="0">
                <a:latin typeface="Garamond" panose="02020404030301010803" pitchFamily="18" charset="0"/>
              </a:rPr>
              <a:t> Innovation Series</a:t>
            </a:r>
            <a:r>
              <a:rPr lang="en-US" sz="1100" dirty="0">
                <a:latin typeface="Garamond" panose="02020404030301010803" pitchFamily="18" charset="0"/>
              </a:rPr>
              <a:t>, (8), 2018, 11 pp. </a:t>
            </a:r>
            <a:r>
              <a:rPr lang="en-US" sz="1100" u="sng" dirty="0">
                <a:latin typeface="Garamond" panose="02020404030301010803" pitchFamily="18" charset="0"/>
                <a:hlinkClick r:id="rId4" tooltip="https://coady.stfx.ca/wp-content/uploads/2018/12/IS8.pdf"/>
              </a:rPr>
              <a:t>https://coady.stfx.ca/wp-content/uploads/2018/12/IS8.pdf</a:t>
            </a:r>
            <a:endParaRPr lang="en-US" sz="1100" u="sng" dirty="0">
              <a:latin typeface="Garamond" panose="02020404030301010803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100" dirty="0">
                <a:solidFill>
                  <a:srgbClr val="000000"/>
                </a:solidFill>
                <a:latin typeface="Garamond" panose="02020404030301010803" pitchFamily="18" charset="0"/>
              </a:rPr>
              <a:t>Cunningham, G., </a:t>
            </a:r>
            <a:r>
              <a:rPr lang="en-US" sz="1100" b="1" dirty="0">
                <a:solidFill>
                  <a:srgbClr val="000000"/>
                </a:solidFill>
                <a:latin typeface="Garamond" panose="02020404030301010803" pitchFamily="18" charset="0"/>
              </a:rPr>
              <a:t>Fuchs, LE</a:t>
            </a:r>
            <a:r>
              <a:rPr lang="en-US" sz="1100" dirty="0">
                <a:solidFill>
                  <a:srgbClr val="000000"/>
                </a:solidFill>
                <a:latin typeface="Garamond" panose="02020404030301010803" pitchFamily="18" charset="0"/>
              </a:rPr>
              <a:t>, </a:t>
            </a:r>
            <a:r>
              <a:rPr lang="en-US" sz="1100" b="1" dirty="0" err="1">
                <a:solidFill>
                  <a:srgbClr val="000000"/>
                </a:solidFill>
                <a:latin typeface="Garamond" panose="02020404030301010803" pitchFamily="18" charset="0"/>
              </a:rPr>
              <a:t>Orero</a:t>
            </a:r>
            <a:r>
              <a:rPr lang="en-US" sz="1100" b="1" dirty="0">
                <a:solidFill>
                  <a:srgbClr val="000000"/>
                </a:solidFill>
                <a:latin typeface="Garamond" panose="02020404030301010803" pitchFamily="18" charset="0"/>
              </a:rPr>
              <a:t>, L</a:t>
            </a:r>
            <a:r>
              <a:rPr lang="en-US" sz="1100" dirty="0">
                <a:solidFill>
                  <a:srgbClr val="000000"/>
                </a:solidFill>
                <a:latin typeface="Garamond" panose="02020404030301010803" pitchFamily="18" charset="0"/>
              </a:rPr>
              <a:t>, </a:t>
            </a:r>
            <a:r>
              <a:rPr lang="en-US" sz="1100" b="1" dirty="0" err="1">
                <a:solidFill>
                  <a:srgbClr val="000000"/>
                </a:solidFill>
                <a:latin typeface="Garamond" panose="02020404030301010803" pitchFamily="18" charset="0"/>
              </a:rPr>
              <a:t>Apondi</a:t>
            </a:r>
            <a:r>
              <a:rPr lang="en-US" sz="1100" b="1" dirty="0">
                <a:solidFill>
                  <a:srgbClr val="000000"/>
                </a:solidFill>
                <a:latin typeface="Garamond" panose="02020404030301010803" pitchFamily="18" charset="0"/>
              </a:rPr>
              <a:t>, VA</a:t>
            </a:r>
            <a:r>
              <a:rPr lang="en-US" sz="1100" dirty="0">
                <a:solidFill>
                  <a:srgbClr val="000000"/>
                </a:solidFill>
                <a:latin typeface="Garamond" panose="02020404030301010803" pitchFamily="18" charset="0"/>
              </a:rPr>
              <a:t>, </a:t>
            </a:r>
            <a:r>
              <a:rPr lang="en-US" sz="1100" b="1" dirty="0" err="1">
                <a:solidFill>
                  <a:srgbClr val="000000"/>
                </a:solidFill>
                <a:latin typeface="Garamond" panose="02020404030301010803" pitchFamily="18" charset="0"/>
              </a:rPr>
              <a:t>Kipkorir</a:t>
            </a:r>
            <a:r>
              <a:rPr lang="en-US" sz="1100" b="1" dirty="0">
                <a:solidFill>
                  <a:srgbClr val="000000"/>
                </a:solidFill>
                <a:latin typeface="Garamond" panose="02020404030301010803" pitchFamily="18" charset="0"/>
              </a:rPr>
              <a:t>, L</a:t>
            </a:r>
            <a:r>
              <a:rPr lang="en-US" sz="1100" dirty="0">
                <a:solidFill>
                  <a:srgbClr val="000000"/>
                </a:solidFill>
                <a:latin typeface="Garamond" panose="02020404030301010803" pitchFamily="18" charset="0"/>
              </a:rPr>
              <a:t>. The Integrated Household Leaky Bucket. Building financial and economic literacy by doing: A simple guide to help smallholder farmers separate their farm and household revenues and expenses. </a:t>
            </a:r>
            <a:r>
              <a:rPr lang="en-US" sz="11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Coady</a:t>
            </a:r>
            <a:r>
              <a:rPr lang="en-US" sz="1100" i="1" dirty="0">
                <a:solidFill>
                  <a:srgbClr val="000000"/>
                </a:solidFill>
                <a:latin typeface="Garamond" panose="02020404030301010803" pitchFamily="18" charset="0"/>
              </a:rPr>
              <a:t> Innovation Series</a:t>
            </a:r>
            <a:r>
              <a:rPr lang="en-US" sz="1100" dirty="0">
                <a:solidFill>
                  <a:srgbClr val="000000"/>
                </a:solidFill>
                <a:latin typeface="Garamond" panose="02020404030301010803" pitchFamily="18" charset="0"/>
              </a:rPr>
              <a:t>, (14), 2018, </a:t>
            </a:r>
            <a:r>
              <a:rPr lang="en-US" sz="1100" u="sng" dirty="0">
                <a:solidFill>
                  <a:srgbClr val="800080"/>
                </a:solidFill>
                <a:latin typeface="Garamond" panose="02020404030301010803" pitchFamily="18" charset="0"/>
                <a:hlinkClick r:id="rId5" tooltip="https://coady.stfx.ca/wp-content/uploads/2018/12/IS14.pdf"/>
              </a:rPr>
              <a:t>https://coady.stfx.ca/wp-content/uploads/2018/12/IS14.pdf</a:t>
            </a:r>
            <a:endParaRPr lang="en-US" sz="1100" u="sng" dirty="0">
              <a:solidFill>
                <a:srgbClr val="800080"/>
              </a:solidFill>
              <a:latin typeface="Garamond" panose="02020404030301010803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100" b="1" dirty="0">
                <a:latin typeface="Garamond" panose="02020404030301010803" pitchFamily="18" charset="0"/>
              </a:rPr>
              <a:t>News media content (selected)</a:t>
            </a:r>
          </a:p>
          <a:p>
            <a:pPr>
              <a:spcAft>
                <a:spcPts val="600"/>
              </a:spcAft>
            </a:pPr>
            <a:r>
              <a:rPr lang="en-US" sz="1100" b="1" dirty="0">
                <a:latin typeface="Garamond" panose="02020404030301010803" pitchFamily="18" charset="0"/>
              </a:rPr>
              <a:t>Onyango, S</a:t>
            </a:r>
            <a:r>
              <a:rPr lang="en-US" sz="1100" dirty="0">
                <a:latin typeface="Garamond" panose="02020404030301010803" pitchFamily="18" charset="0"/>
              </a:rPr>
              <a:t>., </a:t>
            </a:r>
            <a:r>
              <a:rPr lang="en-US" sz="1100" b="1" dirty="0">
                <a:latin typeface="Garamond" panose="02020404030301010803" pitchFamily="18" charset="0"/>
              </a:rPr>
              <a:t>Fuchs, L</a:t>
            </a:r>
            <a:r>
              <a:rPr lang="en-US" sz="1100" dirty="0">
                <a:latin typeface="Garamond" panose="02020404030301010803" pitchFamily="18" charset="0"/>
              </a:rPr>
              <a:t>., ‘Smallholder farmers in Kenya in the race against climate change’, Agroforestry World, 24 May 2017, </a:t>
            </a:r>
            <a:r>
              <a:rPr lang="en-US" sz="1100" dirty="0">
                <a:latin typeface="Garamond" panose="02020404030301010803" pitchFamily="18" charset="0"/>
                <a:hlinkClick r:id="rId6"/>
              </a:rPr>
              <a:t>http://blog.worldagroforestry.org/index.php/2017/05/24 /smallholder-farmers-kenya-race-climate-change/</a:t>
            </a:r>
            <a:r>
              <a:rPr lang="en-US" sz="1100" dirty="0">
                <a:latin typeface="Garamond" panose="02020404030301010803" pitchFamily="18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1100" dirty="0">
                <a:latin typeface="Garamond" panose="02020404030301010803" pitchFamily="18" charset="0"/>
              </a:rPr>
              <a:t>Mbugua, S., ‘Kenyan farmers reap economic, environmental gains from ABCDs of agroforestry’, </a:t>
            </a:r>
            <a:r>
              <a:rPr lang="en-US" sz="1100" dirty="0" err="1">
                <a:latin typeface="Garamond" panose="02020404030301010803" pitchFamily="18" charset="0"/>
              </a:rPr>
              <a:t>Mongabay</a:t>
            </a:r>
            <a:r>
              <a:rPr lang="en-US" sz="1100" dirty="0">
                <a:latin typeface="Garamond" panose="02020404030301010803" pitchFamily="18" charset="0"/>
              </a:rPr>
              <a:t>, 4 December 2017, </a:t>
            </a:r>
            <a:r>
              <a:rPr lang="en-US" sz="1100" dirty="0">
                <a:latin typeface="Garamond" panose="02020404030301010803" pitchFamily="18" charset="0"/>
                <a:hlinkClick r:id="rId7"/>
              </a:rPr>
              <a:t>https://news.mongabay.com/2017/12/kenyan-farmers-reap-economic-environmental-gains-from-abcds-of-agroforestr</a:t>
            </a:r>
            <a:r>
              <a:rPr lang="en-US" sz="1100" dirty="0">
                <a:latin typeface="Garamond" panose="02020404030301010803" pitchFamily="18" charset="0"/>
                <a:hlinkClick r:id="rId8"/>
              </a:rPr>
              <a:t>y/</a:t>
            </a:r>
            <a:r>
              <a:rPr lang="en-US" sz="1100" dirty="0">
                <a:latin typeface="Garamond" panose="02020404030301010803" pitchFamily="18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1100" dirty="0">
                <a:latin typeface="Garamond" panose="02020404030301010803" pitchFamily="18" charset="0"/>
              </a:rPr>
              <a:t>Mbugua, S., ‘Agroforestry delivers holistic outcomes for Kenyan farmers’, 27 December 2017, </a:t>
            </a:r>
            <a:r>
              <a:rPr lang="en-US" sz="1100" dirty="0">
                <a:latin typeface="Garamond" panose="02020404030301010803" pitchFamily="18" charset="0"/>
                <a:hlinkClick r:id="rId9"/>
              </a:rPr>
              <a:t>http://www.moffittsfarm.com.au/2017/12/27/agroforestry-delivers-holistic-outcomes-for -kenyan-farmers/</a:t>
            </a:r>
            <a:r>
              <a:rPr lang="en-US" sz="1100" dirty="0">
                <a:latin typeface="Garamond" panose="02020404030301010803" pitchFamily="18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1100" dirty="0">
                <a:latin typeface="Garamond" panose="02020404030301010803" pitchFamily="18" charset="0"/>
              </a:rPr>
              <a:t>Mbugua, S., ‘The Village That Gave Up FGM and Gender Taboos – Because of Economics’, </a:t>
            </a:r>
            <a:r>
              <a:rPr lang="en-US" sz="1100" dirty="0" err="1">
                <a:latin typeface="Garamond" panose="02020404030301010803" pitchFamily="18" charset="0"/>
              </a:rPr>
              <a:t>NewsDeeply</a:t>
            </a:r>
            <a:r>
              <a:rPr lang="en-US" sz="1100" dirty="0">
                <a:latin typeface="Garamond" panose="02020404030301010803" pitchFamily="18" charset="0"/>
              </a:rPr>
              <a:t>, 23 January 2018, </a:t>
            </a:r>
            <a:r>
              <a:rPr lang="en-US" sz="1100" dirty="0">
                <a:latin typeface="Garamond" panose="02020404030301010803" pitchFamily="18" charset="0"/>
                <a:hlinkClick r:id="rId10"/>
              </a:rPr>
              <a:t>https://www.newsdeeply.com/womensadvancement/articles/2018/01/23/the-village-that-gave-up-fgm-and-gender-taboos-because-of-economics/</a:t>
            </a:r>
            <a:r>
              <a:rPr lang="en-US" sz="1100" dirty="0">
                <a:latin typeface="Garamond" panose="02020404030301010803" pitchFamily="18" charset="0"/>
              </a:rPr>
              <a:t>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100" b="1" dirty="0">
                <a:latin typeface="Garamond" panose="02020404030301010803" pitchFamily="18" charset="0"/>
              </a:rPr>
              <a:t>Other media content</a:t>
            </a:r>
          </a:p>
          <a:p>
            <a:pPr>
              <a:spcAft>
                <a:spcPts val="600"/>
              </a:spcAft>
            </a:pPr>
            <a:r>
              <a:rPr lang="en-US" sz="1100" dirty="0">
                <a:latin typeface="Garamond" panose="02020404030301010803" pitchFamily="18" charset="0"/>
              </a:rPr>
              <a:t>Draft new website: </a:t>
            </a:r>
            <a:r>
              <a:rPr lang="en-US" sz="1100" dirty="0">
                <a:latin typeface="Garamond" panose="02020404030301010803" pitchFamily="18" charset="0"/>
                <a:hlinkClick r:id="rId11"/>
              </a:rPr>
              <a:t>www.abcd-agroforestry.org</a:t>
            </a:r>
            <a:r>
              <a:rPr lang="en-US" sz="1100" dirty="0">
                <a:latin typeface="Garamond" panose="02020404030301010803" pitchFamily="18" charset="0"/>
              </a:rPr>
              <a:t> (including ‘Humans of Triple A’ stories)</a:t>
            </a:r>
          </a:p>
          <a:p>
            <a:pPr>
              <a:spcAft>
                <a:spcPts val="600"/>
              </a:spcAft>
            </a:pPr>
            <a:r>
              <a:rPr lang="en-US" sz="1100" dirty="0">
                <a:latin typeface="Garamond" panose="02020404030301010803" pitchFamily="18" charset="0"/>
              </a:rPr>
              <a:t>YouTube: ‘Accelerating Adoption of Agroforestry’ videos : </a:t>
            </a:r>
            <a:r>
              <a:rPr lang="en-US" sz="1100" dirty="0">
                <a:latin typeface="Garamond" panose="02020404030301010803" pitchFamily="18" charset="0"/>
                <a:hlinkClick r:id="rId12"/>
              </a:rPr>
              <a:t>https://www.youtube.com/watch?v=GMSGvOMEr-M&amp;list=PLhnzWXR6gFgqQPA9xiypJU_lDwxGgQcIt</a:t>
            </a:r>
            <a:r>
              <a:rPr lang="en-US" sz="1100" dirty="0"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9590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27FBA-BD3A-8142-AD05-1094678A6E6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7994" y="3674155"/>
            <a:ext cx="10728506" cy="2614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Garamond" panose="02020404030301010803" pitchFamily="18" charset="0"/>
              </a:rPr>
              <a:t>World Agroforestry (ICRAF), </a:t>
            </a:r>
          </a:p>
          <a:p>
            <a:pPr marL="0" indent="0">
              <a:buNone/>
            </a:pPr>
            <a:r>
              <a:rPr lang="en-US" sz="1400" dirty="0">
                <a:latin typeface="Garamond" panose="02020404030301010803" pitchFamily="18" charset="0"/>
              </a:rPr>
              <a:t>United Nations Avenue, </a:t>
            </a:r>
            <a:r>
              <a:rPr lang="en-US" sz="1400" dirty="0" err="1">
                <a:latin typeface="Garamond" panose="02020404030301010803" pitchFamily="18" charset="0"/>
              </a:rPr>
              <a:t>Gigiri</a:t>
            </a:r>
            <a:r>
              <a:rPr lang="en-US" sz="1400" dirty="0">
                <a:latin typeface="Garamond" panose="02020404030301010803" pitchFamily="18" charset="0"/>
              </a:rPr>
              <a:t>, </a:t>
            </a:r>
          </a:p>
          <a:p>
            <a:pPr marL="0" indent="0">
              <a:buNone/>
            </a:pPr>
            <a:r>
              <a:rPr lang="en-US" sz="1400" dirty="0">
                <a:latin typeface="Garamond" panose="02020404030301010803" pitchFamily="18" charset="0"/>
              </a:rPr>
              <a:t>P.O Box 30677-00100, Nairobi, Kenya</a:t>
            </a:r>
          </a:p>
          <a:p>
            <a:pPr marL="0" indent="0">
              <a:buNone/>
            </a:pPr>
            <a:r>
              <a:rPr lang="en-US" sz="1400" dirty="0">
                <a:latin typeface="Garamond" panose="02020404030301010803" pitchFamily="18" charset="0"/>
              </a:rPr>
              <a:t>Phone: +254 20 722 4000</a:t>
            </a:r>
          </a:p>
          <a:p>
            <a:pPr marL="0" indent="0">
              <a:buNone/>
            </a:pPr>
            <a:r>
              <a:rPr lang="en-US" sz="1400" dirty="0">
                <a:latin typeface="Garamond" panose="02020404030301010803" pitchFamily="18" charset="0"/>
              </a:rPr>
              <a:t>Fax: +254 20 722 4001</a:t>
            </a:r>
          </a:p>
          <a:p>
            <a:pPr marL="0" indent="0">
              <a:buNone/>
            </a:pPr>
            <a:r>
              <a:rPr lang="en-US" sz="1400" dirty="0">
                <a:latin typeface="Garamond" panose="02020404030301010803" pitchFamily="18" charset="0"/>
              </a:rPr>
              <a:t>Email: </a:t>
            </a:r>
            <a:r>
              <a:rPr lang="en-US" sz="1400" dirty="0">
                <a:latin typeface="Garamond" panose="02020404030301010803" pitchFamily="18" charset="0"/>
                <a:hlinkClick r:id="rId2"/>
              </a:rPr>
              <a:t>L.Fuchs@cgiar.org</a:t>
            </a:r>
            <a:r>
              <a:rPr lang="en-US" sz="1400" dirty="0">
                <a:latin typeface="Garamond" panose="02020404030301010803" pitchFamily="18" charset="0"/>
              </a:rPr>
              <a:t> </a:t>
            </a:r>
          </a:p>
          <a:p>
            <a:pPr marL="0" indent="0">
              <a:buNone/>
            </a:pPr>
            <a:r>
              <a:rPr lang="en-US" sz="1400" dirty="0">
                <a:latin typeface="Garamond" panose="02020404030301010803" pitchFamily="18" charset="0"/>
              </a:rPr>
              <a:t>Website: </a:t>
            </a:r>
            <a:r>
              <a:rPr lang="en-US" sz="1400" dirty="0">
                <a:latin typeface="Garamond" panose="02020404030301010803" pitchFamily="18" charset="0"/>
                <a:hlinkClick r:id="rId3"/>
              </a:rPr>
              <a:t>http://www.worldagroforestry.org/project/accelerating-adoption-agroforestry-western-kenya-triple-project</a:t>
            </a:r>
            <a:r>
              <a:rPr lang="en-US" sz="1400" dirty="0">
                <a:latin typeface="Garamond" panose="02020404030301010803" pitchFamily="18" charset="0"/>
              </a:rPr>
              <a:t> </a:t>
            </a:r>
          </a:p>
          <a:p>
            <a:pPr marL="0" indent="0">
              <a:buNone/>
            </a:pPr>
            <a:r>
              <a:rPr lang="en-US" sz="1400" dirty="0">
                <a:latin typeface="Garamond" panose="02020404030301010803" pitchFamily="18" charset="0"/>
              </a:rPr>
              <a:t>Also see: </a:t>
            </a:r>
            <a:r>
              <a:rPr lang="en-US" sz="1400" dirty="0">
                <a:latin typeface="Garamond" panose="02020404030301010803" pitchFamily="18" charset="0"/>
                <a:hlinkClick r:id="rId4"/>
              </a:rPr>
              <a:t>http://www.abcd-agroforestry.com</a:t>
            </a:r>
            <a:r>
              <a:rPr lang="en-US" sz="1400" dirty="0">
                <a:latin typeface="Garamond" panose="02020404030301010803" pitchFamily="18" charset="0"/>
              </a:rPr>
              <a:t> </a:t>
            </a:r>
          </a:p>
          <a:p>
            <a:pPr marL="0" indent="0">
              <a:buNone/>
            </a:pPr>
            <a:endParaRPr lang="en-US" sz="1400" dirty="0"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5E511F-0134-DE40-BE81-5A9944870CA5}"/>
              </a:ext>
            </a:extLst>
          </p:cNvPr>
          <p:cNvSpPr txBox="1"/>
          <p:nvPr/>
        </p:nvSpPr>
        <p:spPr>
          <a:xfrm>
            <a:off x="548640" y="568960"/>
            <a:ext cx="91541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Garamond" panose="02020404030301010803" pitchFamily="18" charset="0"/>
              </a:rPr>
              <a:t>Thank you!</a:t>
            </a:r>
          </a:p>
          <a:p>
            <a:endParaRPr lang="en-US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36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543D0-FCF7-9048-B252-FED242348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588" y="365125"/>
            <a:ext cx="10525312" cy="998726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Garamond" panose="02020404030301010803" pitchFamily="18" charset="0"/>
              </a:rPr>
              <a:t>Brief outline: Leveraging technology for ABCD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3975D-2D98-C348-8050-5F794C5A4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Garamond" panose="02020404030301010803" pitchFamily="18" charset="0"/>
              </a:rPr>
              <a:t>Who we are and what we do</a:t>
            </a: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  <a:p>
            <a:r>
              <a:rPr lang="en-GB" dirty="0">
                <a:latin typeface="Garamond" panose="02020404030301010803" pitchFamily="18" charset="0"/>
              </a:rPr>
              <a:t>Which role does ABCD play in what we do?</a:t>
            </a: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  <a:p>
            <a:r>
              <a:rPr lang="en-GB" dirty="0">
                <a:latin typeface="Garamond" panose="02020404030301010803" pitchFamily="18" charset="0"/>
              </a:rPr>
              <a:t>How do we use technology – and how is it related to ABCD?</a:t>
            </a: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  <a:p>
            <a:r>
              <a:rPr lang="en-GB" dirty="0">
                <a:latin typeface="Garamond" panose="02020404030301010803" pitchFamily="18" charset="0"/>
              </a:rPr>
              <a:t>What are the challenges… and ways of dealing with them? </a:t>
            </a:r>
          </a:p>
          <a:p>
            <a:pPr marL="457200" lvl="1" indent="0">
              <a:buNone/>
            </a:pP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031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AC74E-AFFE-3E42-AC64-A68DE883C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588" y="365125"/>
            <a:ext cx="9979212" cy="747395"/>
          </a:xfrm>
        </p:spPr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Who we are and what we do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A7A6A6-CF2F-C840-80A3-FC1D1994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4922" y="1627322"/>
            <a:ext cx="6068877" cy="4549641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Garamond" panose="02020404030301010803" pitchFamily="18" charset="0"/>
              </a:rPr>
              <a:t>World Agroforestry (ICRAF) is a centre of science and development excellence that harnesses the benefits of trees for people and the environment.</a:t>
            </a: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  <a:p>
            <a:r>
              <a:rPr lang="en-GB" dirty="0">
                <a:latin typeface="Garamond" panose="02020404030301010803" pitchFamily="18" charset="0"/>
              </a:rPr>
              <a:t>P</a:t>
            </a:r>
            <a:r>
              <a:rPr lang="en-KE" dirty="0">
                <a:latin typeface="Garamond" panose="02020404030301010803" pitchFamily="18" charset="0"/>
              </a:rPr>
              <a:t>romotion of agroforestry and integrated agricultural farming practices.</a:t>
            </a:r>
          </a:p>
          <a:p>
            <a:pPr marL="0" indent="0">
              <a:buNone/>
            </a:pPr>
            <a:endParaRPr lang="en-KE" dirty="0">
              <a:latin typeface="Garamond" panose="02020404030301010803" pitchFamily="18" charset="0"/>
            </a:endParaRPr>
          </a:p>
          <a:p>
            <a:r>
              <a:rPr lang="en-KE" dirty="0">
                <a:latin typeface="Garamond" panose="02020404030301010803" pitchFamily="18" charset="0"/>
              </a:rPr>
              <a:t>Creation of meaningful relationships for targeted, context- specific provision of external support.</a:t>
            </a:r>
            <a:endParaRPr lang="en-GB" dirty="0">
              <a:latin typeface="Garamond" panose="02020404030301010803" pitchFamily="18" charset="0"/>
            </a:endParaRPr>
          </a:p>
        </p:txBody>
      </p:sp>
      <p:pic>
        <p:nvPicPr>
          <p:cNvPr id="8" name="Grafik 4" descr="just_one_africa_kenya_map.gif">
            <a:extLst>
              <a:ext uri="{FF2B5EF4-FFF2-40B4-BE49-F238E27FC236}">
                <a16:creationId xmlns:a16="http://schemas.microsoft.com/office/drawing/2014/main" id="{55BB13DD-10FF-524B-8160-717A1619CE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1" y="1627322"/>
            <a:ext cx="4090260" cy="439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5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FE51D2A-CC70-D54F-A6F6-0CD8BD4B6632}"/>
              </a:ext>
            </a:extLst>
          </p:cNvPr>
          <p:cNvSpPr/>
          <p:nvPr/>
        </p:nvSpPr>
        <p:spPr>
          <a:xfrm>
            <a:off x="2253343" y="4723289"/>
            <a:ext cx="1295400" cy="128451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200" dirty="0" err="1"/>
              <a:t>HouseholdCommunity</a:t>
            </a:r>
            <a:endParaRPr lang="en-US" sz="1200" dirty="0"/>
          </a:p>
          <a:p>
            <a:pPr algn="ctr">
              <a:lnSpc>
                <a:spcPct val="150000"/>
              </a:lnSpc>
            </a:pPr>
            <a:r>
              <a:rPr lang="en-US" sz="1200" dirty="0"/>
              <a:t>Landscape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5C2B62-3D92-E544-9056-E2CE7D89ECC0}"/>
              </a:ext>
            </a:extLst>
          </p:cNvPr>
          <p:cNvSpPr/>
          <p:nvPr/>
        </p:nvSpPr>
        <p:spPr>
          <a:xfrm>
            <a:off x="8643257" y="1837460"/>
            <a:ext cx="1295400" cy="128451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200" dirty="0" err="1"/>
              <a:t>HouseholdCommunity</a:t>
            </a:r>
            <a:endParaRPr lang="en-US" sz="1200" dirty="0"/>
          </a:p>
          <a:p>
            <a:pPr algn="ctr">
              <a:lnSpc>
                <a:spcPct val="150000"/>
              </a:lnSpc>
            </a:pPr>
            <a:r>
              <a:rPr lang="en-US" sz="1200" dirty="0"/>
              <a:t>Landscape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11B6729-8642-A541-9968-1F44101D5F7A}"/>
              </a:ext>
            </a:extLst>
          </p:cNvPr>
          <p:cNvSpPr/>
          <p:nvPr/>
        </p:nvSpPr>
        <p:spPr>
          <a:xfrm>
            <a:off x="2253343" y="6083031"/>
            <a:ext cx="7685314" cy="250371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Timeline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9BF3FF-A313-104B-BADD-93A8B6AEDB73}"/>
              </a:ext>
            </a:extLst>
          </p:cNvPr>
          <p:cNvSpPr txBox="1"/>
          <p:nvPr/>
        </p:nvSpPr>
        <p:spPr>
          <a:xfrm>
            <a:off x="8523515" y="3412342"/>
            <a:ext cx="2024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‘Development’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76B0A0-A7B4-804B-BC9D-6409D767615D}"/>
              </a:ext>
            </a:extLst>
          </p:cNvPr>
          <p:cNvSpPr txBox="1"/>
          <p:nvPr/>
        </p:nvSpPr>
        <p:spPr>
          <a:xfrm>
            <a:off x="8523515" y="3720119"/>
            <a:ext cx="2024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1] ‘Adaptation’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C9CB79-8CAC-4A44-8C74-DC2D0A15242C}"/>
              </a:ext>
            </a:extLst>
          </p:cNvPr>
          <p:cNvSpPr txBox="1"/>
          <p:nvPr/>
        </p:nvSpPr>
        <p:spPr>
          <a:xfrm>
            <a:off x="8643261" y="4002637"/>
            <a:ext cx="2024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a] Diversified livelihoods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F87411-9675-8F44-B6FB-D88EC7B6EFF2}"/>
              </a:ext>
            </a:extLst>
          </p:cNvPr>
          <p:cNvSpPr txBox="1"/>
          <p:nvPr/>
        </p:nvSpPr>
        <p:spPr>
          <a:xfrm>
            <a:off x="8643261" y="4272804"/>
            <a:ext cx="2024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b] Improved material welfare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61FC9E-8961-644C-832F-079A145DD940}"/>
              </a:ext>
            </a:extLst>
          </p:cNvPr>
          <p:cNvSpPr txBox="1"/>
          <p:nvPr/>
        </p:nvSpPr>
        <p:spPr>
          <a:xfrm>
            <a:off x="8643261" y="4523534"/>
            <a:ext cx="2024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c] Resilience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AACB56-7403-E844-BDC5-7B8CFE6D7BDE}"/>
              </a:ext>
            </a:extLst>
          </p:cNvPr>
          <p:cNvSpPr txBox="1"/>
          <p:nvPr/>
        </p:nvSpPr>
        <p:spPr>
          <a:xfrm>
            <a:off x="8523515" y="4904614"/>
            <a:ext cx="2024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2] ‘Mitigation’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D89C5C-E064-604C-879F-7CC2B9039352}"/>
              </a:ext>
            </a:extLst>
          </p:cNvPr>
          <p:cNvSpPr txBox="1"/>
          <p:nvPr/>
        </p:nvSpPr>
        <p:spPr>
          <a:xfrm>
            <a:off x="8643261" y="5174504"/>
            <a:ext cx="2024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a] Carbon sequestration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B3B654-BC5E-054B-8130-C7B65CF04A16}"/>
              </a:ext>
            </a:extLst>
          </p:cNvPr>
          <p:cNvSpPr txBox="1"/>
          <p:nvPr/>
        </p:nvSpPr>
        <p:spPr>
          <a:xfrm>
            <a:off x="8643260" y="5442423"/>
            <a:ext cx="2024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b] (Re)forestation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06461E-FC32-E144-B4B1-0414BF8ECDA7}"/>
              </a:ext>
            </a:extLst>
          </p:cNvPr>
          <p:cNvSpPr txBox="1"/>
          <p:nvPr/>
        </p:nvSpPr>
        <p:spPr>
          <a:xfrm>
            <a:off x="8643259" y="5711396"/>
            <a:ext cx="2024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c] Emission reduction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4E7692-50B6-8D49-A6A8-C09470D86301}"/>
              </a:ext>
            </a:extLst>
          </p:cNvPr>
          <p:cNvSpPr txBox="1"/>
          <p:nvPr/>
        </p:nvSpPr>
        <p:spPr>
          <a:xfrm>
            <a:off x="2253343" y="4397736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Point 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D999EA-178D-F241-8FB7-78FDF57B421D}"/>
              </a:ext>
            </a:extLst>
          </p:cNvPr>
          <p:cNvSpPr txBox="1"/>
          <p:nvPr/>
        </p:nvSpPr>
        <p:spPr>
          <a:xfrm>
            <a:off x="8643257" y="1476744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Point B</a:t>
            </a:r>
          </a:p>
        </p:txBody>
      </p:sp>
      <p:sp>
        <p:nvSpPr>
          <p:cNvPr id="20" name="Bent Arrow 19">
            <a:extLst>
              <a:ext uri="{FF2B5EF4-FFF2-40B4-BE49-F238E27FC236}">
                <a16:creationId xmlns:a16="http://schemas.microsoft.com/office/drawing/2014/main" id="{AF84BA0A-F01E-DC4D-AFC3-9BEB06833358}"/>
              </a:ext>
            </a:extLst>
          </p:cNvPr>
          <p:cNvSpPr/>
          <p:nvPr/>
        </p:nvSpPr>
        <p:spPr>
          <a:xfrm>
            <a:off x="2813958" y="2294491"/>
            <a:ext cx="5502725" cy="1925359"/>
          </a:xfrm>
          <a:prstGeom prst="bentArrow">
            <a:avLst>
              <a:gd name="adj1" fmla="val 5458"/>
              <a:gd name="adj2" fmla="val 5458"/>
              <a:gd name="adj3" fmla="val 6309"/>
              <a:gd name="adj4" fmla="val 9727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E10177-512B-D941-9548-B359FF16B09E}"/>
              </a:ext>
            </a:extLst>
          </p:cNvPr>
          <p:cNvSpPr txBox="1"/>
          <p:nvPr/>
        </p:nvSpPr>
        <p:spPr>
          <a:xfrm>
            <a:off x="1986214" y="1250935"/>
            <a:ext cx="4004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We (often) assess the starting point…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99C962-9711-B54A-A02E-879FD4E7FB12}"/>
              </a:ext>
            </a:extLst>
          </p:cNvPr>
          <p:cNvSpPr txBox="1"/>
          <p:nvPr/>
        </p:nvSpPr>
        <p:spPr>
          <a:xfrm>
            <a:off x="3019440" y="1836286"/>
            <a:ext cx="4597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We have an idea of where we want to go….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C4E52A-3ABD-9640-AE32-D722FA8CAEFE}"/>
              </a:ext>
            </a:extLst>
          </p:cNvPr>
          <p:cNvSpPr txBox="1"/>
          <p:nvPr/>
        </p:nvSpPr>
        <p:spPr>
          <a:xfrm>
            <a:off x="4267201" y="3948232"/>
            <a:ext cx="3655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But how do we get there?</a:t>
            </a: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D17E3F0E-5CE0-B14B-8879-E41D56E90003}"/>
              </a:ext>
            </a:extLst>
          </p:cNvPr>
          <p:cNvSpPr/>
          <p:nvPr/>
        </p:nvSpPr>
        <p:spPr>
          <a:xfrm rot="2389859">
            <a:off x="1665790" y="4497728"/>
            <a:ext cx="697832" cy="3216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FBA644C8-A7A4-2F45-AAC0-317E695C1BBF}"/>
              </a:ext>
            </a:extLst>
          </p:cNvPr>
          <p:cNvSpPr/>
          <p:nvPr/>
        </p:nvSpPr>
        <p:spPr>
          <a:xfrm rot="8451175">
            <a:off x="9827211" y="1627645"/>
            <a:ext cx="697832" cy="3216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3EEEAE0-5252-014E-9733-877A3BE8D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588" y="365125"/>
            <a:ext cx="9979212" cy="747395"/>
          </a:xfrm>
        </p:spPr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Background and context </a:t>
            </a:r>
          </a:p>
        </p:txBody>
      </p:sp>
    </p:spTree>
    <p:extLst>
      <p:ext uri="{BB962C8B-B14F-4D97-AF65-F5344CB8AC3E}">
        <p14:creationId xmlns:p14="http://schemas.microsoft.com/office/powerpoint/2010/main" val="51373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 animBg="1"/>
      <p:bldP spid="23" grpId="0"/>
      <p:bldP spid="24" grpId="0"/>
      <p:bldP spid="25" grpId="0"/>
      <p:bldP spid="27" grpId="0" animBg="1"/>
      <p:bldP spid="27" grpId="1" animBg="1"/>
      <p:bldP spid="28" grpId="0" animBg="1"/>
      <p:bldP spid="2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66"/>
          <p:cNvSpPr>
            <a:spLocks/>
          </p:cNvSpPr>
          <p:nvPr/>
        </p:nvSpPr>
        <p:spPr bwMode="auto">
          <a:xfrm>
            <a:off x="4603469" y="2646065"/>
            <a:ext cx="1617394" cy="1615849"/>
          </a:xfrm>
          <a:custGeom>
            <a:avLst/>
            <a:gdLst>
              <a:gd name="T0" fmla="*/ 3135 w 3137"/>
              <a:gd name="T1" fmla="*/ 1518 h 3136"/>
              <a:gd name="T2" fmla="*/ 3049 w 3137"/>
              <a:gd name="T3" fmla="*/ 1048 h 3136"/>
              <a:gd name="T4" fmla="*/ 2932 w 3137"/>
              <a:gd name="T5" fmla="*/ 793 h 3136"/>
              <a:gd name="T6" fmla="*/ 2757 w 3137"/>
              <a:gd name="T7" fmla="*/ 544 h 3136"/>
              <a:gd name="T8" fmla="*/ 2280 w 3137"/>
              <a:gd name="T9" fmla="*/ 169 h 3136"/>
              <a:gd name="T10" fmla="*/ 1732 w 3137"/>
              <a:gd name="T11" fmla="*/ 9 h 3136"/>
              <a:gd name="T12" fmla="*/ 1489 w 3137"/>
              <a:gd name="T13" fmla="*/ 2 h 3136"/>
              <a:gd name="T14" fmla="*/ 1029 w 3137"/>
              <a:gd name="T15" fmla="*/ 95 h 3136"/>
              <a:gd name="T16" fmla="*/ 631 w 3137"/>
              <a:gd name="T17" fmla="*/ 311 h 3136"/>
              <a:gd name="T18" fmla="*/ 313 w 3137"/>
              <a:gd name="T19" fmla="*/ 629 h 3136"/>
              <a:gd name="T20" fmla="*/ 95 w 3137"/>
              <a:gd name="T21" fmla="*/ 1029 h 3136"/>
              <a:gd name="T22" fmla="*/ 2 w 3137"/>
              <a:gd name="T23" fmla="*/ 1487 h 3136"/>
              <a:gd name="T24" fmla="*/ 2 w 3137"/>
              <a:gd name="T25" fmla="*/ 1587 h 3136"/>
              <a:gd name="T26" fmla="*/ 92 w 3137"/>
              <a:gd name="T27" fmla="*/ 2101 h 3136"/>
              <a:gd name="T28" fmla="*/ 403 w 3137"/>
              <a:gd name="T29" fmla="*/ 2619 h 3136"/>
              <a:gd name="T30" fmla="*/ 795 w 3137"/>
              <a:gd name="T31" fmla="*/ 2931 h 3136"/>
              <a:gd name="T32" fmla="*/ 1241 w 3137"/>
              <a:gd name="T33" fmla="*/ 3102 h 3136"/>
              <a:gd name="T34" fmla="*/ 1552 w 3137"/>
              <a:gd name="T35" fmla="*/ 3136 h 3136"/>
              <a:gd name="T36" fmla="*/ 1586 w 3137"/>
              <a:gd name="T37" fmla="*/ 3136 h 3136"/>
              <a:gd name="T38" fmla="*/ 1897 w 3137"/>
              <a:gd name="T39" fmla="*/ 3102 h 3136"/>
              <a:gd name="T40" fmla="*/ 2342 w 3137"/>
              <a:gd name="T41" fmla="*/ 2931 h 3136"/>
              <a:gd name="T42" fmla="*/ 1897 w 3137"/>
              <a:gd name="T43" fmla="*/ 2761 h 3136"/>
              <a:gd name="T44" fmla="*/ 1586 w 3137"/>
              <a:gd name="T45" fmla="*/ 2728 h 3136"/>
              <a:gd name="T46" fmla="*/ 1552 w 3137"/>
              <a:gd name="T47" fmla="*/ 2728 h 3136"/>
              <a:gd name="T48" fmla="*/ 1365 w 3137"/>
              <a:gd name="T49" fmla="*/ 2711 h 3136"/>
              <a:gd name="T50" fmla="*/ 1050 w 3137"/>
              <a:gd name="T51" fmla="*/ 2608 h 3136"/>
              <a:gd name="T52" fmla="*/ 782 w 3137"/>
              <a:gd name="T53" fmla="*/ 2422 h 3136"/>
              <a:gd name="T54" fmla="*/ 576 w 3137"/>
              <a:gd name="T55" fmla="*/ 2172 h 3136"/>
              <a:gd name="T56" fmla="*/ 446 w 3137"/>
              <a:gd name="T57" fmla="*/ 1868 h 3136"/>
              <a:gd name="T58" fmla="*/ 408 w 3137"/>
              <a:gd name="T59" fmla="*/ 1587 h 3136"/>
              <a:gd name="T60" fmla="*/ 409 w 3137"/>
              <a:gd name="T61" fmla="*/ 1508 h 3136"/>
              <a:gd name="T62" fmla="*/ 478 w 3137"/>
              <a:gd name="T63" fmla="*/ 1169 h 3136"/>
              <a:gd name="T64" fmla="*/ 638 w 3137"/>
              <a:gd name="T65" fmla="*/ 874 h 3136"/>
              <a:gd name="T66" fmla="*/ 874 w 3137"/>
              <a:gd name="T67" fmla="*/ 638 h 3136"/>
              <a:gd name="T68" fmla="*/ 1169 w 3137"/>
              <a:gd name="T69" fmla="*/ 477 h 3136"/>
              <a:gd name="T70" fmla="*/ 1509 w 3137"/>
              <a:gd name="T71" fmla="*/ 408 h 3136"/>
              <a:gd name="T72" fmla="*/ 1742 w 3137"/>
              <a:gd name="T73" fmla="*/ 419 h 3136"/>
              <a:gd name="T74" fmla="*/ 2060 w 3137"/>
              <a:gd name="T75" fmla="*/ 516 h 3136"/>
              <a:gd name="T76" fmla="*/ 2334 w 3137"/>
              <a:gd name="T77" fmla="*/ 694 h 3136"/>
              <a:gd name="T78" fmla="*/ 2547 w 3137"/>
              <a:gd name="T79" fmla="*/ 940 h 3136"/>
              <a:gd name="T80" fmla="*/ 2683 w 3137"/>
              <a:gd name="T81" fmla="*/ 1239 h 3136"/>
              <a:gd name="T82" fmla="*/ 2729 w 3137"/>
              <a:gd name="T83" fmla="*/ 1518 h 3136"/>
              <a:gd name="T84" fmla="*/ 2729 w 3137"/>
              <a:gd name="T85" fmla="*/ 1543 h 3136"/>
              <a:gd name="T86" fmla="*/ 2729 w 3137"/>
              <a:gd name="T87" fmla="*/ 1587 h 3136"/>
              <a:gd name="T88" fmla="*/ 3135 w 3137"/>
              <a:gd name="T89" fmla="*/ 1569 h 3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137" h="3136">
                <a:moveTo>
                  <a:pt x="3137" y="1521"/>
                </a:moveTo>
                <a:lnTo>
                  <a:pt x="3135" y="1520"/>
                </a:lnTo>
                <a:lnTo>
                  <a:pt x="3135" y="1518"/>
                </a:lnTo>
                <a:lnTo>
                  <a:pt x="3131" y="1421"/>
                </a:lnTo>
                <a:lnTo>
                  <a:pt x="3101" y="1229"/>
                </a:lnTo>
                <a:lnTo>
                  <a:pt x="3049" y="1048"/>
                </a:lnTo>
                <a:lnTo>
                  <a:pt x="2977" y="875"/>
                </a:lnTo>
                <a:lnTo>
                  <a:pt x="2932" y="795"/>
                </a:lnTo>
                <a:lnTo>
                  <a:pt x="2932" y="793"/>
                </a:lnTo>
                <a:lnTo>
                  <a:pt x="2932" y="793"/>
                </a:lnTo>
                <a:lnTo>
                  <a:pt x="2881" y="707"/>
                </a:lnTo>
                <a:lnTo>
                  <a:pt x="2757" y="544"/>
                </a:lnTo>
                <a:lnTo>
                  <a:pt x="2616" y="399"/>
                </a:lnTo>
                <a:lnTo>
                  <a:pt x="2456" y="274"/>
                </a:lnTo>
                <a:lnTo>
                  <a:pt x="2280" y="169"/>
                </a:lnTo>
                <a:lnTo>
                  <a:pt x="2090" y="88"/>
                </a:lnTo>
                <a:lnTo>
                  <a:pt x="1889" y="32"/>
                </a:lnTo>
                <a:lnTo>
                  <a:pt x="1732" y="9"/>
                </a:lnTo>
                <a:lnTo>
                  <a:pt x="1624" y="2"/>
                </a:lnTo>
                <a:lnTo>
                  <a:pt x="1569" y="0"/>
                </a:lnTo>
                <a:lnTo>
                  <a:pt x="1489" y="2"/>
                </a:lnTo>
                <a:lnTo>
                  <a:pt x="1330" y="18"/>
                </a:lnTo>
                <a:lnTo>
                  <a:pt x="1176" y="49"/>
                </a:lnTo>
                <a:lnTo>
                  <a:pt x="1029" y="95"/>
                </a:lnTo>
                <a:lnTo>
                  <a:pt x="888" y="154"/>
                </a:lnTo>
                <a:lnTo>
                  <a:pt x="756" y="228"/>
                </a:lnTo>
                <a:lnTo>
                  <a:pt x="631" y="311"/>
                </a:lnTo>
                <a:lnTo>
                  <a:pt x="514" y="408"/>
                </a:lnTo>
                <a:lnTo>
                  <a:pt x="408" y="514"/>
                </a:lnTo>
                <a:lnTo>
                  <a:pt x="313" y="629"/>
                </a:lnTo>
                <a:lnTo>
                  <a:pt x="228" y="754"/>
                </a:lnTo>
                <a:lnTo>
                  <a:pt x="154" y="888"/>
                </a:lnTo>
                <a:lnTo>
                  <a:pt x="95" y="1029"/>
                </a:lnTo>
                <a:lnTo>
                  <a:pt x="49" y="1176"/>
                </a:lnTo>
                <a:lnTo>
                  <a:pt x="19" y="1330"/>
                </a:lnTo>
                <a:lnTo>
                  <a:pt x="2" y="1487"/>
                </a:lnTo>
                <a:lnTo>
                  <a:pt x="0" y="1569"/>
                </a:lnTo>
                <a:lnTo>
                  <a:pt x="0" y="1577"/>
                </a:lnTo>
                <a:lnTo>
                  <a:pt x="2" y="1587"/>
                </a:lnTo>
                <a:lnTo>
                  <a:pt x="4" y="1694"/>
                </a:lnTo>
                <a:lnTo>
                  <a:pt x="36" y="1903"/>
                </a:lnTo>
                <a:lnTo>
                  <a:pt x="92" y="2101"/>
                </a:lnTo>
                <a:lnTo>
                  <a:pt x="174" y="2288"/>
                </a:lnTo>
                <a:lnTo>
                  <a:pt x="278" y="2461"/>
                </a:lnTo>
                <a:lnTo>
                  <a:pt x="403" y="2619"/>
                </a:lnTo>
                <a:lnTo>
                  <a:pt x="547" y="2759"/>
                </a:lnTo>
                <a:lnTo>
                  <a:pt x="708" y="2879"/>
                </a:lnTo>
                <a:lnTo>
                  <a:pt x="795" y="2931"/>
                </a:lnTo>
                <a:lnTo>
                  <a:pt x="878" y="2977"/>
                </a:lnTo>
                <a:lnTo>
                  <a:pt x="1055" y="3051"/>
                </a:lnTo>
                <a:lnTo>
                  <a:pt x="1241" y="3102"/>
                </a:lnTo>
                <a:lnTo>
                  <a:pt x="1435" y="3131"/>
                </a:lnTo>
                <a:lnTo>
                  <a:pt x="1536" y="3136"/>
                </a:lnTo>
                <a:lnTo>
                  <a:pt x="1552" y="3136"/>
                </a:lnTo>
                <a:lnTo>
                  <a:pt x="1569" y="3136"/>
                </a:lnTo>
                <a:lnTo>
                  <a:pt x="1571" y="3136"/>
                </a:lnTo>
                <a:lnTo>
                  <a:pt x="1586" y="3136"/>
                </a:lnTo>
                <a:lnTo>
                  <a:pt x="1601" y="3136"/>
                </a:lnTo>
                <a:lnTo>
                  <a:pt x="1702" y="3131"/>
                </a:lnTo>
                <a:lnTo>
                  <a:pt x="1897" y="3102"/>
                </a:lnTo>
                <a:lnTo>
                  <a:pt x="2083" y="3051"/>
                </a:lnTo>
                <a:lnTo>
                  <a:pt x="2259" y="2977"/>
                </a:lnTo>
                <a:lnTo>
                  <a:pt x="2342" y="2931"/>
                </a:lnTo>
                <a:lnTo>
                  <a:pt x="2259" y="2887"/>
                </a:lnTo>
                <a:lnTo>
                  <a:pt x="2083" y="2813"/>
                </a:lnTo>
                <a:lnTo>
                  <a:pt x="1897" y="2761"/>
                </a:lnTo>
                <a:lnTo>
                  <a:pt x="1702" y="2733"/>
                </a:lnTo>
                <a:lnTo>
                  <a:pt x="1601" y="2728"/>
                </a:lnTo>
                <a:lnTo>
                  <a:pt x="1586" y="2728"/>
                </a:lnTo>
                <a:lnTo>
                  <a:pt x="1571" y="2728"/>
                </a:lnTo>
                <a:lnTo>
                  <a:pt x="1569" y="2728"/>
                </a:lnTo>
                <a:lnTo>
                  <a:pt x="1552" y="2728"/>
                </a:lnTo>
                <a:lnTo>
                  <a:pt x="1536" y="2728"/>
                </a:lnTo>
                <a:lnTo>
                  <a:pt x="1479" y="2726"/>
                </a:lnTo>
                <a:lnTo>
                  <a:pt x="1365" y="2711"/>
                </a:lnTo>
                <a:lnTo>
                  <a:pt x="1255" y="2687"/>
                </a:lnTo>
                <a:lnTo>
                  <a:pt x="1150" y="2652"/>
                </a:lnTo>
                <a:lnTo>
                  <a:pt x="1050" y="2608"/>
                </a:lnTo>
                <a:lnTo>
                  <a:pt x="955" y="2554"/>
                </a:lnTo>
                <a:lnTo>
                  <a:pt x="865" y="2492"/>
                </a:lnTo>
                <a:lnTo>
                  <a:pt x="782" y="2422"/>
                </a:lnTo>
                <a:lnTo>
                  <a:pt x="706" y="2346"/>
                </a:lnTo>
                <a:lnTo>
                  <a:pt x="636" y="2261"/>
                </a:lnTo>
                <a:lnTo>
                  <a:pt x="576" y="2172"/>
                </a:lnTo>
                <a:lnTo>
                  <a:pt x="524" y="2075"/>
                </a:lnTo>
                <a:lnTo>
                  <a:pt x="481" y="1974"/>
                </a:lnTo>
                <a:lnTo>
                  <a:pt x="446" y="1868"/>
                </a:lnTo>
                <a:lnTo>
                  <a:pt x="423" y="1759"/>
                </a:lnTo>
                <a:lnTo>
                  <a:pt x="410" y="1645"/>
                </a:lnTo>
                <a:lnTo>
                  <a:pt x="408" y="1587"/>
                </a:lnTo>
                <a:lnTo>
                  <a:pt x="408" y="1577"/>
                </a:lnTo>
                <a:lnTo>
                  <a:pt x="408" y="1569"/>
                </a:lnTo>
                <a:lnTo>
                  <a:pt x="409" y="1508"/>
                </a:lnTo>
                <a:lnTo>
                  <a:pt x="420" y="1392"/>
                </a:lnTo>
                <a:lnTo>
                  <a:pt x="444" y="1278"/>
                </a:lnTo>
                <a:lnTo>
                  <a:pt x="478" y="1169"/>
                </a:lnTo>
                <a:lnTo>
                  <a:pt x="521" y="1065"/>
                </a:lnTo>
                <a:lnTo>
                  <a:pt x="575" y="966"/>
                </a:lnTo>
                <a:lnTo>
                  <a:pt x="638" y="874"/>
                </a:lnTo>
                <a:lnTo>
                  <a:pt x="708" y="787"/>
                </a:lnTo>
                <a:lnTo>
                  <a:pt x="788" y="708"/>
                </a:lnTo>
                <a:lnTo>
                  <a:pt x="874" y="638"/>
                </a:lnTo>
                <a:lnTo>
                  <a:pt x="966" y="575"/>
                </a:lnTo>
                <a:lnTo>
                  <a:pt x="1065" y="521"/>
                </a:lnTo>
                <a:lnTo>
                  <a:pt x="1169" y="477"/>
                </a:lnTo>
                <a:lnTo>
                  <a:pt x="1278" y="444"/>
                </a:lnTo>
                <a:lnTo>
                  <a:pt x="1392" y="421"/>
                </a:lnTo>
                <a:lnTo>
                  <a:pt x="1509" y="408"/>
                </a:lnTo>
                <a:lnTo>
                  <a:pt x="1569" y="408"/>
                </a:lnTo>
                <a:lnTo>
                  <a:pt x="1627" y="408"/>
                </a:lnTo>
                <a:lnTo>
                  <a:pt x="1742" y="419"/>
                </a:lnTo>
                <a:lnTo>
                  <a:pt x="1851" y="442"/>
                </a:lnTo>
                <a:lnTo>
                  <a:pt x="1958" y="474"/>
                </a:lnTo>
                <a:lnTo>
                  <a:pt x="2060" y="516"/>
                </a:lnTo>
                <a:lnTo>
                  <a:pt x="2158" y="567"/>
                </a:lnTo>
                <a:lnTo>
                  <a:pt x="2249" y="626"/>
                </a:lnTo>
                <a:lnTo>
                  <a:pt x="2334" y="694"/>
                </a:lnTo>
                <a:lnTo>
                  <a:pt x="2411" y="769"/>
                </a:lnTo>
                <a:lnTo>
                  <a:pt x="2483" y="851"/>
                </a:lnTo>
                <a:lnTo>
                  <a:pt x="2547" y="940"/>
                </a:lnTo>
                <a:lnTo>
                  <a:pt x="2601" y="1035"/>
                </a:lnTo>
                <a:lnTo>
                  <a:pt x="2647" y="1134"/>
                </a:lnTo>
                <a:lnTo>
                  <a:pt x="2683" y="1239"/>
                </a:lnTo>
                <a:lnTo>
                  <a:pt x="2709" y="1347"/>
                </a:lnTo>
                <a:lnTo>
                  <a:pt x="2725" y="1461"/>
                </a:lnTo>
                <a:lnTo>
                  <a:pt x="2729" y="1518"/>
                </a:lnTo>
                <a:lnTo>
                  <a:pt x="2729" y="1518"/>
                </a:lnTo>
                <a:lnTo>
                  <a:pt x="2729" y="1520"/>
                </a:lnTo>
                <a:lnTo>
                  <a:pt x="2729" y="1543"/>
                </a:lnTo>
                <a:lnTo>
                  <a:pt x="2729" y="1569"/>
                </a:lnTo>
                <a:lnTo>
                  <a:pt x="2729" y="1577"/>
                </a:lnTo>
                <a:lnTo>
                  <a:pt x="2729" y="1587"/>
                </a:lnTo>
                <a:lnTo>
                  <a:pt x="3135" y="1587"/>
                </a:lnTo>
                <a:lnTo>
                  <a:pt x="3135" y="1577"/>
                </a:lnTo>
                <a:lnTo>
                  <a:pt x="3135" y="1569"/>
                </a:lnTo>
                <a:lnTo>
                  <a:pt x="3135" y="1544"/>
                </a:lnTo>
                <a:lnTo>
                  <a:pt x="3137" y="152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7" name="Freeform 67"/>
          <p:cNvSpPr>
            <a:spLocks/>
          </p:cNvSpPr>
          <p:nvPr/>
        </p:nvSpPr>
        <p:spPr bwMode="auto">
          <a:xfrm>
            <a:off x="3073438" y="4062506"/>
            <a:ext cx="3197678" cy="1615849"/>
          </a:xfrm>
          <a:custGeom>
            <a:avLst/>
            <a:gdLst>
              <a:gd name="T0" fmla="*/ 5149 w 6203"/>
              <a:gd name="T1" fmla="*/ 85 h 3134"/>
              <a:gd name="T2" fmla="*/ 4668 w 6203"/>
              <a:gd name="T3" fmla="*/ 0 h 3134"/>
              <a:gd name="T4" fmla="*/ 4637 w 6203"/>
              <a:gd name="T5" fmla="*/ 406 h 3134"/>
              <a:gd name="T6" fmla="*/ 4726 w 6203"/>
              <a:gd name="T7" fmla="*/ 409 h 3134"/>
              <a:gd name="T8" fmla="*/ 5057 w 6203"/>
              <a:gd name="T9" fmla="*/ 485 h 3134"/>
              <a:gd name="T10" fmla="*/ 5345 w 6203"/>
              <a:gd name="T11" fmla="*/ 648 h 3134"/>
              <a:gd name="T12" fmla="*/ 5574 w 6203"/>
              <a:gd name="T13" fmla="*/ 882 h 3134"/>
              <a:gd name="T14" fmla="*/ 5728 w 6203"/>
              <a:gd name="T15" fmla="*/ 1174 h 3134"/>
              <a:gd name="T16" fmla="*/ 5795 w 6203"/>
              <a:gd name="T17" fmla="*/ 1508 h 3134"/>
              <a:gd name="T18" fmla="*/ 5784 w 6203"/>
              <a:gd name="T19" fmla="*/ 1744 h 3134"/>
              <a:gd name="T20" fmla="*/ 5682 w 6203"/>
              <a:gd name="T21" fmla="*/ 2071 h 3134"/>
              <a:gd name="T22" fmla="*/ 5495 w 6203"/>
              <a:gd name="T23" fmla="*/ 2347 h 3134"/>
              <a:gd name="T24" fmla="*/ 5238 w 6203"/>
              <a:gd name="T25" fmla="*/ 2560 h 3134"/>
              <a:gd name="T26" fmla="*/ 4926 w 6203"/>
              <a:gd name="T27" fmla="*/ 2691 h 3134"/>
              <a:gd name="T28" fmla="*/ 4637 w 6203"/>
              <a:gd name="T29" fmla="*/ 2728 h 3134"/>
              <a:gd name="T30" fmla="*/ 4635 w 6203"/>
              <a:gd name="T31" fmla="*/ 2728 h 3134"/>
              <a:gd name="T32" fmla="*/ 4350 w 6203"/>
              <a:gd name="T33" fmla="*/ 2694 h 3134"/>
              <a:gd name="T34" fmla="*/ 4044 w 6203"/>
              <a:gd name="T35" fmla="*/ 2567 h 3134"/>
              <a:gd name="T36" fmla="*/ 3789 w 6203"/>
              <a:gd name="T37" fmla="*/ 2363 h 3134"/>
              <a:gd name="T38" fmla="*/ 3600 w 6203"/>
              <a:gd name="T39" fmla="*/ 2095 h 3134"/>
              <a:gd name="T40" fmla="*/ 3492 w 6203"/>
              <a:gd name="T41" fmla="*/ 1780 h 3134"/>
              <a:gd name="T42" fmla="*/ 3475 w 6203"/>
              <a:gd name="T43" fmla="*/ 1608 h 3134"/>
              <a:gd name="T44" fmla="*/ 3474 w 6203"/>
              <a:gd name="T45" fmla="*/ 1547 h 3134"/>
              <a:gd name="T46" fmla="*/ 3474 w 6203"/>
              <a:gd name="T47" fmla="*/ 1520 h 3134"/>
              <a:gd name="T48" fmla="*/ 3436 w 6203"/>
              <a:gd name="T49" fmla="*/ 1301 h 3134"/>
              <a:gd name="T50" fmla="*/ 3190 w 6203"/>
              <a:gd name="T51" fmla="*/ 957 h 3134"/>
              <a:gd name="T52" fmla="*/ 2830 w 6203"/>
              <a:gd name="T53" fmla="*/ 802 h 3134"/>
              <a:gd name="T54" fmla="*/ 1582 w 6203"/>
              <a:gd name="T55" fmla="*/ 795 h 3134"/>
              <a:gd name="T56" fmla="*/ 2725 w 6203"/>
              <a:gd name="T57" fmla="*/ 1177 h 3134"/>
              <a:gd name="T58" fmla="*/ 2891 w 6203"/>
              <a:gd name="T59" fmla="*/ 1220 h 3134"/>
              <a:gd name="T60" fmla="*/ 3029 w 6203"/>
              <a:gd name="T61" fmla="*/ 1361 h 3134"/>
              <a:gd name="T62" fmla="*/ 3068 w 6203"/>
              <a:gd name="T63" fmla="*/ 1528 h 3134"/>
              <a:gd name="T64" fmla="*/ 3066 w 6203"/>
              <a:gd name="T65" fmla="*/ 1567 h 3134"/>
              <a:gd name="T66" fmla="*/ 3072 w 6203"/>
              <a:gd name="T67" fmla="*/ 1704 h 3134"/>
              <a:gd name="T68" fmla="*/ 3226 w 6203"/>
              <a:gd name="T69" fmla="*/ 2258 h 3134"/>
              <a:gd name="T70" fmla="*/ 3446 w 6203"/>
              <a:gd name="T71" fmla="*/ 2590 h 3134"/>
              <a:gd name="T72" fmla="*/ 3924 w 6203"/>
              <a:gd name="T73" fmla="*/ 2966 h 3134"/>
              <a:gd name="T74" fmla="*/ 4473 w 6203"/>
              <a:gd name="T75" fmla="*/ 3127 h 3134"/>
              <a:gd name="T76" fmla="*/ 4637 w 6203"/>
              <a:gd name="T77" fmla="*/ 3134 h 3134"/>
              <a:gd name="T78" fmla="*/ 4717 w 6203"/>
              <a:gd name="T79" fmla="*/ 3133 h 3134"/>
              <a:gd name="T80" fmla="*/ 5175 w 6203"/>
              <a:gd name="T81" fmla="*/ 3039 h 3134"/>
              <a:gd name="T82" fmla="*/ 5574 w 6203"/>
              <a:gd name="T83" fmla="*/ 2823 h 3134"/>
              <a:gd name="T84" fmla="*/ 5892 w 6203"/>
              <a:gd name="T85" fmla="*/ 2505 h 3134"/>
              <a:gd name="T86" fmla="*/ 6109 w 6203"/>
              <a:gd name="T87" fmla="*/ 2107 h 3134"/>
              <a:gd name="T88" fmla="*/ 6201 w 6203"/>
              <a:gd name="T89" fmla="*/ 1648 h 3134"/>
              <a:gd name="T90" fmla="*/ 6196 w 6203"/>
              <a:gd name="T91" fmla="*/ 1405 h 3134"/>
              <a:gd name="T92" fmla="*/ 6034 w 6203"/>
              <a:gd name="T93" fmla="*/ 856 h 3134"/>
              <a:gd name="T94" fmla="*/ 5659 w 6203"/>
              <a:gd name="T95" fmla="*/ 379 h 3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03" h="3134">
                <a:moveTo>
                  <a:pt x="5408" y="203"/>
                </a:moveTo>
                <a:lnTo>
                  <a:pt x="5325" y="159"/>
                </a:lnTo>
                <a:lnTo>
                  <a:pt x="5149" y="85"/>
                </a:lnTo>
                <a:lnTo>
                  <a:pt x="4963" y="33"/>
                </a:lnTo>
                <a:lnTo>
                  <a:pt x="4768" y="5"/>
                </a:lnTo>
                <a:lnTo>
                  <a:pt x="4668" y="0"/>
                </a:lnTo>
                <a:lnTo>
                  <a:pt x="4652" y="0"/>
                </a:lnTo>
                <a:lnTo>
                  <a:pt x="4637" y="0"/>
                </a:lnTo>
                <a:lnTo>
                  <a:pt x="4637" y="406"/>
                </a:lnTo>
                <a:lnTo>
                  <a:pt x="4652" y="406"/>
                </a:lnTo>
                <a:lnTo>
                  <a:pt x="4668" y="408"/>
                </a:lnTo>
                <a:lnTo>
                  <a:pt x="4726" y="409"/>
                </a:lnTo>
                <a:lnTo>
                  <a:pt x="4841" y="425"/>
                </a:lnTo>
                <a:lnTo>
                  <a:pt x="4950" y="449"/>
                </a:lnTo>
                <a:lnTo>
                  <a:pt x="5057" y="485"/>
                </a:lnTo>
                <a:lnTo>
                  <a:pt x="5158" y="530"/>
                </a:lnTo>
                <a:lnTo>
                  <a:pt x="5254" y="585"/>
                </a:lnTo>
                <a:lnTo>
                  <a:pt x="5345" y="648"/>
                </a:lnTo>
                <a:lnTo>
                  <a:pt x="5428" y="718"/>
                </a:lnTo>
                <a:lnTo>
                  <a:pt x="5505" y="797"/>
                </a:lnTo>
                <a:lnTo>
                  <a:pt x="5574" y="882"/>
                </a:lnTo>
                <a:lnTo>
                  <a:pt x="5634" y="974"/>
                </a:lnTo>
                <a:lnTo>
                  <a:pt x="5686" y="1071"/>
                </a:lnTo>
                <a:lnTo>
                  <a:pt x="5728" y="1174"/>
                </a:lnTo>
                <a:lnTo>
                  <a:pt x="5761" y="1282"/>
                </a:lnTo>
                <a:lnTo>
                  <a:pt x="5784" y="1393"/>
                </a:lnTo>
                <a:lnTo>
                  <a:pt x="5795" y="1508"/>
                </a:lnTo>
                <a:lnTo>
                  <a:pt x="5795" y="1567"/>
                </a:lnTo>
                <a:lnTo>
                  <a:pt x="5795" y="1628"/>
                </a:lnTo>
                <a:lnTo>
                  <a:pt x="5784" y="1744"/>
                </a:lnTo>
                <a:lnTo>
                  <a:pt x="5759" y="1858"/>
                </a:lnTo>
                <a:lnTo>
                  <a:pt x="5726" y="1966"/>
                </a:lnTo>
                <a:lnTo>
                  <a:pt x="5682" y="2071"/>
                </a:lnTo>
                <a:lnTo>
                  <a:pt x="5628" y="2169"/>
                </a:lnTo>
                <a:lnTo>
                  <a:pt x="5567" y="2262"/>
                </a:lnTo>
                <a:lnTo>
                  <a:pt x="5495" y="2347"/>
                </a:lnTo>
                <a:lnTo>
                  <a:pt x="5417" y="2426"/>
                </a:lnTo>
                <a:lnTo>
                  <a:pt x="5331" y="2497"/>
                </a:lnTo>
                <a:lnTo>
                  <a:pt x="5238" y="2560"/>
                </a:lnTo>
                <a:lnTo>
                  <a:pt x="5139" y="2613"/>
                </a:lnTo>
                <a:lnTo>
                  <a:pt x="5035" y="2658"/>
                </a:lnTo>
                <a:lnTo>
                  <a:pt x="4926" y="2691"/>
                </a:lnTo>
                <a:lnTo>
                  <a:pt x="4814" y="2715"/>
                </a:lnTo>
                <a:lnTo>
                  <a:pt x="4696" y="2727"/>
                </a:lnTo>
                <a:lnTo>
                  <a:pt x="4637" y="2728"/>
                </a:lnTo>
                <a:lnTo>
                  <a:pt x="4637" y="2728"/>
                </a:lnTo>
                <a:lnTo>
                  <a:pt x="4637" y="2728"/>
                </a:lnTo>
                <a:lnTo>
                  <a:pt x="4635" y="2728"/>
                </a:lnTo>
                <a:lnTo>
                  <a:pt x="4576" y="2727"/>
                </a:lnTo>
                <a:lnTo>
                  <a:pt x="4461" y="2715"/>
                </a:lnTo>
                <a:lnTo>
                  <a:pt x="4350" y="2694"/>
                </a:lnTo>
                <a:lnTo>
                  <a:pt x="4244" y="2661"/>
                </a:lnTo>
                <a:lnTo>
                  <a:pt x="4141" y="2619"/>
                </a:lnTo>
                <a:lnTo>
                  <a:pt x="4044" y="2567"/>
                </a:lnTo>
                <a:lnTo>
                  <a:pt x="3953" y="2507"/>
                </a:lnTo>
                <a:lnTo>
                  <a:pt x="3867" y="2439"/>
                </a:lnTo>
                <a:lnTo>
                  <a:pt x="3789" y="2363"/>
                </a:lnTo>
                <a:lnTo>
                  <a:pt x="3718" y="2279"/>
                </a:lnTo>
                <a:lnTo>
                  <a:pt x="3655" y="2190"/>
                </a:lnTo>
                <a:lnTo>
                  <a:pt x="3600" y="2095"/>
                </a:lnTo>
                <a:lnTo>
                  <a:pt x="3554" y="1995"/>
                </a:lnTo>
                <a:lnTo>
                  <a:pt x="3518" y="1890"/>
                </a:lnTo>
                <a:lnTo>
                  <a:pt x="3492" y="1780"/>
                </a:lnTo>
                <a:lnTo>
                  <a:pt x="3478" y="1666"/>
                </a:lnTo>
                <a:lnTo>
                  <a:pt x="3475" y="1609"/>
                </a:lnTo>
                <a:lnTo>
                  <a:pt x="3475" y="1608"/>
                </a:lnTo>
                <a:lnTo>
                  <a:pt x="3474" y="1587"/>
                </a:lnTo>
                <a:lnTo>
                  <a:pt x="3474" y="1567"/>
                </a:lnTo>
                <a:lnTo>
                  <a:pt x="3474" y="1547"/>
                </a:lnTo>
                <a:lnTo>
                  <a:pt x="3475" y="1528"/>
                </a:lnTo>
                <a:lnTo>
                  <a:pt x="3474" y="1524"/>
                </a:lnTo>
                <a:lnTo>
                  <a:pt x="3474" y="1520"/>
                </a:lnTo>
                <a:lnTo>
                  <a:pt x="3472" y="1482"/>
                </a:lnTo>
                <a:lnTo>
                  <a:pt x="3462" y="1408"/>
                </a:lnTo>
                <a:lnTo>
                  <a:pt x="3436" y="1301"/>
                </a:lnTo>
                <a:lnTo>
                  <a:pt x="3376" y="1172"/>
                </a:lnTo>
                <a:lnTo>
                  <a:pt x="3294" y="1055"/>
                </a:lnTo>
                <a:lnTo>
                  <a:pt x="3190" y="957"/>
                </a:lnTo>
                <a:lnTo>
                  <a:pt x="3070" y="879"/>
                </a:lnTo>
                <a:lnTo>
                  <a:pt x="2938" y="825"/>
                </a:lnTo>
                <a:lnTo>
                  <a:pt x="2830" y="802"/>
                </a:lnTo>
                <a:lnTo>
                  <a:pt x="2755" y="795"/>
                </a:lnTo>
                <a:lnTo>
                  <a:pt x="2718" y="795"/>
                </a:lnTo>
                <a:lnTo>
                  <a:pt x="1582" y="795"/>
                </a:lnTo>
                <a:lnTo>
                  <a:pt x="0" y="795"/>
                </a:lnTo>
                <a:lnTo>
                  <a:pt x="0" y="1177"/>
                </a:lnTo>
                <a:lnTo>
                  <a:pt x="2725" y="1177"/>
                </a:lnTo>
                <a:lnTo>
                  <a:pt x="2761" y="1179"/>
                </a:lnTo>
                <a:lnTo>
                  <a:pt x="2829" y="1193"/>
                </a:lnTo>
                <a:lnTo>
                  <a:pt x="2891" y="1220"/>
                </a:lnTo>
                <a:lnTo>
                  <a:pt x="2947" y="1258"/>
                </a:lnTo>
                <a:lnTo>
                  <a:pt x="2993" y="1305"/>
                </a:lnTo>
                <a:lnTo>
                  <a:pt x="3029" y="1361"/>
                </a:lnTo>
                <a:lnTo>
                  <a:pt x="3055" y="1423"/>
                </a:lnTo>
                <a:lnTo>
                  <a:pt x="3066" y="1492"/>
                </a:lnTo>
                <a:lnTo>
                  <a:pt x="3068" y="1528"/>
                </a:lnTo>
                <a:lnTo>
                  <a:pt x="3068" y="1531"/>
                </a:lnTo>
                <a:lnTo>
                  <a:pt x="3066" y="1550"/>
                </a:lnTo>
                <a:lnTo>
                  <a:pt x="3066" y="1567"/>
                </a:lnTo>
                <a:lnTo>
                  <a:pt x="3066" y="1586"/>
                </a:lnTo>
                <a:lnTo>
                  <a:pt x="3068" y="1605"/>
                </a:lnTo>
                <a:lnTo>
                  <a:pt x="3072" y="1704"/>
                </a:lnTo>
                <a:lnTo>
                  <a:pt x="3101" y="1898"/>
                </a:lnTo>
                <a:lnTo>
                  <a:pt x="3153" y="2082"/>
                </a:lnTo>
                <a:lnTo>
                  <a:pt x="3226" y="2258"/>
                </a:lnTo>
                <a:lnTo>
                  <a:pt x="3271" y="2341"/>
                </a:lnTo>
                <a:lnTo>
                  <a:pt x="3322" y="2428"/>
                </a:lnTo>
                <a:lnTo>
                  <a:pt x="3446" y="2590"/>
                </a:lnTo>
                <a:lnTo>
                  <a:pt x="3589" y="2736"/>
                </a:lnTo>
                <a:lnTo>
                  <a:pt x="3748" y="2861"/>
                </a:lnTo>
                <a:lnTo>
                  <a:pt x="3924" y="2966"/>
                </a:lnTo>
                <a:lnTo>
                  <a:pt x="4113" y="3046"/>
                </a:lnTo>
                <a:lnTo>
                  <a:pt x="4314" y="3102"/>
                </a:lnTo>
                <a:lnTo>
                  <a:pt x="4473" y="3127"/>
                </a:lnTo>
                <a:lnTo>
                  <a:pt x="4581" y="3134"/>
                </a:lnTo>
                <a:lnTo>
                  <a:pt x="4635" y="3134"/>
                </a:lnTo>
                <a:lnTo>
                  <a:pt x="4637" y="3134"/>
                </a:lnTo>
                <a:lnTo>
                  <a:pt x="4637" y="3134"/>
                </a:lnTo>
                <a:lnTo>
                  <a:pt x="4637" y="3134"/>
                </a:lnTo>
                <a:lnTo>
                  <a:pt x="4717" y="3133"/>
                </a:lnTo>
                <a:lnTo>
                  <a:pt x="4876" y="3117"/>
                </a:lnTo>
                <a:lnTo>
                  <a:pt x="5028" y="3085"/>
                </a:lnTo>
                <a:lnTo>
                  <a:pt x="5175" y="3039"/>
                </a:lnTo>
                <a:lnTo>
                  <a:pt x="5316" y="2980"/>
                </a:lnTo>
                <a:lnTo>
                  <a:pt x="5449" y="2908"/>
                </a:lnTo>
                <a:lnTo>
                  <a:pt x="5574" y="2823"/>
                </a:lnTo>
                <a:lnTo>
                  <a:pt x="5690" y="2727"/>
                </a:lnTo>
                <a:lnTo>
                  <a:pt x="5797" y="2620"/>
                </a:lnTo>
                <a:lnTo>
                  <a:pt x="5892" y="2505"/>
                </a:lnTo>
                <a:lnTo>
                  <a:pt x="5977" y="2380"/>
                </a:lnTo>
                <a:lnTo>
                  <a:pt x="6049" y="2246"/>
                </a:lnTo>
                <a:lnTo>
                  <a:pt x="6109" y="2107"/>
                </a:lnTo>
                <a:lnTo>
                  <a:pt x="6154" y="1959"/>
                </a:lnTo>
                <a:lnTo>
                  <a:pt x="6186" y="1806"/>
                </a:lnTo>
                <a:lnTo>
                  <a:pt x="6201" y="1648"/>
                </a:lnTo>
                <a:lnTo>
                  <a:pt x="6203" y="1567"/>
                </a:lnTo>
                <a:lnTo>
                  <a:pt x="6203" y="1513"/>
                </a:lnTo>
                <a:lnTo>
                  <a:pt x="6196" y="1405"/>
                </a:lnTo>
                <a:lnTo>
                  <a:pt x="6171" y="1246"/>
                </a:lnTo>
                <a:lnTo>
                  <a:pt x="6115" y="1046"/>
                </a:lnTo>
                <a:lnTo>
                  <a:pt x="6034" y="856"/>
                </a:lnTo>
                <a:lnTo>
                  <a:pt x="5929" y="681"/>
                </a:lnTo>
                <a:lnTo>
                  <a:pt x="5804" y="521"/>
                </a:lnTo>
                <a:lnTo>
                  <a:pt x="5659" y="379"/>
                </a:lnTo>
                <a:lnTo>
                  <a:pt x="5496" y="256"/>
                </a:lnTo>
                <a:lnTo>
                  <a:pt x="5408" y="20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8" name="Freeform 68"/>
          <p:cNvSpPr>
            <a:spLocks/>
          </p:cNvSpPr>
          <p:nvPr/>
        </p:nvSpPr>
        <p:spPr bwMode="auto">
          <a:xfrm>
            <a:off x="6046136" y="1240510"/>
            <a:ext cx="807150" cy="1615849"/>
          </a:xfrm>
          <a:custGeom>
            <a:avLst/>
            <a:gdLst>
              <a:gd name="T0" fmla="*/ 1 w 1566"/>
              <a:gd name="T1" fmla="*/ 1621 h 3134"/>
              <a:gd name="T2" fmla="*/ 32 w 1566"/>
              <a:gd name="T3" fmla="*/ 1888 h 3134"/>
              <a:gd name="T4" fmla="*/ 170 w 1566"/>
              <a:gd name="T5" fmla="*/ 2278 h 3134"/>
              <a:gd name="T6" fmla="*/ 399 w 1566"/>
              <a:gd name="T7" fmla="*/ 2613 h 3134"/>
              <a:gd name="T8" fmla="*/ 707 w 1566"/>
              <a:gd name="T9" fmla="*/ 2878 h 3134"/>
              <a:gd name="T10" fmla="*/ 795 w 1566"/>
              <a:gd name="T11" fmla="*/ 2931 h 3134"/>
              <a:gd name="T12" fmla="*/ 953 w 1566"/>
              <a:gd name="T13" fmla="*/ 3008 h 3134"/>
              <a:gd name="T14" fmla="*/ 1162 w 1566"/>
              <a:gd name="T15" fmla="*/ 3082 h 3134"/>
              <a:gd name="T16" fmla="*/ 1458 w 1566"/>
              <a:gd name="T17" fmla="*/ 3131 h 3134"/>
              <a:gd name="T18" fmla="*/ 1552 w 1566"/>
              <a:gd name="T19" fmla="*/ 3134 h 3134"/>
              <a:gd name="T20" fmla="*/ 1566 w 1566"/>
              <a:gd name="T21" fmla="*/ 2728 h 3134"/>
              <a:gd name="T22" fmla="*/ 1536 w 1566"/>
              <a:gd name="T23" fmla="*/ 2726 h 3134"/>
              <a:gd name="T24" fmla="*/ 1535 w 1566"/>
              <a:gd name="T25" fmla="*/ 2726 h 3134"/>
              <a:gd name="T26" fmla="*/ 1357 w 1566"/>
              <a:gd name="T27" fmla="*/ 2709 h 3134"/>
              <a:gd name="T28" fmla="*/ 1136 w 1566"/>
              <a:gd name="T29" fmla="*/ 2644 h 3134"/>
              <a:gd name="T30" fmla="*/ 934 w 1566"/>
              <a:gd name="T31" fmla="*/ 2539 h 3134"/>
              <a:gd name="T32" fmla="*/ 759 w 1566"/>
              <a:gd name="T33" fmla="*/ 2398 h 3134"/>
              <a:gd name="T34" fmla="*/ 613 w 1566"/>
              <a:gd name="T35" fmla="*/ 2227 h 3134"/>
              <a:gd name="T36" fmla="*/ 502 w 1566"/>
              <a:gd name="T37" fmla="*/ 2029 h 3134"/>
              <a:gd name="T38" fmla="*/ 432 w 1566"/>
              <a:gd name="T39" fmla="*/ 1810 h 3134"/>
              <a:gd name="T40" fmla="*/ 406 w 1566"/>
              <a:gd name="T41" fmla="*/ 1574 h 3134"/>
              <a:gd name="T42" fmla="*/ 412 w 1566"/>
              <a:gd name="T43" fmla="*/ 1456 h 3134"/>
              <a:gd name="T44" fmla="*/ 453 w 1566"/>
              <a:gd name="T45" fmla="*/ 1242 h 3134"/>
              <a:gd name="T46" fmla="*/ 533 w 1566"/>
              <a:gd name="T47" fmla="*/ 1043 h 3134"/>
              <a:gd name="T48" fmla="*/ 646 w 1566"/>
              <a:gd name="T49" fmla="*/ 863 h 3134"/>
              <a:gd name="T50" fmla="*/ 789 w 1566"/>
              <a:gd name="T51" fmla="*/ 708 h 3134"/>
              <a:gd name="T52" fmla="*/ 959 w 1566"/>
              <a:gd name="T53" fmla="*/ 580 h 3134"/>
              <a:gd name="T54" fmla="*/ 1149 w 1566"/>
              <a:gd name="T55" fmla="*/ 485 h 3134"/>
              <a:gd name="T56" fmla="*/ 1357 w 1566"/>
              <a:gd name="T57" fmla="*/ 424 h 3134"/>
              <a:gd name="T58" fmla="*/ 1523 w 1566"/>
              <a:gd name="T59" fmla="*/ 407 h 3134"/>
              <a:gd name="T60" fmla="*/ 1566 w 1566"/>
              <a:gd name="T61" fmla="*/ 407 h 3134"/>
              <a:gd name="T62" fmla="*/ 1486 w 1566"/>
              <a:gd name="T63" fmla="*/ 1 h 3134"/>
              <a:gd name="T64" fmla="*/ 1175 w 1566"/>
              <a:gd name="T65" fmla="*/ 49 h 3134"/>
              <a:gd name="T66" fmla="*/ 887 w 1566"/>
              <a:gd name="T67" fmla="*/ 154 h 3134"/>
              <a:gd name="T68" fmla="*/ 629 w 1566"/>
              <a:gd name="T69" fmla="*/ 312 h 3134"/>
              <a:gd name="T70" fmla="*/ 406 w 1566"/>
              <a:gd name="T71" fmla="*/ 514 h 3134"/>
              <a:gd name="T72" fmla="*/ 226 w 1566"/>
              <a:gd name="T73" fmla="*/ 755 h 3134"/>
              <a:gd name="T74" fmla="*/ 95 w 1566"/>
              <a:gd name="T75" fmla="*/ 1029 h 3134"/>
              <a:gd name="T76" fmla="*/ 17 w 1566"/>
              <a:gd name="T77" fmla="*/ 1329 h 3134"/>
              <a:gd name="T78" fmla="*/ 0 w 1566"/>
              <a:gd name="T79" fmla="*/ 1567 h 3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66" h="3134">
                <a:moveTo>
                  <a:pt x="0" y="1567"/>
                </a:moveTo>
                <a:lnTo>
                  <a:pt x="1" y="1621"/>
                </a:lnTo>
                <a:lnTo>
                  <a:pt x="9" y="1729"/>
                </a:lnTo>
                <a:lnTo>
                  <a:pt x="32" y="1888"/>
                </a:lnTo>
                <a:lnTo>
                  <a:pt x="88" y="2089"/>
                </a:lnTo>
                <a:lnTo>
                  <a:pt x="170" y="2278"/>
                </a:lnTo>
                <a:lnTo>
                  <a:pt x="274" y="2453"/>
                </a:lnTo>
                <a:lnTo>
                  <a:pt x="399" y="2613"/>
                </a:lnTo>
                <a:lnTo>
                  <a:pt x="544" y="2755"/>
                </a:lnTo>
                <a:lnTo>
                  <a:pt x="707" y="2878"/>
                </a:lnTo>
                <a:lnTo>
                  <a:pt x="795" y="2931"/>
                </a:lnTo>
                <a:lnTo>
                  <a:pt x="795" y="2931"/>
                </a:lnTo>
                <a:lnTo>
                  <a:pt x="872" y="2972"/>
                </a:lnTo>
                <a:lnTo>
                  <a:pt x="953" y="3008"/>
                </a:lnTo>
                <a:lnTo>
                  <a:pt x="1021" y="3036"/>
                </a:lnTo>
                <a:lnTo>
                  <a:pt x="1162" y="3082"/>
                </a:lnTo>
                <a:lnTo>
                  <a:pt x="1307" y="3113"/>
                </a:lnTo>
                <a:lnTo>
                  <a:pt x="1458" y="3131"/>
                </a:lnTo>
                <a:lnTo>
                  <a:pt x="1536" y="3134"/>
                </a:lnTo>
                <a:lnTo>
                  <a:pt x="1552" y="3134"/>
                </a:lnTo>
                <a:lnTo>
                  <a:pt x="1566" y="3134"/>
                </a:lnTo>
                <a:lnTo>
                  <a:pt x="1566" y="2728"/>
                </a:lnTo>
                <a:lnTo>
                  <a:pt x="1550" y="2728"/>
                </a:lnTo>
                <a:lnTo>
                  <a:pt x="1536" y="2726"/>
                </a:lnTo>
                <a:lnTo>
                  <a:pt x="1536" y="2726"/>
                </a:lnTo>
                <a:lnTo>
                  <a:pt x="1535" y="2726"/>
                </a:lnTo>
                <a:lnTo>
                  <a:pt x="1476" y="2725"/>
                </a:lnTo>
                <a:lnTo>
                  <a:pt x="1357" y="2709"/>
                </a:lnTo>
                <a:lnTo>
                  <a:pt x="1244" y="2682"/>
                </a:lnTo>
                <a:lnTo>
                  <a:pt x="1136" y="2644"/>
                </a:lnTo>
                <a:lnTo>
                  <a:pt x="1032" y="2597"/>
                </a:lnTo>
                <a:lnTo>
                  <a:pt x="934" y="2539"/>
                </a:lnTo>
                <a:lnTo>
                  <a:pt x="842" y="2473"/>
                </a:lnTo>
                <a:lnTo>
                  <a:pt x="759" y="2398"/>
                </a:lnTo>
                <a:lnTo>
                  <a:pt x="681" y="2316"/>
                </a:lnTo>
                <a:lnTo>
                  <a:pt x="613" y="2227"/>
                </a:lnTo>
                <a:lnTo>
                  <a:pt x="553" y="2131"/>
                </a:lnTo>
                <a:lnTo>
                  <a:pt x="502" y="2029"/>
                </a:lnTo>
                <a:lnTo>
                  <a:pt x="462" y="1922"/>
                </a:lnTo>
                <a:lnTo>
                  <a:pt x="432" y="1810"/>
                </a:lnTo>
                <a:lnTo>
                  <a:pt x="413" y="1693"/>
                </a:lnTo>
                <a:lnTo>
                  <a:pt x="406" y="1574"/>
                </a:lnTo>
                <a:lnTo>
                  <a:pt x="409" y="1512"/>
                </a:lnTo>
                <a:lnTo>
                  <a:pt x="412" y="1456"/>
                </a:lnTo>
                <a:lnTo>
                  <a:pt x="428" y="1347"/>
                </a:lnTo>
                <a:lnTo>
                  <a:pt x="453" y="1242"/>
                </a:lnTo>
                <a:lnTo>
                  <a:pt x="488" y="1139"/>
                </a:lnTo>
                <a:lnTo>
                  <a:pt x="533" y="1043"/>
                </a:lnTo>
                <a:lnTo>
                  <a:pt x="586" y="950"/>
                </a:lnTo>
                <a:lnTo>
                  <a:pt x="646" y="863"/>
                </a:lnTo>
                <a:lnTo>
                  <a:pt x="714" y="783"/>
                </a:lnTo>
                <a:lnTo>
                  <a:pt x="789" y="708"/>
                </a:lnTo>
                <a:lnTo>
                  <a:pt x="871" y="640"/>
                </a:lnTo>
                <a:lnTo>
                  <a:pt x="959" y="580"/>
                </a:lnTo>
                <a:lnTo>
                  <a:pt x="1051" y="528"/>
                </a:lnTo>
                <a:lnTo>
                  <a:pt x="1149" y="485"/>
                </a:lnTo>
                <a:lnTo>
                  <a:pt x="1251" y="450"/>
                </a:lnTo>
                <a:lnTo>
                  <a:pt x="1357" y="424"/>
                </a:lnTo>
                <a:lnTo>
                  <a:pt x="1467" y="410"/>
                </a:lnTo>
                <a:lnTo>
                  <a:pt x="1523" y="407"/>
                </a:lnTo>
                <a:lnTo>
                  <a:pt x="1545" y="407"/>
                </a:lnTo>
                <a:lnTo>
                  <a:pt x="1566" y="407"/>
                </a:lnTo>
                <a:lnTo>
                  <a:pt x="1566" y="0"/>
                </a:lnTo>
                <a:lnTo>
                  <a:pt x="1486" y="1"/>
                </a:lnTo>
                <a:lnTo>
                  <a:pt x="1327" y="17"/>
                </a:lnTo>
                <a:lnTo>
                  <a:pt x="1175" y="49"/>
                </a:lnTo>
                <a:lnTo>
                  <a:pt x="1028" y="95"/>
                </a:lnTo>
                <a:lnTo>
                  <a:pt x="887" y="154"/>
                </a:lnTo>
                <a:lnTo>
                  <a:pt x="754" y="227"/>
                </a:lnTo>
                <a:lnTo>
                  <a:pt x="629" y="312"/>
                </a:lnTo>
                <a:lnTo>
                  <a:pt x="512" y="407"/>
                </a:lnTo>
                <a:lnTo>
                  <a:pt x="406" y="514"/>
                </a:lnTo>
                <a:lnTo>
                  <a:pt x="311" y="630"/>
                </a:lnTo>
                <a:lnTo>
                  <a:pt x="226" y="755"/>
                </a:lnTo>
                <a:lnTo>
                  <a:pt x="154" y="889"/>
                </a:lnTo>
                <a:lnTo>
                  <a:pt x="95" y="1029"/>
                </a:lnTo>
                <a:lnTo>
                  <a:pt x="49" y="1175"/>
                </a:lnTo>
                <a:lnTo>
                  <a:pt x="17" y="1329"/>
                </a:lnTo>
                <a:lnTo>
                  <a:pt x="1" y="1486"/>
                </a:lnTo>
                <a:lnTo>
                  <a:pt x="0" y="156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9" name="Freeform 69"/>
          <p:cNvSpPr>
            <a:spLocks/>
          </p:cNvSpPr>
          <p:nvPr/>
        </p:nvSpPr>
        <p:spPr bwMode="auto">
          <a:xfrm>
            <a:off x="6818492" y="1240511"/>
            <a:ext cx="2387434" cy="1204541"/>
          </a:xfrm>
          <a:custGeom>
            <a:avLst/>
            <a:gdLst>
              <a:gd name="T0" fmla="*/ 1945 w 4632"/>
              <a:gd name="T1" fmla="*/ 1954 h 2337"/>
              <a:gd name="T2" fmla="*/ 1906 w 4632"/>
              <a:gd name="T3" fmla="*/ 1952 h 2337"/>
              <a:gd name="T4" fmla="*/ 1831 w 4632"/>
              <a:gd name="T5" fmla="*/ 1937 h 2337"/>
              <a:gd name="T6" fmla="*/ 1763 w 4632"/>
              <a:gd name="T7" fmla="*/ 1908 h 2337"/>
              <a:gd name="T8" fmla="*/ 1703 w 4632"/>
              <a:gd name="T9" fmla="*/ 1866 h 2337"/>
              <a:gd name="T10" fmla="*/ 1653 w 4632"/>
              <a:gd name="T11" fmla="*/ 1814 h 2337"/>
              <a:gd name="T12" fmla="*/ 1612 w 4632"/>
              <a:gd name="T13" fmla="*/ 1754 h 2337"/>
              <a:gd name="T14" fmla="*/ 1584 w 4632"/>
              <a:gd name="T15" fmla="*/ 1685 h 2337"/>
              <a:gd name="T16" fmla="*/ 1569 w 4632"/>
              <a:gd name="T17" fmla="*/ 1610 h 2337"/>
              <a:gd name="T18" fmla="*/ 1568 w 4632"/>
              <a:gd name="T19" fmla="*/ 1571 h 2337"/>
              <a:gd name="T20" fmla="*/ 1568 w 4632"/>
              <a:gd name="T21" fmla="*/ 1567 h 2337"/>
              <a:gd name="T22" fmla="*/ 1565 w 4632"/>
              <a:gd name="T23" fmla="*/ 1462 h 2337"/>
              <a:gd name="T24" fmla="*/ 1537 w 4632"/>
              <a:gd name="T25" fmla="*/ 1259 h 2337"/>
              <a:gd name="T26" fmla="*/ 1486 w 4632"/>
              <a:gd name="T27" fmla="*/ 1065 h 2337"/>
              <a:gd name="T28" fmla="*/ 1411 w 4632"/>
              <a:gd name="T29" fmla="*/ 882 h 2337"/>
              <a:gd name="T30" fmla="*/ 1365 w 4632"/>
              <a:gd name="T31" fmla="*/ 796 h 2337"/>
              <a:gd name="T32" fmla="*/ 1311 w 4632"/>
              <a:gd name="T33" fmla="*/ 708 h 2337"/>
              <a:gd name="T34" fmla="*/ 1189 w 4632"/>
              <a:gd name="T35" fmla="*/ 545 h 2337"/>
              <a:gd name="T36" fmla="*/ 1047 w 4632"/>
              <a:gd name="T37" fmla="*/ 400 h 2337"/>
              <a:gd name="T38" fmla="*/ 887 w 4632"/>
              <a:gd name="T39" fmla="*/ 273 h 2337"/>
              <a:gd name="T40" fmla="*/ 711 w 4632"/>
              <a:gd name="T41" fmla="*/ 168 h 2337"/>
              <a:gd name="T42" fmla="*/ 523 w 4632"/>
              <a:gd name="T43" fmla="*/ 88 h 2337"/>
              <a:gd name="T44" fmla="*/ 321 w 4632"/>
              <a:gd name="T45" fmla="*/ 32 h 2337"/>
              <a:gd name="T46" fmla="*/ 163 w 4632"/>
              <a:gd name="T47" fmla="*/ 7 h 2337"/>
              <a:gd name="T48" fmla="*/ 55 w 4632"/>
              <a:gd name="T49" fmla="*/ 0 h 2337"/>
              <a:gd name="T50" fmla="*/ 0 w 4632"/>
              <a:gd name="T51" fmla="*/ 0 h 2337"/>
              <a:gd name="T52" fmla="*/ 0 w 4632"/>
              <a:gd name="T53" fmla="*/ 407 h 2337"/>
              <a:gd name="T54" fmla="*/ 61 w 4632"/>
              <a:gd name="T55" fmla="*/ 407 h 2337"/>
              <a:gd name="T56" fmla="*/ 177 w 4632"/>
              <a:gd name="T57" fmla="*/ 420 h 2337"/>
              <a:gd name="T58" fmla="*/ 291 w 4632"/>
              <a:gd name="T59" fmla="*/ 443 h 2337"/>
              <a:gd name="T60" fmla="*/ 400 w 4632"/>
              <a:gd name="T61" fmla="*/ 476 h 2337"/>
              <a:gd name="T62" fmla="*/ 504 w 4632"/>
              <a:gd name="T63" fmla="*/ 521 h 2337"/>
              <a:gd name="T64" fmla="*/ 602 w 4632"/>
              <a:gd name="T65" fmla="*/ 574 h 2337"/>
              <a:gd name="T66" fmla="*/ 695 w 4632"/>
              <a:gd name="T67" fmla="*/ 637 h 2337"/>
              <a:gd name="T68" fmla="*/ 780 w 4632"/>
              <a:gd name="T69" fmla="*/ 708 h 2337"/>
              <a:gd name="T70" fmla="*/ 859 w 4632"/>
              <a:gd name="T71" fmla="*/ 787 h 2337"/>
              <a:gd name="T72" fmla="*/ 930 w 4632"/>
              <a:gd name="T73" fmla="*/ 873 h 2337"/>
              <a:gd name="T74" fmla="*/ 993 w 4632"/>
              <a:gd name="T75" fmla="*/ 965 h 2337"/>
              <a:gd name="T76" fmla="*/ 1047 w 4632"/>
              <a:gd name="T77" fmla="*/ 1063 h 2337"/>
              <a:gd name="T78" fmla="*/ 1091 w 4632"/>
              <a:gd name="T79" fmla="*/ 1168 h 2337"/>
              <a:gd name="T80" fmla="*/ 1124 w 4632"/>
              <a:gd name="T81" fmla="*/ 1276 h 2337"/>
              <a:gd name="T82" fmla="*/ 1147 w 4632"/>
              <a:gd name="T83" fmla="*/ 1390 h 2337"/>
              <a:gd name="T84" fmla="*/ 1160 w 4632"/>
              <a:gd name="T85" fmla="*/ 1506 h 2337"/>
              <a:gd name="T86" fmla="*/ 1160 w 4632"/>
              <a:gd name="T87" fmla="*/ 1567 h 2337"/>
              <a:gd name="T88" fmla="*/ 1160 w 4632"/>
              <a:gd name="T89" fmla="*/ 1568 h 2337"/>
              <a:gd name="T90" fmla="*/ 1162 w 4632"/>
              <a:gd name="T91" fmla="*/ 1649 h 2337"/>
              <a:gd name="T92" fmla="*/ 1169 w 4632"/>
              <a:gd name="T93" fmla="*/ 1728 h 2337"/>
              <a:gd name="T94" fmla="*/ 1178 w 4632"/>
              <a:gd name="T95" fmla="*/ 1793 h 2337"/>
              <a:gd name="T96" fmla="*/ 1214 w 4632"/>
              <a:gd name="T97" fmla="*/ 1912 h 2337"/>
              <a:gd name="T98" fmla="*/ 1270 w 4632"/>
              <a:gd name="T99" fmla="*/ 2023 h 2337"/>
              <a:gd name="T100" fmla="*/ 1345 w 4632"/>
              <a:gd name="T101" fmla="*/ 2119 h 2337"/>
              <a:gd name="T102" fmla="*/ 1435 w 4632"/>
              <a:gd name="T103" fmla="*/ 2201 h 2337"/>
              <a:gd name="T104" fmla="*/ 1539 w 4632"/>
              <a:gd name="T105" fmla="*/ 2266 h 2337"/>
              <a:gd name="T106" fmla="*/ 1654 w 4632"/>
              <a:gd name="T107" fmla="*/ 2311 h 2337"/>
              <a:gd name="T108" fmla="*/ 1778 w 4632"/>
              <a:gd name="T109" fmla="*/ 2334 h 2337"/>
              <a:gd name="T110" fmla="*/ 1843 w 4632"/>
              <a:gd name="T111" fmla="*/ 2337 h 2337"/>
              <a:gd name="T112" fmla="*/ 4632 w 4632"/>
              <a:gd name="T113" fmla="*/ 2337 h 2337"/>
              <a:gd name="T114" fmla="*/ 4632 w 4632"/>
              <a:gd name="T115" fmla="*/ 1954 h 2337"/>
              <a:gd name="T116" fmla="*/ 1945 w 4632"/>
              <a:gd name="T117" fmla="*/ 1954 h 2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632" h="2337">
                <a:moveTo>
                  <a:pt x="1945" y="1954"/>
                </a:moveTo>
                <a:lnTo>
                  <a:pt x="1906" y="1952"/>
                </a:lnTo>
                <a:lnTo>
                  <a:pt x="1831" y="1937"/>
                </a:lnTo>
                <a:lnTo>
                  <a:pt x="1763" y="1908"/>
                </a:lnTo>
                <a:lnTo>
                  <a:pt x="1703" y="1866"/>
                </a:lnTo>
                <a:lnTo>
                  <a:pt x="1653" y="1814"/>
                </a:lnTo>
                <a:lnTo>
                  <a:pt x="1612" y="1754"/>
                </a:lnTo>
                <a:lnTo>
                  <a:pt x="1584" y="1685"/>
                </a:lnTo>
                <a:lnTo>
                  <a:pt x="1569" y="1610"/>
                </a:lnTo>
                <a:lnTo>
                  <a:pt x="1568" y="1571"/>
                </a:lnTo>
                <a:lnTo>
                  <a:pt x="1568" y="1567"/>
                </a:lnTo>
                <a:lnTo>
                  <a:pt x="1565" y="1462"/>
                </a:lnTo>
                <a:lnTo>
                  <a:pt x="1537" y="1259"/>
                </a:lnTo>
                <a:lnTo>
                  <a:pt x="1486" y="1065"/>
                </a:lnTo>
                <a:lnTo>
                  <a:pt x="1411" y="882"/>
                </a:lnTo>
                <a:lnTo>
                  <a:pt x="1365" y="796"/>
                </a:lnTo>
                <a:lnTo>
                  <a:pt x="1311" y="708"/>
                </a:lnTo>
                <a:lnTo>
                  <a:pt x="1189" y="545"/>
                </a:lnTo>
                <a:lnTo>
                  <a:pt x="1047" y="400"/>
                </a:lnTo>
                <a:lnTo>
                  <a:pt x="887" y="273"/>
                </a:lnTo>
                <a:lnTo>
                  <a:pt x="711" y="168"/>
                </a:lnTo>
                <a:lnTo>
                  <a:pt x="523" y="88"/>
                </a:lnTo>
                <a:lnTo>
                  <a:pt x="321" y="32"/>
                </a:lnTo>
                <a:lnTo>
                  <a:pt x="163" y="7"/>
                </a:lnTo>
                <a:lnTo>
                  <a:pt x="55" y="0"/>
                </a:lnTo>
                <a:lnTo>
                  <a:pt x="0" y="0"/>
                </a:lnTo>
                <a:lnTo>
                  <a:pt x="0" y="407"/>
                </a:lnTo>
                <a:lnTo>
                  <a:pt x="61" y="407"/>
                </a:lnTo>
                <a:lnTo>
                  <a:pt x="177" y="420"/>
                </a:lnTo>
                <a:lnTo>
                  <a:pt x="291" y="443"/>
                </a:lnTo>
                <a:lnTo>
                  <a:pt x="400" y="476"/>
                </a:lnTo>
                <a:lnTo>
                  <a:pt x="504" y="521"/>
                </a:lnTo>
                <a:lnTo>
                  <a:pt x="602" y="574"/>
                </a:lnTo>
                <a:lnTo>
                  <a:pt x="695" y="637"/>
                </a:lnTo>
                <a:lnTo>
                  <a:pt x="780" y="708"/>
                </a:lnTo>
                <a:lnTo>
                  <a:pt x="859" y="787"/>
                </a:lnTo>
                <a:lnTo>
                  <a:pt x="930" y="873"/>
                </a:lnTo>
                <a:lnTo>
                  <a:pt x="993" y="965"/>
                </a:lnTo>
                <a:lnTo>
                  <a:pt x="1047" y="1063"/>
                </a:lnTo>
                <a:lnTo>
                  <a:pt x="1091" y="1168"/>
                </a:lnTo>
                <a:lnTo>
                  <a:pt x="1124" y="1276"/>
                </a:lnTo>
                <a:lnTo>
                  <a:pt x="1147" y="1390"/>
                </a:lnTo>
                <a:lnTo>
                  <a:pt x="1160" y="1506"/>
                </a:lnTo>
                <a:lnTo>
                  <a:pt x="1160" y="1567"/>
                </a:lnTo>
                <a:lnTo>
                  <a:pt x="1160" y="1568"/>
                </a:lnTo>
                <a:lnTo>
                  <a:pt x="1162" y="1649"/>
                </a:lnTo>
                <a:lnTo>
                  <a:pt x="1169" y="1728"/>
                </a:lnTo>
                <a:lnTo>
                  <a:pt x="1178" y="1793"/>
                </a:lnTo>
                <a:lnTo>
                  <a:pt x="1214" y="1912"/>
                </a:lnTo>
                <a:lnTo>
                  <a:pt x="1270" y="2023"/>
                </a:lnTo>
                <a:lnTo>
                  <a:pt x="1345" y="2119"/>
                </a:lnTo>
                <a:lnTo>
                  <a:pt x="1435" y="2201"/>
                </a:lnTo>
                <a:lnTo>
                  <a:pt x="1539" y="2266"/>
                </a:lnTo>
                <a:lnTo>
                  <a:pt x="1654" y="2311"/>
                </a:lnTo>
                <a:lnTo>
                  <a:pt x="1778" y="2334"/>
                </a:lnTo>
                <a:lnTo>
                  <a:pt x="1843" y="2337"/>
                </a:lnTo>
                <a:lnTo>
                  <a:pt x="4632" y="2337"/>
                </a:lnTo>
                <a:lnTo>
                  <a:pt x="4632" y="1954"/>
                </a:lnTo>
                <a:lnTo>
                  <a:pt x="1945" y="195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0" name="Freeform 70"/>
          <p:cNvSpPr>
            <a:spLocks/>
          </p:cNvSpPr>
          <p:nvPr/>
        </p:nvSpPr>
        <p:spPr bwMode="auto">
          <a:xfrm>
            <a:off x="6010570" y="2646065"/>
            <a:ext cx="1615849" cy="1615849"/>
          </a:xfrm>
          <a:custGeom>
            <a:avLst/>
            <a:gdLst>
              <a:gd name="T0" fmla="*/ 2341 w 3136"/>
              <a:gd name="T1" fmla="*/ 203 h 3134"/>
              <a:gd name="T2" fmla="*/ 2285 w 3136"/>
              <a:gd name="T3" fmla="*/ 173 h 3134"/>
              <a:gd name="T4" fmla="*/ 2052 w 3136"/>
              <a:gd name="T5" fmla="*/ 75 h 3134"/>
              <a:gd name="T6" fmla="*/ 1865 w 3136"/>
              <a:gd name="T7" fmla="*/ 27 h 3134"/>
              <a:gd name="T8" fmla="*/ 1667 w 3136"/>
              <a:gd name="T9" fmla="*/ 1 h 3134"/>
              <a:gd name="T10" fmla="*/ 1584 w 3136"/>
              <a:gd name="T11" fmla="*/ 0 h 3134"/>
              <a:gd name="T12" fmla="*/ 1568 w 3136"/>
              <a:gd name="T13" fmla="*/ 406 h 3134"/>
              <a:gd name="T14" fmla="*/ 1600 w 3136"/>
              <a:gd name="T15" fmla="*/ 406 h 3134"/>
              <a:gd name="T16" fmla="*/ 1601 w 3136"/>
              <a:gd name="T17" fmla="*/ 406 h 3134"/>
              <a:gd name="T18" fmla="*/ 1774 w 3136"/>
              <a:gd name="T19" fmla="*/ 423 h 3134"/>
              <a:gd name="T20" fmla="*/ 1990 w 3136"/>
              <a:gd name="T21" fmla="*/ 485 h 3134"/>
              <a:gd name="T22" fmla="*/ 2187 w 3136"/>
              <a:gd name="T23" fmla="*/ 584 h 3134"/>
              <a:gd name="T24" fmla="*/ 2361 w 3136"/>
              <a:gd name="T25" fmla="*/ 718 h 3134"/>
              <a:gd name="T26" fmla="*/ 2505 w 3136"/>
              <a:gd name="T27" fmla="*/ 882 h 3134"/>
              <a:gd name="T28" fmla="*/ 2619 w 3136"/>
              <a:gd name="T29" fmla="*/ 1070 h 3134"/>
              <a:gd name="T30" fmla="*/ 2694 w 3136"/>
              <a:gd name="T31" fmla="*/ 1280 h 3134"/>
              <a:gd name="T32" fmla="*/ 2728 w 3136"/>
              <a:gd name="T33" fmla="*/ 1508 h 3134"/>
              <a:gd name="T34" fmla="*/ 2728 w 3136"/>
              <a:gd name="T35" fmla="*/ 1575 h 3134"/>
              <a:gd name="T36" fmla="*/ 2727 w 3136"/>
              <a:gd name="T37" fmla="*/ 1644 h 3134"/>
              <a:gd name="T38" fmla="*/ 2688 w 3136"/>
              <a:gd name="T39" fmla="*/ 1872 h 3134"/>
              <a:gd name="T40" fmla="*/ 2609 w 3136"/>
              <a:gd name="T41" fmla="*/ 2080 h 3134"/>
              <a:gd name="T42" fmla="*/ 2492 w 3136"/>
              <a:gd name="T43" fmla="*/ 2269 h 3134"/>
              <a:gd name="T44" fmla="*/ 2343 w 3136"/>
              <a:gd name="T45" fmla="*/ 2431 h 3134"/>
              <a:gd name="T46" fmla="*/ 2164 w 3136"/>
              <a:gd name="T47" fmla="*/ 2562 h 3134"/>
              <a:gd name="T48" fmla="*/ 1963 w 3136"/>
              <a:gd name="T49" fmla="*/ 2657 h 3134"/>
              <a:gd name="T50" fmla="*/ 1742 w 3136"/>
              <a:gd name="T51" fmla="*/ 2713 h 3134"/>
              <a:gd name="T52" fmla="*/ 1567 w 3136"/>
              <a:gd name="T53" fmla="*/ 2726 h 3134"/>
              <a:gd name="T54" fmla="*/ 1395 w 3136"/>
              <a:gd name="T55" fmla="*/ 2715 h 3134"/>
              <a:gd name="T56" fmla="*/ 1178 w 3136"/>
              <a:gd name="T57" fmla="*/ 2660 h 3134"/>
              <a:gd name="T58" fmla="*/ 979 w 3136"/>
              <a:gd name="T59" fmla="*/ 2567 h 3134"/>
              <a:gd name="T60" fmla="*/ 802 w 3136"/>
              <a:gd name="T61" fmla="*/ 2440 h 3134"/>
              <a:gd name="T62" fmla="*/ 654 w 3136"/>
              <a:gd name="T63" fmla="*/ 2283 h 3134"/>
              <a:gd name="T64" fmla="*/ 536 w 3136"/>
              <a:gd name="T65" fmla="*/ 2099 h 3134"/>
              <a:gd name="T66" fmla="*/ 452 w 3136"/>
              <a:gd name="T67" fmla="*/ 1895 h 3134"/>
              <a:gd name="T68" fmla="*/ 411 w 3136"/>
              <a:gd name="T69" fmla="*/ 1673 h 3134"/>
              <a:gd name="T70" fmla="*/ 408 w 3136"/>
              <a:gd name="T71" fmla="*/ 1614 h 3134"/>
              <a:gd name="T72" fmla="*/ 406 w 3136"/>
              <a:gd name="T73" fmla="*/ 1600 h 3134"/>
              <a:gd name="T74" fmla="*/ 0 w 3136"/>
              <a:gd name="T75" fmla="*/ 1585 h 3134"/>
              <a:gd name="T76" fmla="*/ 0 w 3136"/>
              <a:gd name="T77" fmla="*/ 1616 h 3134"/>
              <a:gd name="T78" fmla="*/ 5 w 3136"/>
              <a:gd name="T79" fmla="*/ 1715 h 3134"/>
              <a:gd name="T80" fmla="*/ 87 w 3136"/>
              <a:gd name="T81" fmla="*/ 2086 h 3134"/>
              <a:gd name="T82" fmla="*/ 203 w 3136"/>
              <a:gd name="T83" fmla="*/ 2341 h 3134"/>
              <a:gd name="T84" fmla="*/ 203 w 3136"/>
              <a:gd name="T85" fmla="*/ 2341 h 3134"/>
              <a:gd name="T86" fmla="*/ 379 w 3136"/>
              <a:gd name="T87" fmla="*/ 2590 h 3134"/>
              <a:gd name="T88" fmla="*/ 681 w 3136"/>
              <a:gd name="T89" fmla="*/ 2860 h 3134"/>
              <a:gd name="T90" fmla="*/ 1046 w 3136"/>
              <a:gd name="T91" fmla="*/ 3046 h 3134"/>
              <a:gd name="T92" fmla="*/ 1405 w 3136"/>
              <a:gd name="T93" fmla="*/ 3125 h 3134"/>
              <a:gd name="T94" fmla="*/ 1567 w 3136"/>
              <a:gd name="T95" fmla="*/ 3134 h 3134"/>
              <a:gd name="T96" fmla="*/ 1804 w 3136"/>
              <a:gd name="T97" fmla="*/ 3116 h 3134"/>
              <a:gd name="T98" fmla="*/ 2104 w 3136"/>
              <a:gd name="T99" fmla="*/ 3040 h 3134"/>
              <a:gd name="T100" fmla="*/ 2376 w 3136"/>
              <a:gd name="T101" fmla="*/ 2911 h 3134"/>
              <a:gd name="T102" fmla="*/ 2616 w 3136"/>
              <a:gd name="T103" fmla="*/ 2732 h 3134"/>
              <a:gd name="T104" fmla="*/ 2818 w 3136"/>
              <a:gd name="T105" fmla="*/ 2512 h 3134"/>
              <a:gd name="T106" fmla="*/ 2976 w 3136"/>
              <a:gd name="T107" fmla="*/ 2257 h 3134"/>
              <a:gd name="T108" fmla="*/ 3082 w 3136"/>
              <a:gd name="T109" fmla="*/ 1972 h 3134"/>
              <a:gd name="T110" fmla="*/ 3133 w 3136"/>
              <a:gd name="T111" fmla="*/ 1665 h 3134"/>
              <a:gd name="T112" fmla="*/ 3136 w 3136"/>
              <a:gd name="T113" fmla="*/ 1575 h 3134"/>
              <a:gd name="T114" fmla="*/ 3134 w 3136"/>
              <a:gd name="T115" fmla="*/ 1512 h 3134"/>
              <a:gd name="T116" fmla="*/ 3104 w 3136"/>
              <a:gd name="T117" fmla="*/ 1246 h 3134"/>
              <a:gd name="T118" fmla="*/ 2966 w 3136"/>
              <a:gd name="T119" fmla="*/ 855 h 3134"/>
              <a:gd name="T120" fmla="*/ 2737 w 3136"/>
              <a:gd name="T121" fmla="*/ 519 h 3134"/>
              <a:gd name="T122" fmla="*/ 2429 w 3136"/>
              <a:gd name="T123" fmla="*/ 255 h 3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36" h="3134">
                <a:moveTo>
                  <a:pt x="2341" y="203"/>
                </a:moveTo>
                <a:lnTo>
                  <a:pt x="2341" y="203"/>
                </a:lnTo>
                <a:lnTo>
                  <a:pt x="2341" y="203"/>
                </a:lnTo>
                <a:lnTo>
                  <a:pt x="2285" y="173"/>
                </a:lnTo>
                <a:lnTo>
                  <a:pt x="2171" y="119"/>
                </a:lnTo>
                <a:lnTo>
                  <a:pt x="2052" y="75"/>
                </a:lnTo>
                <a:lnTo>
                  <a:pt x="1928" y="40"/>
                </a:lnTo>
                <a:lnTo>
                  <a:pt x="1865" y="27"/>
                </a:lnTo>
                <a:lnTo>
                  <a:pt x="1800" y="16"/>
                </a:lnTo>
                <a:lnTo>
                  <a:pt x="1667" y="1"/>
                </a:lnTo>
                <a:lnTo>
                  <a:pt x="1600" y="0"/>
                </a:lnTo>
                <a:lnTo>
                  <a:pt x="1584" y="0"/>
                </a:lnTo>
                <a:lnTo>
                  <a:pt x="1568" y="0"/>
                </a:lnTo>
                <a:lnTo>
                  <a:pt x="1568" y="406"/>
                </a:lnTo>
                <a:lnTo>
                  <a:pt x="1584" y="406"/>
                </a:lnTo>
                <a:lnTo>
                  <a:pt x="1600" y="406"/>
                </a:lnTo>
                <a:lnTo>
                  <a:pt x="1600" y="406"/>
                </a:lnTo>
                <a:lnTo>
                  <a:pt x="1601" y="406"/>
                </a:lnTo>
                <a:lnTo>
                  <a:pt x="1659" y="408"/>
                </a:lnTo>
                <a:lnTo>
                  <a:pt x="1774" y="423"/>
                </a:lnTo>
                <a:lnTo>
                  <a:pt x="1883" y="449"/>
                </a:lnTo>
                <a:lnTo>
                  <a:pt x="1990" y="485"/>
                </a:lnTo>
                <a:lnTo>
                  <a:pt x="2092" y="529"/>
                </a:lnTo>
                <a:lnTo>
                  <a:pt x="2187" y="584"/>
                </a:lnTo>
                <a:lnTo>
                  <a:pt x="2278" y="647"/>
                </a:lnTo>
                <a:lnTo>
                  <a:pt x="2361" y="718"/>
                </a:lnTo>
                <a:lnTo>
                  <a:pt x="2438" y="797"/>
                </a:lnTo>
                <a:lnTo>
                  <a:pt x="2505" y="882"/>
                </a:lnTo>
                <a:lnTo>
                  <a:pt x="2567" y="974"/>
                </a:lnTo>
                <a:lnTo>
                  <a:pt x="2619" y="1070"/>
                </a:lnTo>
                <a:lnTo>
                  <a:pt x="2661" y="1174"/>
                </a:lnTo>
                <a:lnTo>
                  <a:pt x="2694" y="1280"/>
                </a:lnTo>
                <a:lnTo>
                  <a:pt x="2717" y="1393"/>
                </a:lnTo>
                <a:lnTo>
                  <a:pt x="2728" y="1508"/>
                </a:lnTo>
                <a:lnTo>
                  <a:pt x="2728" y="1567"/>
                </a:lnTo>
                <a:lnTo>
                  <a:pt x="2728" y="1575"/>
                </a:lnTo>
                <a:lnTo>
                  <a:pt x="2728" y="1585"/>
                </a:lnTo>
                <a:lnTo>
                  <a:pt x="2727" y="1644"/>
                </a:lnTo>
                <a:lnTo>
                  <a:pt x="2713" y="1760"/>
                </a:lnTo>
                <a:lnTo>
                  <a:pt x="2688" y="1872"/>
                </a:lnTo>
                <a:lnTo>
                  <a:pt x="2653" y="1978"/>
                </a:lnTo>
                <a:lnTo>
                  <a:pt x="2609" y="2080"/>
                </a:lnTo>
                <a:lnTo>
                  <a:pt x="2554" y="2178"/>
                </a:lnTo>
                <a:lnTo>
                  <a:pt x="2492" y="2269"/>
                </a:lnTo>
                <a:lnTo>
                  <a:pt x="2420" y="2354"/>
                </a:lnTo>
                <a:lnTo>
                  <a:pt x="2343" y="2431"/>
                </a:lnTo>
                <a:lnTo>
                  <a:pt x="2256" y="2500"/>
                </a:lnTo>
                <a:lnTo>
                  <a:pt x="2164" y="2562"/>
                </a:lnTo>
                <a:lnTo>
                  <a:pt x="2066" y="2614"/>
                </a:lnTo>
                <a:lnTo>
                  <a:pt x="1963" y="2657"/>
                </a:lnTo>
                <a:lnTo>
                  <a:pt x="1855" y="2692"/>
                </a:lnTo>
                <a:lnTo>
                  <a:pt x="1742" y="2713"/>
                </a:lnTo>
                <a:lnTo>
                  <a:pt x="1627" y="2725"/>
                </a:lnTo>
                <a:lnTo>
                  <a:pt x="1567" y="2726"/>
                </a:lnTo>
                <a:lnTo>
                  <a:pt x="1509" y="2726"/>
                </a:lnTo>
                <a:lnTo>
                  <a:pt x="1395" y="2715"/>
                </a:lnTo>
                <a:lnTo>
                  <a:pt x="1285" y="2692"/>
                </a:lnTo>
                <a:lnTo>
                  <a:pt x="1178" y="2660"/>
                </a:lnTo>
                <a:lnTo>
                  <a:pt x="1076" y="2618"/>
                </a:lnTo>
                <a:lnTo>
                  <a:pt x="979" y="2567"/>
                </a:lnTo>
                <a:lnTo>
                  <a:pt x="887" y="2508"/>
                </a:lnTo>
                <a:lnTo>
                  <a:pt x="802" y="2440"/>
                </a:lnTo>
                <a:lnTo>
                  <a:pt x="725" y="2365"/>
                </a:lnTo>
                <a:lnTo>
                  <a:pt x="654" y="2283"/>
                </a:lnTo>
                <a:lnTo>
                  <a:pt x="591" y="2194"/>
                </a:lnTo>
                <a:lnTo>
                  <a:pt x="536" y="2099"/>
                </a:lnTo>
                <a:lnTo>
                  <a:pt x="490" y="2000"/>
                </a:lnTo>
                <a:lnTo>
                  <a:pt x="452" y="1895"/>
                </a:lnTo>
                <a:lnTo>
                  <a:pt x="427" y="1787"/>
                </a:lnTo>
                <a:lnTo>
                  <a:pt x="411" y="1673"/>
                </a:lnTo>
                <a:lnTo>
                  <a:pt x="408" y="1616"/>
                </a:lnTo>
                <a:lnTo>
                  <a:pt x="408" y="1614"/>
                </a:lnTo>
                <a:lnTo>
                  <a:pt x="408" y="1614"/>
                </a:lnTo>
                <a:lnTo>
                  <a:pt x="406" y="1600"/>
                </a:lnTo>
                <a:lnTo>
                  <a:pt x="406" y="1585"/>
                </a:lnTo>
                <a:lnTo>
                  <a:pt x="0" y="1585"/>
                </a:lnTo>
                <a:lnTo>
                  <a:pt x="0" y="1600"/>
                </a:lnTo>
                <a:lnTo>
                  <a:pt x="0" y="1616"/>
                </a:lnTo>
                <a:lnTo>
                  <a:pt x="0" y="1616"/>
                </a:lnTo>
                <a:lnTo>
                  <a:pt x="5" y="1715"/>
                </a:lnTo>
                <a:lnTo>
                  <a:pt x="35" y="1905"/>
                </a:lnTo>
                <a:lnTo>
                  <a:pt x="87" y="2086"/>
                </a:lnTo>
                <a:lnTo>
                  <a:pt x="159" y="2259"/>
                </a:lnTo>
                <a:lnTo>
                  <a:pt x="203" y="2341"/>
                </a:lnTo>
                <a:lnTo>
                  <a:pt x="203" y="2341"/>
                </a:lnTo>
                <a:lnTo>
                  <a:pt x="203" y="2341"/>
                </a:lnTo>
                <a:lnTo>
                  <a:pt x="257" y="2429"/>
                </a:lnTo>
                <a:lnTo>
                  <a:pt x="379" y="2590"/>
                </a:lnTo>
                <a:lnTo>
                  <a:pt x="522" y="2735"/>
                </a:lnTo>
                <a:lnTo>
                  <a:pt x="681" y="2860"/>
                </a:lnTo>
                <a:lnTo>
                  <a:pt x="857" y="2965"/>
                </a:lnTo>
                <a:lnTo>
                  <a:pt x="1046" y="3046"/>
                </a:lnTo>
                <a:lnTo>
                  <a:pt x="1247" y="3102"/>
                </a:lnTo>
                <a:lnTo>
                  <a:pt x="1405" y="3125"/>
                </a:lnTo>
                <a:lnTo>
                  <a:pt x="1512" y="3134"/>
                </a:lnTo>
                <a:lnTo>
                  <a:pt x="1567" y="3134"/>
                </a:lnTo>
                <a:lnTo>
                  <a:pt x="1647" y="3132"/>
                </a:lnTo>
                <a:lnTo>
                  <a:pt x="1804" y="3116"/>
                </a:lnTo>
                <a:lnTo>
                  <a:pt x="1957" y="3086"/>
                </a:lnTo>
                <a:lnTo>
                  <a:pt x="2104" y="3040"/>
                </a:lnTo>
                <a:lnTo>
                  <a:pt x="2243" y="2981"/>
                </a:lnTo>
                <a:lnTo>
                  <a:pt x="2376" y="2911"/>
                </a:lnTo>
                <a:lnTo>
                  <a:pt x="2499" y="2827"/>
                </a:lnTo>
                <a:lnTo>
                  <a:pt x="2616" y="2732"/>
                </a:lnTo>
                <a:lnTo>
                  <a:pt x="2723" y="2627"/>
                </a:lnTo>
                <a:lnTo>
                  <a:pt x="2818" y="2512"/>
                </a:lnTo>
                <a:lnTo>
                  <a:pt x="2903" y="2390"/>
                </a:lnTo>
                <a:lnTo>
                  <a:pt x="2976" y="2257"/>
                </a:lnTo>
                <a:lnTo>
                  <a:pt x="3035" y="2118"/>
                </a:lnTo>
                <a:lnTo>
                  <a:pt x="3082" y="1972"/>
                </a:lnTo>
                <a:lnTo>
                  <a:pt x="3116" y="1821"/>
                </a:lnTo>
                <a:lnTo>
                  <a:pt x="3133" y="1665"/>
                </a:lnTo>
                <a:lnTo>
                  <a:pt x="3134" y="1585"/>
                </a:lnTo>
                <a:lnTo>
                  <a:pt x="3136" y="1575"/>
                </a:lnTo>
                <a:lnTo>
                  <a:pt x="3136" y="1567"/>
                </a:lnTo>
                <a:lnTo>
                  <a:pt x="3134" y="1512"/>
                </a:lnTo>
                <a:lnTo>
                  <a:pt x="3127" y="1404"/>
                </a:lnTo>
                <a:lnTo>
                  <a:pt x="3104" y="1246"/>
                </a:lnTo>
                <a:lnTo>
                  <a:pt x="3048" y="1044"/>
                </a:lnTo>
                <a:lnTo>
                  <a:pt x="2966" y="855"/>
                </a:lnTo>
                <a:lnTo>
                  <a:pt x="2862" y="679"/>
                </a:lnTo>
                <a:lnTo>
                  <a:pt x="2737" y="519"/>
                </a:lnTo>
                <a:lnTo>
                  <a:pt x="2592" y="377"/>
                </a:lnTo>
                <a:lnTo>
                  <a:pt x="2429" y="255"/>
                </a:lnTo>
                <a:lnTo>
                  <a:pt x="2341" y="20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6341261" y="1535636"/>
            <a:ext cx="1025596" cy="102559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9" name="Oval 58"/>
          <p:cNvSpPr/>
          <p:nvPr/>
        </p:nvSpPr>
        <p:spPr>
          <a:xfrm>
            <a:off x="6305696" y="2935058"/>
            <a:ext cx="1025596" cy="10255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0" name="Oval 59"/>
          <p:cNvSpPr/>
          <p:nvPr/>
        </p:nvSpPr>
        <p:spPr>
          <a:xfrm>
            <a:off x="4901548" y="2935058"/>
            <a:ext cx="1025596" cy="102559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1" name="Oval 60"/>
          <p:cNvSpPr/>
          <p:nvPr/>
        </p:nvSpPr>
        <p:spPr>
          <a:xfrm>
            <a:off x="4937532" y="4346747"/>
            <a:ext cx="1025596" cy="102559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2" name="TextBox 31"/>
          <p:cNvSpPr txBox="1"/>
          <p:nvPr/>
        </p:nvSpPr>
        <p:spPr>
          <a:xfrm>
            <a:off x="7852213" y="3247799"/>
            <a:ext cx="2168185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2000" b="1" dirty="0"/>
              <a:t>Knowledge &amp; skills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49919" y="1787575"/>
            <a:ext cx="2202816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en-US" sz="2000" b="1" dirty="0"/>
              <a:t>Uptake at scale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71602" y="3224767"/>
            <a:ext cx="2202816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en-US" sz="2000" b="1" dirty="0"/>
              <a:t>Participation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09518" y="4654418"/>
            <a:ext cx="1925752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2000" b="1" dirty="0"/>
              <a:t>Context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547C05E-2EC2-1B42-8DCF-05A1C22EDEE4}"/>
              </a:ext>
            </a:extLst>
          </p:cNvPr>
          <p:cNvSpPr/>
          <p:nvPr/>
        </p:nvSpPr>
        <p:spPr>
          <a:xfrm>
            <a:off x="2253343" y="4397831"/>
            <a:ext cx="1295400" cy="128451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200" dirty="0" err="1"/>
              <a:t>HouseholdCommunity</a:t>
            </a:r>
            <a:endParaRPr lang="en-US" sz="1200" dirty="0"/>
          </a:p>
          <a:p>
            <a:pPr algn="ctr">
              <a:lnSpc>
                <a:spcPct val="150000"/>
              </a:lnSpc>
            </a:pPr>
            <a:r>
              <a:rPr lang="en-US" sz="1200" dirty="0"/>
              <a:t>Landscape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259BF9F-7726-7546-9561-08708B540346}"/>
              </a:ext>
            </a:extLst>
          </p:cNvPr>
          <p:cNvSpPr/>
          <p:nvPr/>
        </p:nvSpPr>
        <p:spPr>
          <a:xfrm>
            <a:off x="8643257" y="1186542"/>
            <a:ext cx="1295400" cy="128451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200" dirty="0" err="1"/>
              <a:t>HouseholdCommunity</a:t>
            </a:r>
            <a:endParaRPr lang="en-US" sz="1200" dirty="0"/>
          </a:p>
          <a:p>
            <a:pPr algn="ctr">
              <a:lnSpc>
                <a:spcPct val="150000"/>
              </a:lnSpc>
            </a:pPr>
            <a:r>
              <a:rPr lang="en-US" sz="1200" dirty="0"/>
              <a:t>Landscape</a:t>
            </a: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DFC9F366-7653-1D49-9EC4-B5ECCE10E1F4}"/>
              </a:ext>
            </a:extLst>
          </p:cNvPr>
          <p:cNvSpPr/>
          <p:nvPr/>
        </p:nvSpPr>
        <p:spPr>
          <a:xfrm>
            <a:off x="2253343" y="6083031"/>
            <a:ext cx="7685314" cy="250371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Timeline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ABD73B3-0A45-814D-AA05-2E920B388181}"/>
              </a:ext>
            </a:extLst>
          </p:cNvPr>
          <p:cNvSpPr txBox="1"/>
          <p:nvPr/>
        </p:nvSpPr>
        <p:spPr>
          <a:xfrm>
            <a:off x="2253343" y="3994788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Point 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FCCF96E-EF23-7F4F-AA58-1AF68B0B922B}"/>
              </a:ext>
            </a:extLst>
          </p:cNvPr>
          <p:cNvSpPr txBox="1"/>
          <p:nvPr/>
        </p:nvSpPr>
        <p:spPr>
          <a:xfrm>
            <a:off x="8643257" y="825826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Point 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B49631-9B39-DF46-A4EC-2F18241D5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520" y="2985097"/>
            <a:ext cx="941252" cy="87507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5A39EB-C525-3F4D-8145-81BF3A50F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410" y="4336611"/>
            <a:ext cx="1309590" cy="11081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63ACBF-A9F0-1848-A271-05C9CA6571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6658" y="3075825"/>
            <a:ext cx="706351" cy="7063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868733A-6714-064A-9F56-F9D911388BA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830" t="26007" r="15872" b="33932"/>
          <a:stretch/>
        </p:blipFill>
        <p:spPr>
          <a:xfrm>
            <a:off x="6538772" y="1842780"/>
            <a:ext cx="656630" cy="4099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CB34A1-9FE0-324D-BD79-480B11B0F73E}"/>
              </a:ext>
            </a:extLst>
          </p:cNvPr>
          <p:cNvSpPr txBox="1"/>
          <p:nvPr/>
        </p:nvSpPr>
        <p:spPr>
          <a:xfrm>
            <a:off x="2089079" y="825826"/>
            <a:ext cx="2116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We know…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0755B8-42CA-C04F-9CF4-7946C625D63D}"/>
              </a:ext>
            </a:extLst>
          </p:cNvPr>
          <p:cNvSpPr txBox="1"/>
          <p:nvPr/>
        </p:nvSpPr>
        <p:spPr>
          <a:xfrm>
            <a:off x="8643257" y="4093517"/>
            <a:ext cx="2116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… but how?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68BC1D-98B7-5246-85D2-6B2170ADD58E}"/>
              </a:ext>
            </a:extLst>
          </p:cNvPr>
          <p:cNvSpPr txBox="1"/>
          <p:nvPr/>
        </p:nvSpPr>
        <p:spPr>
          <a:xfrm>
            <a:off x="8551524" y="4730521"/>
            <a:ext cx="211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Which process?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D7BCCF-AA7A-1741-8DA6-8864058019D7}"/>
              </a:ext>
            </a:extLst>
          </p:cNvPr>
          <p:cNvSpPr txBox="1"/>
          <p:nvPr/>
        </p:nvSpPr>
        <p:spPr>
          <a:xfrm>
            <a:off x="8551524" y="5040087"/>
            <a:ext cx="211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Which sequence?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DA032B-9BEF-7D45-9FE2-31A834FE5AA8}"/>
              </a:ext>
            </a:extLst>
          </p:cNvPr>
          <p:cNvSpPr txBox="1"/>
          <p:nvPr/>
        </p:nvSpPr>
        <p:spPr>
          <a:xfrm>
            <a:off x="8551524" y="5363018"/>
            <a:ext cx="211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Which tools?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7B64E1-4640-CB4F-9499-57B299B962BE}"/>
              </a:ext>
            </a:extLst>
          </p:cNvPr>
          <p:cNvSpPr txBox="1"/>
          <p:nvPr/>
        </p:nvSpPr>
        <p:spPr>
          <a:xfrm>
            <a:off x="8551524" y="5671459"/>
            <a:ext cx="211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What matters?</a:t>
            </a:r>
          </a:p>
        </p:txBody>
      </p:sp>
    </p:spTree>
    <p:extLst>
      <p:ext uri="{BB962C8B-B14F-4D97-AF65-F5344CB8AC3E}">
        <p14:creationId xmlns:p14="http://schemas.microsoft.com/office/powerpoint/2010/main" val="384477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8" grpId="0" animBg="1"/>
      <p:bldP spid="59" grpId="0" animBg="1"/>
      <p:bldP spid="60" grpId="0" animBg="1"/>
      <p:bldP spid="61" grpId="0" animBg="1"/>
      <p:bldP spid="32" grpId="0"/>
      <p:bldP spid="35" grpId="0"/>
      <p:bldP spid="38" grpId="0"/>
      <p:bldP spid="41" grpId="0"/>
      <p:bldP spid="2" grpId="0"/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AC74E-AFFE-3E42-AC64-A68DE883C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588" y="365125"/>
            <a:ext cx="9979212" cy="747395"/>
          </a:xfrm>
        </p:spPr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What’s the role of ABCD?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A7A6A6-CF2F-C840-80A3-FC1D1994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2041" y="1112520"/>
            <a:ext cx="2581758" cy="5380355"/>
          </a:xfrm>
        </p:spPr>
        <p:txBody>
          <a:bodyPr/>
          <a:lstStyle/>
          <a:p>
            <a:r>
              <a:rPr lang="en-KE" dirty="0">
                <a:latin typeface="Garamond" panose="02020404030301010803" pitchFamily="18" charset="0"/>
              </a:rPr>
              <a:t>Community mobilisation at two scales: collective and individual </a:t>
            </a:r>
          </a:p>
          <a:p>
            <a:r>
              <a:rPr lang="en-KE" dirty="0">
                <a:latin typeface="Garamond" panose="02020404030301010803" pitchFamily="18" charset="0"/>
              </a:rPr>
              <a:t>At community level </a:t>
            </a:r>
          </a:p>
          <a:p>
            <a:pPr lvl="1"/>
            <a:r>
              <a:rPr lang="en-KE" dirty="0">
                <a:latin typeface="Garamond" panose="02020404030301010803" pitchFamily="18" charset="0"/>
              </a:rPr>
              <a:t>Community only</a:t>
            </a:r>
          </a:p>
          <a:p>
            <a:pPr lvl="1"/>
            <a:r>
              <a:rPr lang="en-KE" dirty="0">
                <a:latin typeface="Garamond" panose="02020404030301010803" pitchFamily="18" charset="0"/>
              </a:rPr>
              <a:t>With us</a:t>
            </a:r>
          </a:p>
          <a:p>
            <a:pPr lvl="1"/>
            <a:r>
              <a:rPr lang="en-KE" dirty="0">
                <a:latin typeface="Garamond" panose="02020404030301010803" pitchFamily="18" charset="0"/>
              </a:rPr>
              <a:t>With others</a:t>
            </a:r>
            <a:endParaRPr lang="en-GB" dirty="0">
              <a:latin typeface="Garamond" panose="02020404030301010803" pitchFamily="18" charset="0"/>
            </a:endParaRP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48900B00-9DDE-984A-88E6-FF81E713B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34" y="1112520"/>
            <a:ext cx="7693931" cy="544146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53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D3129-CE1B-234E-B687-372EEC2D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588" y="365125"/>
            <a:ext cx="10497114" cy="719756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Garamond" panose="02020404030301010803" pitchFamily="18" charset="0"/>
              </a:rPr>
              <a:t>Using tech – and how does it relate to ABCD?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2D53E-2598-A641-9A68-AA53DB8ED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Garamond" panose="02020404030301010803" pitchFamily="18" charset="0"/>
              </a:rPr>
              <a:t>Using tech for mobilisation at individual and community level</a:t>
            </a:r>
          </a:p>
          <a:p>
            <a:r>
              <a:rPr lang="en-US" dirty="0">
                <a:latin typeface="Garamond" panose="02020404030301010803" pitchFamily="18" charset="0"/>
              </a:rPr>
              <a:t>Main uses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communication/staying in touch/being accessible for feedback and support requests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knowledge sharing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documentation/record keeping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mobilization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creating linkages</a:t>
            </a:r>
            <a:r>
              <a:rPr lang="en-KE" dirty="0">
                <a:latin typeface="Garamond" panose="02020404030301010803" pitchFamily="18" charset="0"/>
              </a:rPr>
              <a:t> </a:t>
            </a: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44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4D0BE-952D-C149-924A-B9A9BE5DC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588" y="365125"/>
            <a:ext cx="9979212" cy="65776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Garamond" panose="02020404030301010803" pitchFamily="18" charset="0"/>
              </a:rPr>
              <a:t>Collective use of tech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DBB8390-6315-5043-BE25-DFEC21009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4588" y="1150180"/>
            <a:ext cx="2671347" cy="5342694"/>
          </a:xfr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C8A1FB-DD6A-3F4B-B313-D9E503779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853" y="1150180"/>
            <a:ext cx="2671348" cy="5342695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28F3CA51-CE13-E244-BB65-F60F09DD62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1119" y="1170318"/>
            <a:ext cx="2623432" cy="1690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EAFE78E-83BF-1745-89CB-6B4CC65173A0}"/>
              </a:ext>
            </a:extLst>
          </p:cNvPr>
          <p:cNvSpPr/>
          <p:nvPr/>
        </p:nvSpPr>
        <p:spPr>
          <a:xfrm>
            <a:off x="1802674" y="2129246"/>
            <a:ext cx="894524" cy="1306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A87641-C827-AC4D-A0A2-98A5225BC402}"/>
              </a:ext>
            </a:extLst>
          </p:cNvPr>
          <p:cNvSpPr/>
          <p:nvPr/>
        </p:nvSpPr>
        <p:spPr>
          <a:xfrm>
            <a:off x="1902822" y="4311060"/>
            <a:ext cx="894524" cy="1306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801973-436D-0344-9085-1690EA079B3C}"/>
              </a:ext>
            </a:extLst>
          </p:cNvPr>
          <p:cNvSpPr/>
          <p:nvPr/>
        </p:nvSpPr>
        <p:spPr>
          <a:xfrm>
            <a:off x="1762255" y="5355440"/>
            <a:ext cx="894524" cy="1306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DE6AB4-ED4F-7440-A637-21BC8557DD9A}"/>
              </a:ext>
            </a:extLst>
          </p:cNvPr>
          <p:cNvSpPr/>
          <p:nvPr/>
        </p:nvSpPr>
        <p:spPr>
          <a:xfrm>
            <a:off x="4802877" y="1998618"/>
            <a:ext cx="894524" cy="1306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C96AE2-20B7-4A46-B674-55A2C59C58B1}"/>
              </a:ext>
            </a:extLst>
          </p:cNvPr>
          <p:cNvSpPr/>
          <p:nvPr/>
        </p:nvSpPr>
        <p:spPr>
          <a:xfrm>
            <a:off x="4873210" y="2194560"/>
            <a:ext cx="894524" cy="1306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007461-E594-D042-AAAF-16ACED335239}"/>
              </a:ext>
            </a:extLst>
          </p:cNvPr>
          <p:cNvSpPr/>
          <p:nvPr/>
        </p:nvSpPr>
        <p:spPr>
          <a:xfrm>
            <a:off x="4802877" y="3238940"/>
            <a:ext cx="894524" cy="1306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AD2525-E6C5-334B-8C5E-E3D8A49810E8}"/>
              </a:ext>
            </a:extLst>
          </p:cNvPr>
          <p:cNvSpPr/>
          <p:nvPr/>
        </p:nvSpPr>
        <p:spPr>
          <a:xfrm>
            <a:off x="5495796" y="3700626"/>
            <a:ext cx="894524" cy="1306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8F13BC-4679-5149-B345-90C750141EA4}"/>
              </a:ext>
            </a:extLst>
          </p:cNvPr>
          <p:cNvSpPr/>
          <p:nvPr/>
        </p:nvSpPr>
        <p:spPr>
          <a:xfrm>
            <a:off x="4807896" y="4676356"/>
            <a:ext cx="894524" cy="1306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86080E0-512C-844E-9284-F36AFE85F32D}"/>
              </a:ext>
            </a:extLst>
          </p:cNvPr>
          <p:cNvSpPr txBox="1">
            <a:spLocks/>
          </p:cNvSpPr>
          <p:nvPr/>
        </p:nvSpPr>
        <p:spPr>
          <a:xfrm>
            <a:off x="7395037" y="3008404"/>
            <a:ext cx="4379153" cy="3659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Garamond" panose="02020404030301010803" pitchFamily="18" charset="0"/>
              </a:rPr>
              <a:t>WhatsApp groups to exchange success stories, share contacts, consult.</a:t>
            </a:r>
          </a:p>
          <a:p>
            <a:r>
              <a:rPr lang="en-GB" dirty="0">
                <a:latin typeface="Garamond" panose="02020404030301010803" pitchFamily="18" charset="0"/>
              </a:rPr>
              <a:t>The power of photography</a:t>
            </a:r>
          </a:p>
          <a:p>
            <a:r>
              <a:rPr lang="en-GB" dirty="0">
                <a:latin typeface="Garamond" panose="02020404030301010803" pitchFamily="18" charset="0"/>
              </a:rPr>
              <a:t>Ultimately: creation of farmer-produced, contextually-relevant agricultural knowledge – a farmer-centred evidence base!</a:t>
            </a:r>
          </a:p>
          <a:p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1CA06E-C14E-6847-A1BB-18D6840FF4FC}"/>
              </a:ext>
            </a:extLst>
          </p:cNvPr>
          <p:cNvSpPr/>
          <p:nvPr/>
        </p:nvSpPr>
        <p:spPr>
          <a:xfrm>
            <a:off x="7818311" y="1543490"/>
            <a:ext cx="894524" cy="1306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140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98A00-170B-8B4E-B163-3498C8414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588" y="1333499"/>
            <a:ext cx="9979212" cy="2184399"/>
          </a:xfrm>
        </p:spPr>
        <p:txBody>
          <a:bodyPr>
            <a:normAutofit/>
          </a:bodyPr>
          <a:lstStyle/>
          <a:p>
            <a:r>
              <a:rPr lang="en-GB" dirty="0">
                <a:latin typeface="Garamond" panose="02020404030301010803" pitchFamily="18" charset="0"/>
              </a:rPr>
              <a:t>[Discussion]: How do you use tech for community organizing?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2D07F-A4D8-CB4F-8994-06132D102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586" y="3517899"/>
            <a:ext cx="9979213" cy="2659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Which experiences do you have – first-hand or second-hand - with using tech for community mobilisation?</a:t>
            </a: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4F0D0DA-A2BD-C14C-B00D-7EBC760019F7}"/>
              </a:ext>
            </a:extLst>
          </p:cNvPr>
          <p:cNvSpPr/>
          <p:nvPr/>
        </p:nvSpPr>
        <p:spPr>
          <a:xfrm>
            <a:off x="8966200" y="5499100"/>
            <a:ext cx="2641600" cy="8255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ramond" panose="02020404030301010803" pitchFamily="18" charset="0"/>
              </a:rPr>
              <a:t>10 minutes</a:t>
            </a:r>
          </a:p>
        </p:txBody>
      </p:sp>
    </p:spTree>
    <p:extLst>
      <p:ext uri="{BB962C8B-B14F-4D97-AF65-F5344CB8AC3E}">
        <p14:creationId xmlns:p14="http://schemas.microsoft.com/office/powerpoint/2010/main" val="2255002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4267</TotalTime>
  <Words>1126</Words>
  <Application>Microsoft Macintosh PowerPoint</Application>
  <PresentationFormat>Widescreen</PresentationFormat>
  <Paragraphs>123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Garamond</vt:lpstr>
      <vt:lpstr>Helvetica</vt:lpstr>
      <vt:lpstr>Helvetica Light</vt:lpstr>
      <vt:lpstr>Office Theme</vt:lpstr>
      <vt:lpstr>Techy ABCD in a ‘glocal’ world  The inclusion of tech in ABCD: A look at the challenges and opportunities  World Agroforestry (ICRAF)  ABCD team</vt:lpstr>
      <vt:lpstr>Brief outline: Leveraging technology for ABCD</vt:lpstr>
      <vt:lpstr>Who we are and what we do</vt:lpstr>
      <vt:lpstr>Background and context </vt:lpstr>
      <vt:lpstr>PowerPoint Presentation</vt:lpstr>
      <vt:lpstr>What’s the role of ABCD?</vt:lpstr>
      <vt:lpstr>Using tech – and how does it relate to ABCD?</vt:lpstr>
      <vt:lpstr>Collective use of tech</vt:lpstr>
      <vt:lpstr>[Discussion]: How do you use tech for community organizing?</vt:lpstr>
      <vt:lpstr>Individual use of tech</vt:lpstr>
      <vt:lpstr>[Discussion]: How do you use tech for individuals?</vt:lpstr>
      <vt:lpstr>Challenges we see…</vt:lpstr>
      <vt:lpstr>[Discussion]: Which challenges do you see… and how do you deal with them?</vt:lpstr>
      <vt:lpstr>Any other questions or remarks?</vt:lpstr>
      <vt:lpstr>Core publications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Murithi, Sheila (ICRAF)</dc:creator>
  <cp:lastModifiedBy>Fuchs, Lisa (ICRAF)</cp:lastModifiedBy>
  <cp:revision>72</cp:revision>
  <cp:lastPrinted>2020-06-23T12:38:07Z</cp:lastPrinted>
  <dcterms:created xsi:type="dcterms:W3CDTF">2019-02-09T08:41:58Z</dcterms:created>
  <dcterms:modified xsi:type="dcterms:W3CDTF">2020-06-25T13:51:45Z</dcterms:modified>
</cp:coreProperties>
</file>