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64" r:id="rId2"/>
    <p:sldId id="422" r:id="rId3"/>
    <p:sldId id="325" r:id="rId4"/>
    <p:sldId id="328" r:id="rId5"/>
    <p:sldId id="284" r:id="rId6"/>
    <p:sldId id="296" r:id="rId7"/>
    <p:sldId id="298" r:id="rId8"/>
    <p:sldId id="421" r:id="rId9"/>
    <p:sldId id="428" r:id="rId10"/>
    <p:sldId id="429" r:id="rId11"/>
    <p:sldId id="405" r:id="rId12"/>
    <p:sldId id="339" r:id="rId13"/>
    <p:sldId id="406" r:id="rId14"/>
    <p:sldId id="423" r:id="rId15"/>
    <p:sldId id="424" r:id="rId16"/>
    <p:sldId id="425" r:id="rId17"/>
    <p:sldId id="426" r:id="rId18"/>
    <p:sldId id="430" r:id="rId19"/>
    <p:sldId id="427" r:id="rId20"/>
    <p:sldId id="402" r:id="rId2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a:srgbClr val="F2C2FA"/>
    <a:srgbClr val="F0BDF9"/>
    <a:srgbClr val="F0B9F9"/>
    <a:srgbClr val="FFB9FF"/>
    <a:srgbClr val="3F88F3"/>
    <a:srgbClr val="3280F2"/>
    <a:srgbClr val="2E7DF2"/>
    <a:srgbClr val="3682F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77257" autoAdjust="0"/>
  </p:normalViewPr>
  <p:slideViewPr>
    <p:cSldViewPr snapToGrid="0" snapToObjects="1">
      <p:cViewPr>
        <p:scale>
          <a:sx n="112" d="100"/>
          <a:sy n="112" d="100"/>
        </p:scale>
        <p:origin x="-1572" y="276"/>
      </p:cViewPr>
      <p:guideLst>
        <p:guide orient="horz" pos="2160"/>
        <p:guide pos="2880"/>
      </p:guideLst>
    </p:cSldViewPr>
  </p:slideViewPr>
  <p:outlineViewPr>
    <p:cViewPr>
      <p:scale>
        <a:sx n="33" d="100"/>
        <a:sy n="33" d="100"/>
      </p:scale>
      <p:origin x="0" y="2364"/>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64" d="100"/>
          <a:sy n="64" d="100"/>
        </p:scale>
        <p:origin x="-3390" y="-11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7" cy="496967"/>
          </a:xfrm>
          <a:prstGeom prst="rect">
            <a:avLst/>
          </a:prstGeom>
        </p:spPr>
        <p:txBody>
          <a:bodyPr vert="horz" lIns="95939" tIns="47969" rIns="95939" bIns="47969" rtlCol="0"/>
          <a:lstStyle>
            <a:lvl1pPr algn="l">
              <a:defRPr sz="1300"/>
            </a:lvl1pPr>
          </a:lstStyle>
          <a:p>
            <a:endParaRPr lang="en-US"/>
          </a:p>
        </p:txBody>
      </p:sp>
      <p:sp>
        <p:nvSpPr>
          <p:cNvPr id="3" name="Date Placeholder 2"/>
          <p:cNvSpPr>
            <a:spLocks noGrp="1"/>
          </p:cNvSpPr>
          <p:nvPr>
            <p:ph type="dt" sz="quarter" idx="1"/>
          </p:nvPr>
        </p:nvSpPr>
        <p:spPr>
          <a:xfrm>
            <a:off x="3855839" y="0"/>
            <a:ext cx="2949787" cy="496967"/>
          </a:xfrm>
          <a:prstGeom prst="rect">
            <a:avLst/>
          </a:prstGeom>
        </p:spPr>
        <p:txBody>
          <a:bodyPr vert="horz" lIns="95939" tIns="47969" rIns="95939" bIns="47969" rtlCol="0"/>
          <a:lstStyle>
            <a:lvl1pPr algn="r">
              <a:defRPr sz="1300"/>
            </a:lvl1pPr>
          </a:lstStyle>
          <a:p>
            <a:fld id="{F4747C58-BC6C-0C4D-BF92-7814BDA1F73F}" type="datetimeFigureOut">
              <a:rPr lang="en-US" smtClean="0"/>
              <a:pPr/>
              <a:t>6/23/2020</a:t>
            </a:fld>
            <a:endParaRPr lang="en-US"/>
          </a:p>
        </p:txBody>
      </p:sp>
      <p:sp>
        <p:nvSpPr>
          <p:cNvPr id="4" name="Footer Placeholder 3"/>
          <p:cNvSpPr>
            <a:spLocks noGrp="1"/>
          </p:cNvSpPr>
          <p:nvPr>
            <p:ph type="ftr" sz="quarter" idx="2"/>
          </p:nvPr>
        </p:nvSpPr>
        <p:spPr>
          <a:xfrm>
            <a:off x="1" y="9440647"/>
            <a:ext cx="2949787" cy="496967"/>
          </a:xfrm>
          <a:prstGeom prst="rect">
            <a:avLst/>
          </a:prstGeom>
        </p:spPr>
        <p:txBody>
          <a:bodyPr vert="horz" lIns="95939" tIns="47969" rIns="95939" bIns="47969" rtlCol="0" anchor="b"/>
          <a:lstStyle>
            <a:lvl1pPr algn="l">
              <a:defRPr sz="1300"/>
            </a:lvl1pPr>
          </a:lstStyle>
          <a:p>
            <a:endParaRPr lang="en-US"/>
          </a:p>
        </p:txBody>
      </p:sp>
      <p:sp>
        <p:nvSpPr>
          <p:cNvPr id="5" name="Slide Number Placeholder 4"/>
          <p:cNvSpPr>
            <a:spLocks noGrp="1"/>
          </p:cNvSpPr>
          <p:nvPr>
            <p:ph type="sldNum" sz="quarter" idx="3"/>
          </p:nvPr>
        </p:nvSpPr>
        <p:spPr>
          <a:xfrm>
            <a:off x="3855839" y="9440647"/>
            <a:ext cx="2949787" cy="496967"/>
          </a:xfrm>
          <a:prstGeom prst="rect">
            <a:avLst/>
          </a:prstGeom>
        </p:spPr>
        <p:txBody>
          <a:bodyPr vert="horz" lIns="95939" tIns="47969" rIns="95939" bIns="47969" rtlCol="0" anchor="b"/>
          <a:lstStyle>
            <a:lvl1pPr algn="r">
              <a:defRPr sz="1300"/>
            </a:lvl1pPr>
          </a:lstStyle>
          <a:p>
            <a:fld id="{8EEE2FFD-1BCF-714A-ABFA-721D4BAB05FE}" type="slidenum">
              <a:rPr lang="en-US" smtClean="0"/>
              <a:pPr/>
              <a:t>‹#›</a:t>
            </a:fld>
            <a:endParaRPr lang="en-US"/>
          </a:p>
        </p:txBody>
      </p:sp>
    </p:spTree>
    <p:extLst>
      <p:ext uri="{BB962C8B-B14F-4D97-AF65-F5344CB8AC3E}">
        <p14:creationId xmlns:p14="http://schemas.microsoft.com/office/powerpoint/2010/main" val="1580234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7" cy="496967"/>
          </a:xfrm>
          <a:prstGeom prst="rect">
            <a:avLst/>
          </a:prstGeom>
        </p:spPr>
        <p:txBody>
          <a:bodyPr vert="horz" lIns="95939" tIns="47969" rIns="95939" bIns="47969" rtlCol="0"/>
          <a:lstStyle>
            <a:lvl1pPr algn="l">
              <a:defRPr sz="1300"/>
            </a:lvl1pPr>
          </a:lstStyle>
          <a:p>
            <a:endParaRPr lang="en-US"/>
          </a:p>
        </p:txBody>
      </p:sp>
      <p:sp>
        <p:nvSpPr>
          <p:cNvPr id="3" name="Date Placeholder 2"/>
          <p:cNvSpPr>
            <a:spLocks noGrp="1"/>
          </p:cNvSpPr>
          <p:nvPr>
            <p:ph type="dt" idx="1"/>
          </p:nvPr>
        </p:nvSpPr>
        <p:spPr>
          <a:xfrm>
            <a:off x="3855839" y="0"/>
            <a:ext cx="2949787" cy="496967"/>
          </a:xfrm>
          <a:prstGeom prst="rect">
            <a:avLst/>
          </a:prstGeom>
        </p:spPr>
        <p:txBody>
          <a:bodyPr vert="horz" lIns="95939" tIns="47969" rIns="95939" bIns="47969" rtlCol="0"/>
          <a:lstStyle>
            <a:lvl1pPr algn="r">
              <a:defRPr sz="1300"/>
            </a:lvl1pPr>
          </a:lstStyle>
          <a:p>
            <a:fld id="{7B50F31A-E986-B94F-B9C2-103A01A2A16E}" type="datetimeFigureOut">
              <a:rPr lang="en-US" smtClean="0"/>
              <a:pPr/>
              <a:t>6/23/2020</a:t>
            </a:fld>
            <a:endParaRPr lang="en-US"/>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939" tIns="47969" rIns="95939" bIns="47969" rtlCol="0" anchor="ctr"/>
          <a:lstStyle/>
          <a:p>
            <a:endParaRPr lang="en-US"/>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5939" tIns="47969" rIns="95939" bIns="47969"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1" y="9440647"/>
            <a:ext cx="2949787" cy="496967"/>
          </a:xfrm>
          <a:prstGeom prst="rect">
            <a:avLst/>
          </a:prstGeom>
        </p:spPr>
        <p:txBody>
          <a:bodyPr vert="horz" lIns="95939" tIns="47969" rIns="95939" bIns="47969" rtlCol="0" anchor="b"/>
          <a:lstStyle>
            <a:lvl1pPr algn="l">
              <a:defRPr sz="1300"/>
            </a:lvl1pPr>
          </a:lstStyle>
          <a:p>
            <a:endParaRPr lang="en-US"/>
          </a:p>
        </p:txBody>
      </p:sp>
      <p:sp>
        <p:nvSpPr>
          <p:cNvPr id="7" name="Slide Number Placeholder 6"/>
          <p:cNvSpPr>
            <a:spLocks noGrp="1"/>
          </p:cNvSpPr>
          <p:nvPr>
            <p:ph type="sldNum" sz="quarter" idx="5"/>
          </p:nvPr>
        </p:nvSpPr>
        <p:spPr>
          <a:xfrm>
            <a:off x="3855839" y="9440647"/>
            <a:ext cx="2949787" cy="496967"/>
          </a:xfrm>
          <a:prstGeom prst="rect">
            <a:avLst/>
          </a:prstGeom>
        </p:spPr>
        <p:txBody>
          <a:bodyPr vert="horz" lIns="95939" tIns="47969" rIns="95939" bIns="47969" rtlCol="0" anchor="b"/>
          <a:lstStyle>
            <a:lvl1pPr algn="r">
              <a:defRPr sz="1300"/>
            </a:lvl1pPr>
          </a:lstStyle>
          <a:p>
            <a:fld id="{E1015FBB-31FD-344B-B2C6-5DE2932A465E}" type="slidenum">
              <a:rPr lang="en-US" smtClean="0"/>
              <a:pPr/>
              <a:t>‹#›</a:t>
            </a:fld>
            <a:endParaRPr lang="en-US"/>
          </a:p>
        </p:txBody>
      </p:sp>
    </p:spTree>
    <p:extLst>
      <p:ext uri="{BB962C8B-B14F-4D97-AF65-F5344CB8AC3E}">
        <p14:creationId xmlns:p14="http://schemas.microsoft.com/office/powerpoint/2010/main" val="37787973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b="1">
                <a:solidFill>
                  <a:schemeClr val="tx1"/>
                </a:solidFill>
                <a:latin typeface="Arial" charset="0"/>
                <a:ea typeface="ＭＳ Ｐゴシック" charset="0"/>
                <a:cs typeface="ＭＳ Ｐゴシック" charset="0"/>
              </a:defRPr>
            </a:lvl1pPr>
            <a:lvl2pPr marL="39797966" indent="-39318272" eaLnBrk="0" hangingPunct="0">
              <a:defRPr sz="2900" b="1">
                <a:solidFill>
                  <a:schemeClr val="tx1"/>
                </a:solidFill>
                <a:latin typeface="Arial" charset="0"/>
                <a:ea typeface="ＭＳ Ｐゴシック" charset="0"/>
              </a:defRPr>
            </a:lvl2pPr>
            <a:lvl3pPr eaLnBrk="0" hangingPunct="0">
              <a:defRPr sz="2900" b="1">
                <a:solidFill>
                  <a:schemeClr val="tx1"/>
                </a:solidFill>
                <a:latin typeface="Arial" charset="0"/>
                <a:ea typeface="ＭＳ Ｐゴシック" charset="0"/>
              </a:defRPr>
            </a:lvl3pPr>
            <a:lvl4pPr eaLnBrk="0" hangingPunct="0">
              <a:defRPr sz="2900" b="1">
                <a:solidFill>
                  <a:schemeClr val="tx1"/>
                </a:solidFill>
                <a:latin typeface="Arial" charset="0"/>
                <a:ea typeface="ＭＳ Ｐゴシック" charset="0"/>
              </a:defRPr>
            </a:lvl4pPr>
            <a:lvl5pPr eaLnBrk="0" hangingPunct="0">
              <a:defRPr sz="2900" b="1">
                <a:solidFill>
                  <a:schemeClr val="tx1"/>
                </a:solidFill>
                <a:latin typeface="Arial" charset="0"/>
                <a:ea typeface="ＭＳ Ｐゴシック" charset="0"/>
              </a:defRPr>
            </a:lvl5pPr>
            <a:lvl6pPr marL="479694" eaLnBrk="0" fontAlgn="base" hangingPunct="0">
              <a:spcBef>
                <a:spcPct val="0"/>
              </a:spcBef>
              <a:spcAft>
                <a:spcPct val="0"/>
              </a:spcAft>
              <a:defRPr sz="2900" b="1">
                <a:solidFill>
                  <a:schemeClr val="tx1"/>
                </a:solidFill>
                <a:latin typeface="Arial" charset="0"/>
                <a:ea typeface="ＭＳ Ｐゴシック" charset="0"/>
              </a:defRPr>
            </a:lvl6pPr>
            <a:lvl7pPr marL="959388" eaLnBrk="0" fontAlgn="base" hangingPunct="0">
              <a:spcBef>
                <a:spcPct val="0"/>
              </a:spcBef>
              <a:spcAft>
                <a:spcPct val="0"/>
              </a:spcAft>
              <a:defRPr sz="2900" b="1">
                <a:solidFill>
                  <a:schemeClr val="tx1"/>
                </a:solidFill>
                <a:latin typeface="Arial" charset="0"/>
                <a:ea typeface="ＭＳ Ｐゴシック" charset="0"/>
              </a:defRPr>
            </a:lvl7pPr>
            <a:lvl8pPr marL="1439083" eaLnBrk="0" fontAlgn="base" hangingPunct="0">
              <a:spcBef>
                <a:spcPct val="0"/>
              </a:spcBef>
              <a:spcAft>
                <a:spcPct val="0"/>
              </a:spcAft>
              <a:defRPr sz="2900" b="1">
                <a:solidFill>
                  <a:schemeClr val="tx1"/>
                </a:solidFill>
                <a:latin typeface="Arial" charset="0"/>
                <a:ea typeface="ＭＳ Ｐゴシック" charset="0"/>
              </a:defRPr>
            </a:lvl8pPr>
            <a:lvl9pPr marL="1918777" eaLnBrk="0" fontAlgn="base" hangingPunct="0">
              <a:spcBef>
                <a:spcPct val="0"/>
              </a:spcBef>
              <a:spcAft>
                <a:spcPct val="0"/>
              </a:spcAft>
              <a:defRPr sz="2900" b="1">
                <a:solidFill>
                  <a:schemeClr val="tx1"/>
                </a:solidFill>
                <a:latin typeface="Arial" charset="0"/>
                <a:ea typeface="ＭＳ Ｐゴシック" charset="0"/>
              </a:defRPr>
            </a:lvl9pPr>
          </a:lstStyle>
          <a:p>
            <a:pPr eaLnBrk="1" hangingPunct="1"/>
            <a:fld id="{813420E6-A082-7F4C-A166-09E5848936B1}" type="slidenum">
              <a:rPr lang="en-US" sz="1300" b="0"/>
              <a:pPr eaLnBrk="1" hangingPunct="1"/>
              <a:t>1</a:t>
            </a:fld>
            <a:endParaRPr lang="en-US" sz="1300" b="0" dirty="0"/>
          </a:p>
        </p:txBody>
      </p:sp>
      <p:sp>
        <p:nvSpPr>
          <p:cNvPr id="15363" name="Rectangle 2"/>
          <p:cNvSpPr>
            <a:spLocks noGrp="1" noRot="1" noChangeAspect="1" noChangeArrowheads="1" noTextEdit="1"/>
          </p:cNvSpPr>
          <p:nvPr>
            <p:ph type="sldImg"/>
          </p:nvPr>
        </p:nvSpPr>
        <p:spPr>
          <a:xfrm>
            <a:off x="920750" y="746125"/>
            <a:ext cx="4965700" cy="3725863"/>
          </a:xfrm>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800" b="0" baseline="0" dirty="0" smtClean="0">
              <a:ea typeface="ＭＳ Ｐゴシック" charset="0"/>
              <a:cs typeface="ＭＳ Ｐゴシック" charset="0"/>
            </a:endParaRPr>
          </a:p>
          <a:p>
            <a:pPr eaLnBrk="1" hangingPunct="1"/>
            <a:r>
              <a:rPr lang="en-US" sz="1800" b="0" baseline="0" dirty="0" smtClean="0">
                <a:ea typeface="ＭＳ Ｐゴシック" charset="0"/>
                <a:cs typeface="ＭＳ Ｐゴシック" charset="0"/>
              </a:rPr>
              <a:t>Welcome</a:t>
            </a:r>
          </a:p>
          <a:p>
            <a:pPr eaLnBrk="1" hangingPunct="1"/>
            <a:r>
              <a:rPr lang="en-US" sz="1800" b="0" baseline="0" dirty="0" smtClean="0">
                <a:ea typeface="ＭＳ Ｐゴシック" charset="0"/>
                <a:cs typeface="ＭＳ Ｐゴシック" charset="0"/>
              </a:rPr>
              <a:t>Introduce ourselves</a:t>
            </a:r>
          </a:p>
          <a:p>
            <a:pPr eaLnBrk="1" hangingPunct="1"/>
            <a:r>
              <a:rPr lang="en-US" sz="1800" b="0" baseline="0" dirty="0" smtClean="0">
                <a:ea typeface="ＭＳ Ｐゴシック" charset="0"/>
                <a:cs typeface="ＭＳ Ｐゴシック" charset="0"/>
              </a:rPr>
              <a:t>Housekeeping</a:t>
            </a:r>
            <a:endParaRPr lang="en-US" sz="1800" b="0" dirty="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b="1">
                <a:solidFill>
                  <a:schemeClr val="tx1"/>
                </a:solidFill>
                <a:latin typeface="Arial" charset="0"/>
                <a:ea typeface="ＭＳ Ｐゴシック" charset="0"/>
                <a:cs typeface="ＭＳ Ｐゴシック" charset="0"/>
              </a:defRPr>
            </a:lvl1pPr>
            <a:lvl2pPr marL="39797966" indent="-39318272" eaLnBrk="0" hangingPunct="0">
              <a:defRPr sz="2900" b="1">
                <a:solidFill>
                  <a:schemeClr val="tx1"/>
                </a:solidFill>
                <a:latin typeface="Arial" charset="0"/>
                <a:ea typeface="ＭＳ Ｐゴシック" charset="0"/>
              </a:defRPr>
            </a:lvl2pPr>
            <a:lvl3pPr eaLnBrk="0" hangingPunct="0">
              <a:defRPr sz="2900" b="1">
                <a:solidFill>
                  <a:schemeClr val="tx1"/>
                </a:solidFill>
                <a:latin typeface="Arial" charset="0"/>
                <a:ea typeface="ＭＳ Ｐゴシック" charset="0"/>
              </a:defRPr>
            </a:lvl3pPr>
            <a:lvl4pPr eaLnBrk="0" hangingPunct="0">
              <a:defRPr sz="2900" b="1">
                <a:solidFill>
                  <a:schemeClr val="tx1"/>
                </a:solidFill>
                <a:latin typeface="Arial" charset="0"/>
                <a:ea typeface="ＭＳ Ｐゴシック" charset="0"/>
              </a:defRPr>
            </a:lvl4pPr>
            <a:lvl5pPr eaLnBrk="0" hangingPunct="0">
              <a:defRPr sz="2900" b="1">
                <a:solidFill>
                  <a:schemeClr val="tx1"/>
                </a:solidFill>
                <a:latin typeface="Arial" charset="0"/>
                <a:ea typeface="ＭＳ Ｐゴシック" charset="0"/>
              </a:defRPr>
            </a:lvl5pPr>
            <a:lvl6pPr marL="479694" eaLnBrk="0" fontAlgn="base" hangingPunct="0">
              <a:spcBef>
                <a:spcPct val="0"/>
              </a:spcBef>
              <a:spcAft>
                <a:spcPct val="0"/>
              </a:spcAft>
              <a:defRPr sz="2900" b="1">
                <a:solidFill>
                  <a:schemeClr val="tx1"/>
                </a:solidFill>
                <a:latin typeface="Arial" charset="0"/>
                <a:ea typeface="ＭＳ Ｐゴシック" charset="0"/>
              </a:defRPr>
            </a:lvl6pPr>
            <a:lvl7pPr marL="959388" eaLnBrk="0" fontAlgn="base" hangingPunct="0">
              <a:spcBef>
                <a:spcPct val="0"/>
              </a:spcBef>
              <a:spcAft>
                <a:spcPct val="0"/>
              </a:spcAft>
              <a:defRPr sz="2900" b="1">
                <a:solidFill>
                  <a:schemeClr val="tx1"/>
                </a:solidFill>
                <a:latin typeface="Arial" charset="0"/>
                <a:ea typeface="ＭＳ Ｐゴシック" charset="0"/>
              </a:defRPr>
            </a:lvl7pPr>
            <a:lvl8pPr marL="1439083" eaLnBrk="0" fontAlgn="base" hangingPunct="0">
              <a:spcBef>
                <a:spcPct val="0"/>
              </a:spcBef>
              <a:spcAft>
                <a:spcPct val="0"/>
              </a:spcAft>
              <a:defRPr sz="2900" b="1">
                <a:solidFill>
                  <a:schemeClr val="tx1"/>
                </a:solidFill>
                <a:latin typeface="Arial" charset="0"/>
                <a:ea typeface="ＭＳ Ｐゴシック" charset="0"/>
              </a:defRPr>
            </a:lvl8pPr>
            <a:lvl9pPr marL="1918777" eaLnBrk="0" fontAlgn="base" hangingPunct="0">
              <a:spcBef>
                <a:spcPct val="0"/>
              </a:spcBef>
              <a:spcAft>
                <a:spcPct val="0"/>
              </a:spcAft>
              <a:defRPr sz="2900" b="1">
                <a:solidFill>
                  <a:schemeClr val="tx1"/>
                </a:solidFill>
                <a:latin typeface="Arial" charset="0"/>
                <a:ea typeface="ＭＳ Ｐゴシック" charset="0"/>
              </a:defRPr>
            </a:lvl9pPr>
          </a:lstStyle>
          <a:p>
            <a:pPr eaLnBrk="1" hangingPunct="1"/>
            <a:fld id="{813420E6-A082-7F4C-A166-09E5848936B1}" type="slidenum">
              <a:rPr lang="en-US" sz="1300" b="0"/>
              <a:pPr eaLnBrk="1" hangingPunct="1"/>
              <a:t>11</a:t>
            </a:fld>
            <a:endParaRPr lang="en-US" sz="1300" b="0" dirty="0"/>
          </a:p>
        </p:txBody>
      </p:sp>
      <p:sp>
        <p:nvSpPr>
          <p:cNvPr id="15363" name="Rectangle 2"/>
          <p:cNvSpPr>
            <a:spLocks noGrp="1" noRot="1" noChangeAspect="1" noChangeArrowheads="1" noTextEdit="1"/>
          </p:cNvSpPr>
          <p:nvPr>
            <p:ph type="sldImg"/>
          </p:nvPr>
        </p:nvSpPr>
        <p:spPr>
          <a:xfrm>
            <a:off x="920750" y="746125"/>
            <a:ext cx="4965700" cy="3725863"/>
          </a:xfrm>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u="sng" dirty="0" smtClean="0">
              <a:ea typeface="ＭＳ Ｐゴシック" charset="0"/>
              <a:cs typeface="ＭＳ Ｐゴシック" charset="0"/>
            </a:endParaRPr>
          </a:p>
          <a:p>
            <a:pPr eaLnBrk="1" hangingPunct="1"/>
            <a:r>
              <a:rPr lang="en-US" b="1" u="sng" dirty="0" smtClean="0">
                <a:ea typeface="ＭＳ Ｐゴシック" charset="0"/>
                <a:cs typeface="ＭＳ Ｐゴシック" charset="0"/>
              </a:rPr>
              <a:t>Trainer’s Notes:</a:t>
            </a:r>
          </a:p>
          <a:p>
            <a:pPr eaLnBrk="1" hangingPunct="1"/>
            <a:r>
              <a:rPr lang="en-US" b="1" u="sng" dirty="0" smtClean="0">
                <a:ea typeface="ＭＳ Ｐゴシック" charset="0"/>
                <a:cs typeface="ＭＳ Ｐゴシック" charset="0"/>
              </a:rPr>
              <a:t>Examples</a:t>
            </a:r>
            <a:r>
              <a:rPr lang="en-US" b="1" u="sng" baseline="0" dirty="0" smtClean="0">
                <a:ea typeface="ＭＳ Ｐゴシック" charset="0"/>
                <a:cs typeface="ＭＳ Ｐゴシック" charset="0"/>
              </a:rPr>
              <a:t> be situated within country of origin</a:t>
            </a:r>
          </a:p>
          <a:p>
            <a:pPr eaLnBrk="1" hangingPunct="1"/>
            <a:r>
              <a:rPr lang="en-US" b="1" u="sng" baseline="0" dirty="0" smtClean="0">
                <a:ea typeface="ＭＳ Ｐゴシック" charset="0"/>
                <a:cs typeface="ＭＳ Ｐゴシック" charset="0"/>
              </a:rPr>
              <a:t> </a:t>
            </a:r>
            <a:endParaRPr lang="en-US" b="1" u="sng" dirty="0" smtClean="0">
              <a:ea typeface="ＭＳ Ｐゴシック" charset="0"/>
              <a:cs typeface="ＭＳ Ｐゴシック" charset="0"/>
            </a:endParaRPr>
          </a:p>
          <a:p>
            <a:pPr eaLnBrk="1" hangingPunct="1"/>
            <a:r>
              <a:rPr lang="en-US" b="0" u="none" dirty="0" smtClean="0">
                <a:ea typeface="ＭＳ Ｐゴシック" charset="0"/>
                <a:cs typeface="ＭＳ Ｐゴシック" charset="0"/>
              </a:rPr>
              <a:t>This session</a:t>
            </a:r>
            <a:r>
              <a:rPr lang="en-US" b="0" u="none" baseline="0" dirty="0" smtClean="0">
                <a:ea typeface="ＭＳ Ｐゴシック" charset="0"/>
                <a:cs typeface="ＭＳ Ｐゴシック" charset="0"/>
              </a:rPr>
              <a:t> is designed to be used flexibly depending on the experience of the training participants.  If the participants are experienced in working with refugees, then you may wish to skip over the background slides 2 and 3 and the suggested activities.  However, if the participants are new to work with refugees, then it is important to spend sufficient time ensuring that they have a sound understanding of the refugee experience.  You might also draw on other materials developed by STARTTS to build new workers awareness and understanding of refugee issues. </a:t>
            </a:r>
            <a:endParaRPr lang="en-US" b="0" u="none" dirty="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defTabSz="479690">
              <a:defRPr/>
            </a:pPr>
            <a:endParaRPr lang="en-US" sz="1400" b="1" u="sng" dirty="0" smtClean="0"/>
          </a:p>
          <a:p>
            <a:pPr defTabSz="479690">
              <a:defRPr/>
            </a:pPr>
            <a:r>
              <a:rPr lang="en-US" sz="1400" b="1" u="sng" dirty="0" smtClean="0"/>
              <a:t>Trainer's Notes: </a:t>
            </a:r>
          </a:p>
          <a:p>
            <a:pPr defTabSz="479690">
              <a:defRPr/>
            </a:pPr>
            <a:endParaRPr lang="en-US" sz="1400" b="1" u="sng" dirty="0" smtClean="0"/>
          </a:p>
          <a:p>
            <a:pPr defTabSz="479690">
              <a:defRPr/>
            </a:pPr>
            <a:r>
              <a:rPr lang="en-US" dirty="0" smtClean="0"/>
              <a:t>While some research has explored social capital in migrant communities (</a:t>
            </a:r>
            <a:r>
              <a:rPr lang="en-US" dirty="0" err="1" smtClean="0"/>
              <a:t>Ooka</a:t>
            </a:r>
            <a:r>
              <a:rPr lang="en-US" dirty="0" smtClean="0"/>
              <a:t> and Wellman 2003; </a:t>
            </a:r>
            <a:r>
              <a:rPr lang="en-US" dirty="0" err="1" smtClean="0"/>
              <a:t>Zetter</a:t>
            </a:r>
            <a:r>
              <a:rPr lang="en-US" dirty="0" smtClean="0"/>
              <a:t> et al 2006), less has been</a:t>
            </a:r>
            <a:r>
              <a:rPr lang="en-US" baseline="0" dirty="0" smtClean="0"/>
              <a:t> written </a:t>
            </a:r>
            <a:r>
              <a:rPr lang="en-US" dirty="0" smtClean="0"/>
              <a:t>about the particular impacts of refugee experience on social capital, and the extent to which theory relating to bonding and bridging capital is relevant or important to refugee communities.</a:t>
            </a:r>
            <a:r>
              <a:rPr lang="en-US" baseline="0" dirty="0" smtClean="0"/>
              <a:t> </a:t>
            </a:r>
          </a:p>
          <a:p>
            <a:pPr defTabSz="479690">
              <a:defRPr/>
            </a:pPr>
            <a:endParaRPr lang="en-US" dirty="0" smtClean="0"/>
          </a:p>
          <a:p>
            <a:pPr defTabSz="479690">
              <a:defRPr/>
            </a:pPr>
            <a:r>
              <a:rPr lang="en-US" baseline="0" dirty="0" smtClean="0"/>
              <a:t>In situations of war and conflict regimes deliberately undermine and destroy trust and social bonds as a away of maintaining power and control (Ignacio Martin-</a:t>
            </a:r>
            <a:r>
              <a:rPr lang="en-US" baseline="0" dirty="0" err="1" smtClean="0"/>
              <a:t>Baro</a:t>
            </a:r>
            <a:r>
              <a:rPr lang="en-US" baseline="0" dirty="0" smtClean="0"/>
              <a:t> 1989 – this work highlights that prolonged war can </a:t>
            </a:r>
            <a:r>
              <a:rPr lang="en-US" baseline="0" dirty="0" err="1" smtClean="0"/>
              <a:t>normalise</a:t>
            </a:r>
            <a:r>
              <a:rPr lang="en-US" baseline="0" dirty="0" smtClean="0"/>
              <a:t> these fractured relationships). When social norms are destroyed or are weak, then social capital is also weak or doesn’t exist.</a:t>
            </a:r>
            <a:endParaRPr lang="en-AU" dirty="0" smtClean="0"/>
          </a:p>
          <a:p>
            <a:pPr defTabSz="479690">
              <a:defRPr/>
            </a:pPr>
            <a:endParaRPr lang="en-US" sz="1400" baseline="0" dirty="0" smtClean="0"/>
          </a:p>
          <a:p>
            <a:pPr defTabSz="479690">
              <a:defRPr/>
            </a:pPr>
            <a:endParaRPr lang="en-US" sz="1400" i="0" u="sng" baseline="0" dirty="0" smtClean="0"/>
          </a:p>
          <a:p>
            <a:pPr defTabSz="479690">
              <a:defRPr/>
            </a:pPr>
            <a:endParaRPr lang="en-US" sz="1400" baseline="0" dirty="0" smtClean="0"/>
          </a:p>
          <a:p>
            <a:pPr defTabSz="479690">
              <a:defRPr/>
            </a:pPr>
            <a:endParaRPr lang="en-US" sz="1400" baseline="0" dirty="0" smtClean="0"/>
          </a:p>
          <a:p>
            <a:pPr defTabSz="479690">
              <a:defRPr/>
            </a:pPr>
            <a:endParaRPr lang="en-AU" sz="1400" dirty="0" smtClean="0"/>
          </a:p>
          <a:p>
            <a:pPr defTabSz="479690">
              <a:defRPr/>
            </a:pPr>
            <a:endParaRPr lang="en-US" sz="1400"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12</a:t>
            </a:fld>
            <a:endParaRPr lang="en-US"/>
          </a:p>
        </p:txBody>
      </p:sp>
    </p:spTree>
    <p:extLst>
      <p:ext uri="{BB962C8B-B14F-4D97-AF65-F5344CB8AC3E}">
        <p14:creationId xmlns:p14="http://schemas.microsoft.com/office/powerpoint/2010/main" val="2667933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defTabSz="479690">
              <a:defRPr/>
            </a:pPr>
            <a:endParaRPr lang="en-US" b="1" u="sng" dirty="0" smtClean="0"/>
          </a:p>
          <a:p>
            <a:pPr defTabSz="479690">
              <a:defRPr/>
            </a:pPr>
            <a:r>
              <a:rPr lang="en-US" b="1" u="sng" dirty="0" smtClean="0"/>
              <a:t>Trainer's notes:</a:t>
            </a:r>
          </a:p>
          <a:p>
            <a:pPr defTabSz="479690">
              <a:defRPr/>
            </a:pPr>
            <a:endParaRPr lang="en-US" b="1" dirty="0" smtClean="0"/>
          </a:p>
          <a:p>
            <a:pPr defTabSz="479690">
              <a:defRPr/>
            </a:pPr>
            <a:r>
              <a:rPr lang="en-US" b="0" dirty="0" smtClean="0"/>
              <a:t>This</a:t>
            </a:r>
            <a:r>
              <a:rPr lang="en-US" b="0" baseline="0" dirty="0" smtClean="0"/>
              <a:t> slide </a:t>
            </a:r>
            <a:r>
              <a:rPr lang="en-US" b="0" baseline="0" dirty="0" err="1" smtClean="0"/>
              <a:t>summarises</a:t>
            </a:r>
            <a:r>
              <a:rPr lang="en-US" b="0" baseline="0" dirty="0" smtClean="0"/>
              <a:t> some of the key impacts. If you have done the group activity on the previous slide, you could use this as a checklist. If you have not used the previous slide, ask the group if they have any other impacts to add to this list.</a:t>
            </a:r>
            <a:endParaRPr lang="en-US" b="0" dirty="0" smtClean="0"/>
          </a:p>
          <a:p>
            <a:pPr defTabSz="479690">
              <a:defRPr/>
            </a:pPr>
            <a:endParaRPr lang="en-US" b="0" dirty="0" smtClean="0"/>
          </a:p>
          <a:p>
            <a:pPr defTabSz="479690">
              <a:defRPr/>
            </a:pPr>
            <a:r>
              <a:rPr lang="en-US" b="0" dirty="0" err="1" smtClean="0"/>
              <a:t>Emphasise</a:t>
            </a:r>
            <a:r>
              <a:rPr lang="en-US" b="0" baseline="0" dirty="0" smtClean="0"/>
              <a:t> </a:t>
            </a:r>
            <a:r>
              <a:rPr lang="en-US" b="0" dirty="0" smtClean="0"/>
              <a:t>that even though people have experienced a lot of trauma and loss, they remain resilient and they maintain what connections and community assets they can. This is one strength amongst many that refugees feel they bring with them to resettlement in Australia. </a:t>
            </a:r>
            <a:endParaRPr lang="en-AU" b="0" dirty="0" smtClean="0"/>
          </a:p>
          <a:p>
            <a:pPr defTabSz="479690">
              <a:defRPr/>
            </a:pPr>
            <a:r>
              <a:rPr lang="en-US" b="0" dirty="0" smtClean="0"/>
              <a:t>                                                                                                                                            </a:t>
            </a:r>
          </a:p>
        </p:txBody>
      </p:sp>
      <p:sp>
        <p:nvSpPr>
          <p:cNvPr id="4" name="Slide Number Placeholder 3"/>
          <p:cNvSpPr>
            <a:spLocks noGrp="1"/>
          </p:cNvSpPr>
          <p:nvPr>
            <p:ph type="sldNum" sz="quarter" idx="10"/>
          </p:nvPr>
        </p:nvSpPr>
        <p:spPr/>
        <p:txBody>
          <a:bodyPr/>
          <a:lstStyle/>
          <a:p>
            <a:fld id="{E1015FBB-31FD-344B-B2C6-5DE2932A465E}" type="slidenum">
              <a:rPr lang="en-US" smtClean="0"/>
              <a:pPr/>
              <a:t>13</a:t>
            </a:fld>
            <a:endParaRPr lang="en-US"/>
          </a:p>
        </p:txBody>
      </p:sp>
    </p:spTree>
    <p:extLst>
      <p:ext uri="{BB962C8B-B14F-4D97-AF65-F5344CB8AC3E}">
        <p14:creationId xmlns:p14="http://schemas.microsoft.com/office/powerpoint/2010/main" val="2667933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b="1">
                <a:solidFill>
                  <a:schemeClr val="tx1"/>
                </a:solidFill>
                <a:latin typeface="Arial" charset="0"/>
                <a:ea typeface="ＭＳ Ｐゴシック" charset="0"/>
                <a:cs typeface="ＭＳ Ｐゴシック" charset="0"/>
              </a:defRPr>
            </a:lvl1pPr>
            <a:lvl2pPr marL="39797966" indent="-39318272" eaLnBrk="0" hangingPunct="0">
              <a:defRPr sz="2900" b="1">
                <a:solidFill>
                  <a:schemeClr val="tx1"/>
                </a:solidFill>
                <a:latin typeface="Arial" charset="0"/>
                <a:ea typeface="ＭＳ Ｐゴシック" charset="0"/>
              </a:defRPr>
            </a:lvl2pPr>
            <a:lvl3pPr eaLnBrk="0" hangingPunct="0">
              <a:defRPr sz="2900" b="1">
                <a:solidFill>
                  <a:schemeClr val="tx1"/>
                </a:solidFill>
                <a:latin typeface="Arial" charset="0"/>
                <a:ea typeface="ＭＳ Ｐゴシック" charset="0"/>
              </a:defRPr>
            </a:lvl3pPr>
            <a:lvl4pPr eaLnBrk="0" hangingPunct="0">
              <a:defRPr sz="2900" b="1">
                <a:solidFill>
                  <a:schemeClr val="tx1"/>
                </a:solidFill>
                <a:latin typeface="Arial" charset="0"/>
                <a:ea typeface="ＭＳ Ｐゴシック" charset="0"/>
              </a:defRPr>
            </a:lvl4pPr>
            <a:lvl5pPr eaLnBrk="0" hangingPunct="0">
              <a:defRPr sz="2900" b="1">
                <a:solidFill>
                  <a:schemeClr val="tx1"/>
                </a:solidFill>
                <a:latin typeface="Arial" charset="0"/>
                <a:ea typeface="ＭＳ Ｐゴシック" charset="0"/>
              </a:defRPr>
            </a:lvl5pPr>
            <a:lvl6pPr marL="479694" eaLnBrk="0" fontAlgn="base" hangingPunct="0">
              <a:spcBef>
                <a:spcPct val="0"/>
              </a:spcBef>
              <a:spcAft>
                <a:spcPct val="0"/>
              </a:spcAft>
              <a:defRPr sz="2900" b="1">
                <a:solidFill>
                  <a:schemeClr val="tx1"/>
                </a:solidFill>
                <a:latin typeface="Arial" charset="0"/>
                <a:ea typeface="ＭＳ Ｐゴシック" charset="0"/>
              </a:defRPr>
            </a:lvl6pPr>
            <a:lvl7pPr marL="959388" eaLnBrk="0" fontAlgn="base" hangingPunct="0">
              <a:spcBef>
                <a:spcPct val="0"/>
              </a:spcBef>
              <a:spcAft>
                <a:spcPct val="0"/>
              </a:spcAft>
              <a:defRPr sz="2900" b="1">
                <a:solidFill>
                  <a:schemeClr val="tx1"/>
                </a:solidFill>
                <a:latin typeface="Arial" charset="0"/>
                <a:ea typeface="ＭＳ Ｐゴシック" charset="0"/>
              </a:defRPr>
            </a:lvl7pPr>
            <a:lvl8pPr marL="1439083" eaLnBrk="0" fontAlgn="base" hangingPunct="0">
              <a:spcBef>
                <a:spcPct val="0"/>
              </a:spcBef>
              <a:spcAft>
                <a:spcPct val="0"/>
              </a:spcAft>
              <a:defRPr sz="2900" b="1">
                <a:solidFill>
                  <a:schemeClr val="tx1"/>
                </a:solidFill>
                <a:latin typeface="Arial" charset="0"/>
                <a:ea typeface="ＭＳ Ｐゴシック" charset="0"/>
              </a:defRPr>
            </a:lvl8pPr>
            <a:lvl9pPr marL="1918777" eaLnBrk="0" fontAlgn="base" hangingPunct="0">
              <a:spcBef>
                <a:spcPct val="0"/>
              </a:spcBef>
              <a:spcAft>
                <a:spcPct val="0"/>
              </a:spcAft>
              <a:defRPr sz="2900" b="1">
                <a:solidFill>
                  <a:schemeClr val="tx1"/>
                </a:solidFill>
                <a:latin typeface="Arial" charset="0"/>
                <a:ea typeface="ＭＳ Ｐゴシック" charset="0"/>
              </a:defRPr>
            </a:lvl9pPr>
          </a:lstStyle>
          <a:p>
            <a:pPr eaLnBrk="1" hangingPunct="1"/>
            <a:fld id="{813420E6-A082-7F4C-A166-09E5848936B1}" type="slidenum">
              <a:rPr lang="en-US" sz="1300" b="0">
                <a:solidFill>
                  <a:prstClr val="black"/>
                </a:solidFill>
              </a:rPr>
              <a:pPr eaLnBrk="1" hangingPunct="1"/>
              <a:t>14</a:t>
            </a:fld>
            <a:endParaRPr lang="en-US" sz="1300" b="0" dirty="0">
              <a:solidFill>
                <a:prstClr val="black"/>
              </a:solidFill>
            </a:endParaRPr>
          </a:p>
        </p:txBody>
      </p:sp>
      <p:sp>
        <p:nvSpPr>
          <p:cNvPr id="15363" name="Rectangle 2"/>
          <p:cNvSpPr>
            <a:spLocks noGrp="1" noRot="1" noChangeAspect="1" noChangeArrowheads="1" noTextEdit="1"/>
          </p:cNvSpPr>
          <p:nvPr>
            <p:ph type="sldImg"/>
          </p:nvPr>
        </p:nvSpPr>
        <p:spPr>
          <a:xfrm>
            <a:off x="679450" y="811213"/>
            <a:ext cx="5399088" cy="4049712"/>
          </a:xfrm>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u="sng" dirty="0" smtClean="0">
              <a:ea typeface="ＭＳ Ｐゴシック" charset="0"/>
              <a:cs typeface="ＭＳ Ｐゴシック" charset="0"/>
            </a:endParaRPr>
          </a:p>
          <a:p>
            <a:pPr eaLnBrk="1" hangingPunct="1"/>
            <a:r>
              <a:rPr lang="en-US" b="1" u="sng" dirty="0" smtClean="0">
                <a:ea typeface="ＭＳ Ｐゴシック" charset="0"/>
                <a:cs typeface="ＭＳ Ｐゴシック" charset="0"/>
              </a:rPr>
              <a:t>Trainer’s Notes:</a:t>
            </a:r>
          </a:p>
          <a:p>
            <a:pPr eaLnBrk="1" hangingPunct="1"/>
            <a:r>
              <a:rPr lang="en-US" b="1" u="sng" dirty="0" smtClean="0">
                <a:ea typeface="ＭＳ Ｐゴシック" charset="0"/>
                <a:cs typeface="ＭＳ Ｐゴシック" charset="0"/>
              </a:rPr>
              <a:t>Examples</a:t>
            </a:r>
            <a:r>
              <a:rPr lang="en-US" b="1" u="sng" baseline="0" dirty="0" smtClean="0">
                <a:ea typeface="ＭＳ Ｐゴシック" charset="0"/>
                <a:cs typeface="ＭＳ Ｐゴシック" charset="0"/>
              </a:rPr>
              <a:t> be situated within country of origin</a:t>
            </a:r>
          </a:p>
          <a:p>
            <a:pPr eaLnBrk="1" hangingPunct="1"/>
            <a:r>
              <a:rPr lang="en-US" b="1" u="sng" baseline="0" dirty="0" smtClean="0">
                <a:ea typeface="ＭＳ Ｐゴシック" charset="0"/>
                <a:cs typeface="ＭＳ Ｐゴシック" charset="0"/>
              </a:rPr>
              <a:t> </a:t>
            </a:r>
            <a:endParaRPr lang="en-US" b="1" u="sng" dirty="0" smtClean="0">
              <a:ea typeface="ＭＳ Ｐゴシック" charset="0"/>
              <a:cs typeface="ＭＳ Ｐゴシック" charset="0"/>
            </a:endParaRPr>
          </a:p>
          <a:p>
            <a:pPr eaLnBrk="1" hangingPunct="1"/>
            <a:r>
              <a:rPr lang="en-US" b="0" u="none" dirty="0" smtClean="0">
                <a:ea typeface="ＭＳ Ｐゴシック" charset="0"/>
                <a:cs typeface="ＭＳ Ｐゴシック" charset="0"/>
              </a:rPr>
              <a:t>This session</a:t>
            </a:r>
            <a:r>
              <a:rPr lang="en-US" b="0" u="none" baseline="0" dirty="0" smtClean="0">
                <a:ea typeface="ＭＳ Ｐゴシック" charset="0"/>
                <a:cs typeface="ＭＳ Ｐゴシック" charset="0"/>
              </a:rPr>
              <a:t> is designed to be used flexibly depending on the experience of the training participants.  If the participants are experienced in working with refugees, then you may wish to skip over the background slides 2 and 3 and the suggested activities.  However, if the participants are new to work with refugees, then it is important to spend sufficient time ensuring that they have a sound understanding of the refugee experience.  You might also draw on other materials developed by STARTTS to build new workers awareness and understanding of refugee issues. </a:t>
            </a:r>
            <a:endParaRPr lang="en-US" b="0" u="none" dirty="0">
              <a:ea typeface="ＭＳ Ｐゴシック" charset="0"/>
              <a:cs typeface="ＭＳ Ｐゴシック" charset="0"/>
            </a:endParaRPr>
          </a:p>
        </p:txBody>
      </p:sp>
    </p:spTree>
    <p:extLst>
      <p:ext uri="{BB962C8B-B14F-4D97-AF65-F5344CB8AC3E}">
        <p14:creationId xmlns:p14="http://schemas.microsoft.com/office/powerpoint/2010/main" val="418839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9450" y="811213"/>
            <a:ext cx="5399088" cy="4049712"/>
          </a:xfrm>
        </p:spPr>
      </p:sp>
      <p:sp>
        <p:nvSpPr>
          <p:cNvPr id="3" name="Notes Placeholder 2"/>
          <p:cNvSpPr>
            <a:spLocks noGrp="1"/>
          </p:cNvSpPr>
          <p:nvPr>
            <p:ph type="body" idx="1"/>
          </p:nvPr>
        </p:nvSpPr>
        <p:spPr/>
        <p:txBody>
          <a:bodyPr/>
          <a:lstStyle/>
          <a:p>
            <a:pPr defTabSz="479690">
              <a:defRPr/>
            </a:pPr>
            <a:endParaRPr lang="en-US" b="1" u="sng" dirty="0" smtClean="0"/>
          </a:p>
          <a:p>
            <a:pPr defTabSz="479690">
              <a:defRPr/>
            </a:pPr>
            <a:r>
              <a:rPr lang="en-US" b="1" u="sng" dirty="0" smtClean="0"/>
              <a:t>Trainer's notes:</a:t>
            </a:r>
          </a:p>
          <a:p>
            <a:pPr defTabSz="479690">
              <a:defRPr/>
            </a:pPr>
            <a:endParaRPr lang="en-US" b="1" dirty="0" smtClean="0"/>
          </a:p>
          <a:p>
            <a:pPr defTabSz="479690">
              <a:defRPr/>
            </a:pPr>
            <a:r>
              <a:rPr lang="en-US" b="0" dirty="0" smtClean="0"/>
              <a:t>This</a:t>
            </a:r>
            <a:r>
              <a:rPr lang="en-US" b="0" baseline="0" dirty="0" smtClean="0"/>
              <a:t> slide </a:t>
            </a:r>
            <a:r>
              <a:rPr lang="en-US" b="0" baseline="0" dirty="0" err="1" smtClean="0"/>
              <a:t>summarises</a:t>
            </a:r>
            <a:r>
              <a:rPr lang="en-US" b="0" baseline="0" dirty="0" smtClean="0"/>
              <a:t> some of the key impacts. If you have done the group activity on the previous slide, you could use this as a checklist. If you have not used the previous slide, ask the group if they have any other impacts to add to this list.</a:t>
            </a:r>
            <a:endParaRPr lang="en-US" b="0" dirty="0" smtClean="0"/>
          </a:p>
          <a:p>
            <a:pPr defTabSz="479690">
              <a:defRPr/>
            </a:pPr>
            <a:endParaRPr lang="en-US" b="0" dirty="0" smtClean="0"/>
          </a:p>
          <a:p>
            <a:pPr defTabSz="479690">
              <a:defRPr/>
            </a:pPr>
            <a:r>
              <a:rPr lang="en-US" b="0" dirty="0" err="1" smtClean="0"/>
              <a:t>Emphasise</a:t>
            </a:r>
            <a:r>
              <a:rPr lang="en-US" b="0" baseline="0" dirty="0" smtClean="0"/>
              <a:t> </a:t>
            </a:r>
            <a:r>
              <a:rPr lang="en-US" b="0" dirty="0" smtClean="0"/>
              <a:t>that even though people have experienced a lot of trauma and loss, they remain resilient and they maintain what connections and community assets they can. This is one strength amongst many that refugees feel they bring with them to resettlement in Australia. </a:t>
            </a:r>
            <a:endParaRPr lang="en-AU" b="0" dirty="0" smtClean="0"/>
          </a:p>
          <a:p>
            <a:pPr defTabSz="479690">
              <a:defRPr/>
            </a:pPr>
            <a:r>
              <a:rPr lang="en-US" b="0" dirty="0" smtClean="0"/>
              <a:t>                                                                                                                                            </a:t>
            </a:r>
          </a:p>
        </p:txBody>
      </p:sp>
      <p:sp>
        <p:nvSpPr>
          <p:cNvPr id="4" name="Slide Number Placeholder 3"/>
          <p:cNvSpPr>
            <a:spLocks noGrp="1"/>
          </p:cNvSpPr>
          <p:nvPr>
            <p:ph type="sldNum" sz="quarter" idx="10"/>
          </p:nvPr>
        </p:nvSpPr>
        <p:spPr/>
        <p:txBody>
          <a:bodyPr/>
          <a:lstStyle/>
          <a:p>
            <a:fld id="{E1015FBB-31FD-344B-B2C6-5DE2932A465E}"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4115667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9450" y="811213"/>
            <a:ext cx="5399088" cy="4049712"/>
          </a:xfrm>
        </p:spPr>
      </p:sp>
      <p:sp>
        <p:nvSpPr>
          <p:cNvPr id="3" name="Notes Placeholder 2"/>
          <p:cNvSpPr>
            <a:spLocks noGrp="1"/>
          </p:cNvSpPr>
          <p:nvPr>
            <p:ph type="body" idx="1"/>
          </p:nvPr>
        </p:nvSpPr>
        <p:spPr/>
        <p:txBody>
          <a:bodyPr/>
          <a:lstStyle/>
          <a:p>
            <a:pPr defTabSz="479690">
              <a:defRPr/>
            </a:pPr>
            <a:endParaRPr lang="en-US" b="1" u="sng" dirty="0" smtClean="0"/>
          </a:p>
          <a:p>
            <a:pPr defTabSz="479690">
              <a:defRPr/>
            </a:pPr>
            <a:r>
              <a:rPr lang="en-US" b="1" u="sng" dirty="0" smtClean="0"/>
              <a:t>Trainer's notes:</a:t>
            </a:r>
          </a:p>
          <a:p>
            <a:pPr defTabSz="479690">
              <a:defRPr/>
            </a:pPr>
            <a:endParaRPr lang="en-US" b="1" dirty="0" smtClean="0"/>
          </a:p>
          <a:p>
            <a:pPr defTabSz="479690">
              <a:defRPr/>
            </a:pPr>
            <a:r>
              <a:rPr lang="en-US" b="0" dirty="0" smtClean="0"/>
              <a:t>This</a:t>
            </a:r>
            <a:r>
              <a:rPr lang="en-US" b="0" baseline="0" dirty="0" smtClean="0"/>
              <a:t> slide </a:t>
            </a:r>
            <a:r>
              <a:rPr lang="en-US" b="0" baseline="0" dirty="0" err="1" smtClean="0"/>
              <a:t>summarises</a:t>
            </a:r>
            <a:r>
              <a:rPr lang="en-US" b="0" baseline="0" dirty="0" smtClean="0"/>
              <a:t> some of the key impacts. If you have done the group activity on the previous slide, you could use this as a checklist. If you have not used the previous slide, ask the group if they have any other impacts to add to this list.</a:t>
            </a:r>
            <a:endParaRPr lang="en-US" b="0" dirty="0" smtClean="0"/>
          </a:p>
          <a:p>
            <a:pPr defTabSz="479690">
              <a:defRPr/>
            </a:pPr>
            <a:endParaRPr lang="en-US" b="0" dirty="0" smtClean="0"/>
          </a:p>
          <a:p>
            <a:pPr defTabSz="479690">
              <a:defRPr/>
            </a:pPr>
            <a:r>
              <a:rPr lang="en-US" b="0" dirty="0" err="1" smtClean="0"/>
              <a:t>Emphasise</a:t>
            </a:r>
            <a:r>
              <a:rPr lang="en-US" b="0" baseline="0" dirty="0" smtClean="0"/>
              <a:t> </a:t>
            </a:r>
            <a:r>
              <a:rPr lang="en-US" b="0" dirty="0" smtClean="0"/>
              <a:t>that even though people have experienced a lot of trauma and loss, they remain resilient and they maintain what connections and community assets they can. This is one strength amongst many that refugees feel they bring with them to resettlement in Australia. </a:t>
            </a:r>
            <a:endParaRPr lang="en-AU" b="0" dirty="0" smtClean="0"/>
          </a:p>
          <a:p>
            <a:pPr defTabSz="479690">
              <a:defRPr/>
            </a:pPr>
            <a:r>
              <a:rPr lang="en-US" b="0" dirty="0" smtClean="0"/>
              <a:t>                                                                                                                                            </a:t>
            </a:r>
          </a:p>
        </p:txBody>
      </p:sp>
      <p:sp>
        <p:nvSpPr>
          <p:cNvPr id="4" name="Slide Number Placeholder 3"/>
          <p:cNvSpPr>
            <a:spLocks noGrp="1"/>
          </p:cNvSpPr>
          <p:nvPr>
            <p:ph type="sldNum" sz="quarter" idx="10"/>
          </p:nvPr>
        </p:nvSpPr>
        <p:spPr/>
        <p:txBody>
          <a:bodyPr/>
          <a:lstStyle/>
          <a:p>
            <a:fld id="{E1015FBB-31FD-344B-B2C6-5DE2932A465E}"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954076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9450" y="811213"/>
            <a:ext cx="5399088" cy="4049712"/>
          </a:xfrm>
        </p:spPr>
      </p:sp>
      <p:sp>
        <p:nvSpPr>
          <p:cNvPr id="3" name="Notes Placeholder 2"/>
          <p:cNvSpPr>
            <a:spLocks noGrp="1"/>
          </p:cNvSpPr>
          <p:nvPr>
            <p:ph type="body" idx="1"/>
          </p:nvPr>
        </p:nvSpPr>
        <p:spPr/>
        <p:txBody>
          <a:bodyPr/>
          <a:lstStyle/>
          <a:p>
            <a:pPr defTabSz="479690">
              <a:defRPr/>
            </a:pPr>
            <a:endParaRPr lang="en-US" b="1" u="sng" dirty="0" smtClean="0"/>
          </a:p>
          <a:p>
            <a:pPr defTabSz="479690">
              <a:defRPr/>
            </a:pPr>
            <a:r>
              <a:rPr lang="en-US" b="1" u="sng" dirty="0" smtClean="0"/>
              <a:t>Trainer's notes:</a:t>
            </a:r>
          </a:p>
          <a:p>
            <a:pPr defTabSz="479690">
              <a:defRPr/>
            </a:pPr>
            <a:endParaRPr lang="en-US" b="1" dirty="0" smtClean="0"/>
          </a:p>
          <a:p>
            <a:pPr defTabSz="479690">
              <a:defRPr/>
            </a:pPr>
            <a:r>
              <a:rPr lang="en-US" b="0" dirty="0" smtClean="0"/>
              <a:t>This</a:t>
            </a:r>
            <a:r>
              <a:rPr lang="en-US" b="0" baseline="0" dirty="0" smtClean="0"/>
              <a:t> slide </a:t>
            </a:r>
            <a:r>
              <a:rPr lang="en-US" b="0" baseline="0" dirty="0" err="1" smtClean="0"/>
              <a:t>summarises</a:t>
            </a:r>
            <a:r>
              <a:rPr lang="en-US" b="0" baseline="0" dirty="0" smtClean="0"/>
              <a:t> some of the key impacts. If you have done the group activity on the previous slide, you could use this as a checklist. If you have not used the previous slide, ask the group if they have any other impacts to add to this list.</a:t>
            </a:r>
            <a:endParaRPr lang="en-US" b="0" dirty="0" smtClean="0"/>
          </a:p>
          <a:p>
            <a:pPr defTabSz="479690">
              <a:defRPr/>
            </a:pPr>
            <a:endParaRPr lang="en-US" b="0" dirty="0" smtClean="0"/>
          </a:p>
          <a:p>
            <a:pPr defTabSz="479690">
              <a:defRPr/>
            </a:pPr>
            <a:r>
              <a:rPr lang="en-US" b="0" dirty="0" err="1" smtClean="0"/>
              <a:t>Emphasise</a:t>
            </a:r>
            <a:r>
              <a:rPr lang="en-US" b="0" baseline="0" dirty="0" smtClean="0"/>
              <a:t> </a:t>
            </a:r>
            <a:r>
              <a:rPr lang="en-US" b="0" dirty="0" smtClean="0"/>
              <a:t>that even though people have experienced a lot of trauma and loss, they remain resilient and they maintain what connections and community assets they can. This is one strength amongst many that refugees feel they bring with them to resettlement in Australia. </a:t>
            </a:r>
            <a:endParaRPr lang="en-AU" b="0" dirty="0" smtClean="0"/>
          </a:p>
          <a:p>
            <a:pPr defTabSz="479690">
              <a:defRPr/>
            </a:pPr>
            <a:r>
              <a:rPr lang="en-US" b="0" dirty="0" smtClean="0"/>
              <a:t>                                                                                                                                            </a:t>
            </a:r>
          </a:p>
        </p:txBody>
      </p:sp>
      <p:sp>
        <p:nvSpPr>
          <p:cNvPr id="4" name="Slide Number Placeholder 3"/>
          <p:cNvSpPr>
            <a:spLocks noGrp="1"/>
          </p:cNvSpPr>
          <p:nvPr>
            <p:ph type="sldNum" sz="quarter" idx="10"/>
          </p:nvPr>
        </p:nvSpPr>
        <p:spPr/>
        <p:txBody>
          <a:bodyPr/>
          <a:lstStyle/>
          <a:p>
            <a:fld id="{E1015FBB-31FD-344B-B2C6-5DE2932A465E}"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4089560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a:xfrm>
            <a:off x="680720" y="4721185"/>
            <a:ext cx="5445760" cy="4719461"/>
          </a:xfrm>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AU" sz="1400" b="1" u="sng"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AU" sz="1400" b="1" u="sng" baseline="0" dirty="0" smtClean="0"/>
              <a:t>Trainer’s Notes:</a:t>
            </a:r>
          </a:p>
          <a:p>
            <a:endParaRPr lang="en-US" sz="1300" b="1" i="1" dirty="0" smtClean="0"/>
          </a:p>
          <a:p>
            <a:r>
              <a:rPr lang="en-US" b="1" i="1" dirty="0" smtClean="0"/>
              <a:t>Social capital as a cycle </a:t>
            </a:r>
            <a:endParaRPr lang="en-AU" b="1" dirty="0" smtClean="0"/>
          </a:p>
          <a:p>
            <a:r>
              <a:rPr lang="en-US" dirty="0" smtClean="0"/>
              <a:t>Many of the enablers identified in this project would normally be considered to be the </a:t>
            </a:r>
            <a:r>
              <a:rPr lang="en-US" i="1" dirty="0" smtClean="0"/>
              <a:t>positive </a:t>
            </a:r>
            <a:r>
              <a:rPr lang="en-US" b="1" i="1" dirty="0" smtClean="0"/>
              <a:t>outcomes</a:t>
            </a:r>
            <a:r>
              <a:rPr lang="en-US" dirty="0" smtClean="0"/>
              <a:t> of strong social capital, instead of </a:t>
            </a:r>
            <a:r>
              <a:rPr lang="en-US" b="1" i="1" dirty="0" smtClean="0"/>
              <a:t>input</a:t>
            </a:r>
            <a:r>
              <a:rPr lang="en-US" dirty="0" smtClean="0"/>
              <a:t> factors necessary to achieve positive social capital. </a:t>
            </a:r>
          </a:p>
          <a:p>
            <a:endParaRPr lang="en-AU"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Social capital is not linear – it is a cycle. The enablers enhance your ability to form networks and access resources.  At the same time social relationships and connections build the enablers, such as self esteem, confidence and self worth. The strength and number of relationships that you have makes you feel more positive about yourself and what you can achieve.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a:t>
            </a:r>
            <a:r>
              <a:rPr lang="en-US" dirty="0" smtClean="0"/>
              <a:t> </a:t>
            </a:r>
            <a:endParaRPr lang="en-AU" dirty="0" smtClean="0"/>
          </a:p>
          <a:p>
            <a:r>
              <a:rPr lang="en-US" dirty="0" smtClean="0"/>
              <a:t>Instead of being understood in a linear relationship (social capital leads to positive individual and community factors), the participants in this project identified that these factors are mutually reinforcing and cannot be so simply separated.  It is a circular or cyclic relationship, rather than a linear one</a:t>
            </a:r>
            <a:r>
              <a:rPr lang="en-US" baseline="0" dirty="0" smtClean="0"/>
              <a:t>.  So the above diagram needs to be explained in this way – as a cyclic relationship that not only interrelates but keeps going.</a:t>
            </a:r>
            <a:r>
              <a:rPr lang="en-US" dirty="0" smtClean="0"/>
              <a:t> This highlights the complexity of social capital and its interdependence with other positive social factors.</a:t>
            </a:r>
            <a:endParaRPr lang="en-AU" dirty="0" smtClean="0"/>
          </a:p>
          <a:p>
            <a:endParaRPr lang="en-AU" sz="1100"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b="1">
                <a:solidFill>
                  <a:schemeClr val="tx1"/>
                </a:solidFill>
                <a:latin typeface="Arial" charset="0"/>
                <a:ea typeface="ＭＳ Ｐゴシック" charset="0"/>
                <a:cs typeface="ＭＳ Ｐゴシック" charset="0"/>
              </a:defRPr>
            </a:lvl1pPr>
            <a:lvl2pPr marL="39797966" indent="-39318272" eaLnBrk="0" hangingPunct="0">
              <a:defRPr sz="2900" b="1">
                <a:solidFill>
                  <a:schemeClr val="tx1"/>
                </a:solidFill>
                <a:latin typeface="Arial" charset="0"/>
                <a:ea typeface="ＭＳ Ｐゴシック" charset="0"/>
              </a:defRPr>
            </a:lvl2pPr>
            <a:lvl3pPr eaLnBrk="0" hangingPunct="0">
              <a:defRPr sz="2900" b="1">
                <a:solidFill>
                  <a:schemeClr val="tx1"/>
                </a:solidFill>
                <a:latin typeface="Arial" charset="0"/>
                <a:ea typeface="ＭＳ Ｐゴシック" charset="0"/>
              </a:defRPr>
            </a:lvl3pPr>
            <a:lvl4pPr eaLnBrk="0" hangingPunct="0">
              <a:defRPr sz="2900" b="1">
                <a:solidFill>
                  <a:schemeClr val="tx1"/>
                </a:solidFill>
                <a:latin typeface="Arial" charset="0"/>
                <a:ea typeface="ＭＳ Ｐゴシック" charset="0"/>
              </a:defRPr>
            </a:lvl4pPr>
            <a:lvl5pPr eaLnBrk="0" hangingPunct="0">
              <a:defRPr sz="2900" b="1">
                <a:solidFill>
                  <a:schemeClr val="tx1"/>
                </a:solidFill>
                <a:latin typeface="Arial" charset="0"/>
                <a:ea typeface="ＭＳ Ｐゴシック" charset="0"/>
              </a:defRPr>
            </a:lvl5pPr>
            <a:lvl6pPr marL="479694" eaLnBrk="0" fontAlgn="base" hangingPunct="0">
              <a:spcBef>
                <a:spcPct val="0"/>
              </a:spcBef>
              <a:spcAft>
                <a:spcPct val="0"/>
              </a:spcAft>
              <a:defRPr sz="2900" b="1">
                <a:solidFill>
                  <a:schemeClr val="tx1"/>
                </a:solidFill>
                <a:latin typeface="Arial" charset="0"/>
                <a:ea typeface="ＭＳ Ｐゴシック" charset="0"/>
              </a:defRPr>
            </a:lvl6pPr>
            <a:lvl7pPr marL="959388" eaLnBrk="0" fontAlgn="base" hangingPunct="0">
              <a:spcBef>
                <a:spcPct val="0"/>
              </a:spcBef>
              <a:spcAft>
                <a:spcPct val="0"/>
              </a:spcAft>
              <a:defRPr sz="2900" b="1">
                <a:solidFill>
                  <a:schemeClr val="tx1"/>
                </a:solidFill>
                <a:latin typeface="Arial" charset="0"/>
                <a:ea typeface="ＭＳ Ｐゴシック" charset="0"/>
              </a:defRPr>
            </a:lvl7pPr>
            <a:lvl8pPr marL="1439083" eaLnBrk="0" fontAlgn="base" hangingPunct="0">
              <a:spcBef>
                <a:spcPct val="0"/>
              </a:spcBef>
              <a:spcAft>
                <a:spcPct val="0"/>
              </a:spcAft>
              <a:defRPr sz="2900" b="1">
                <a:solidFill>
                  <a:schemeClr val="tx1"/>
                </a:solidFill>
                <a:latin typeface="Arial" charset="0"/>
                <a:ea typeface="ＭＳ Ｐゴシック" charset="0"/>
              </a:defRPr>
            </a:lvl8pPr>
            <a:lvl9pPr marL="1918777" eaLnBrk="0" fontAlgn="base" hangingPunct="0">
              <a:spcBef>
                <a:spcPct val="0"/>
              </a:spcBef>
              <a:spcAft>
                <a:spcPct val="0"/>
              </a:spcAft>
              <a:defRPr sz="2900" b="1">
                <a:solidFill>
                  <a:schemeClr val="tx1"/>
                </a:solidFill>
                <a:latin typeface="Arial" charset="0"/>
                <a:ea typeface="ＭＳ Ｐゴシック" charset="0"/>
              </a:defRPr>
            </a:lvl9pPr>
          </a:lstStyle>
          <a:p>
            <a:pPr eaLnBrk="1" hangingPunct="1"/>
            <a:fld id="{813420E6-A082-7F4C-A166-09E5848936B1}" type="slidenum">
              <a:rPr lang="en-US" sz="1300" b="0">
                <a:solidFill>
                  <a:prstClr val="black"/>
                </a:solidFill>
              </a:rPr>
              <a:pPr eaLnBrk="1" hangingPunct="1"/>
              <a:t>19</a:t>
            </a:fld>
            <a:endParaRPr lang="en-US" sz="1300" b="0" dirty="0">
              <a:solidFill>
                <a:prstClr val="black"/>
              </a:solidFill>
            </a:endParaRPr>
          </a:p>
        </p:txBody>
      </p:sp>
      <p:sp>
        <p:nvSpPr>
          <p:cNvPr id="15363" name="Rectangle 2"/>
          <p:cNvSpPr>
            <a:spLocks noGrp="1" noRot="1" noChangeAspect="1" noChangeArrowheads="1" noTextEdit="1"/>
          </p:cNvSpPr>
          <p:nvPr>
            <p:ph type="sldImg"/>
          </p:nvPr>
        </p:nvSpPr>
        <p:spPr>
          <a:xfrm>
            <a:off x="679450" y="811213"/>
            <a:ext cx="5399088" cy="4049712"/>
          </a:xfrm>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u="sng" dirty="0" smtClean="0">
              <a:ea typeface="ＭＳ Ｐゴシック" charset="0"/>
              <a:cs typeface="ＭＳ Ｐゴシック" charset="0"/>
            </a:endParaRPr>
          </a:p>
          <a:p>
            <a:pPr eaLnBrk="1" hangingPunct="1"/>
            <a:r>
              <a:rPr lang="en-US" b="1" u="sng" dirty="0" smtClean="0">
                <a:ea typeface="ＭＳ Ｐゴシック" charset="0"/>
                <a:cs typeface="ＭＳ Ｐゴシック" charset="0"/>
              </a:rPr>
              <a:t>Trainer’s Notes:</a:t>
            </a:r>
          </a:p>
          <a:p>
            <a:pPr eaLnBrk="1" hangingPunct="1"/>
            <a:r>
              <a:rPr lang="en-US" b="1" u="sng" dirty="0" smtClean="0">
                <a:ea typeface="ＭＳ Ｐゴシック" charset="0"/>
                <a:cs typeface="ＭＳ Ｐゴシック" charset="0"/>
              </a:rPr>
              <a:t>Examples</a:t>
            </a:r>
            <a:r>
              <a:rPr lang="en-US" b="1" u="sng" baseline="0" dirty="0" smtClean="0">
                <a:ea typeface="ＭＳ Ｐゴシック" charset="0"/>
                <a:cs typeface="ＭＳ Ｐゴシック" charset="0"/>
              </a:rPr>
              <a:t> be situated within country of origin</a:t>
            </a:r>
          </a:p>
          <a:p>
            <a:pPr eaLnBrk="1" hangingPunct="1"/>
            <a:r>
              <a:rPr lang="en-US" b="1" u="sng" baseline="0" dirty="0" smtClean="0">
                <a:ea typeface="ＭＳ Ｐゴシック" charset="0"/>
                <a:cs typeface="ＭＳ Ｐゴシック" charset="0"/>
              </a:rPr>
              <a:t> </a:t>
            </a:r>
            <a:endParaRPr lang="en-US" b="1" u="sng" dirty="0" smtClean="0">
              <a:ea typeface="ＭＳ Ｐゴシック" charset="0"/>
              <a:cs typeface="ＭＳ Ｐゴシック" charset="0"/>
            </a:endParaRPr>
          </a:p>
          <a:p>
            <a:pPr eaLnBrk="1" hangingPunct="1"/>
            <a:r>
              <a:rPr lang="en-US" b="0" u="none" dirty="0" smtClean="0">
                <a:ea typeface="ＭＳ Ｐゴシック" charset="0"/>
                <a:cs typeface="ＭＳ Ｐゴシック" charset="0"/>
              </a:rPr>
              <a:t>This session</a:t>
            </a:r>
            <a:r>
              <a:rPr lang="en-US" b="0" u="none" baseline="0" dirty="0" smtClean="0">
                <a:ea typeface="ＭＳ Ｐゴシック" charset="0"/>
                <a:cs typeface="ＭＳ Ｐゴシック" charset="0"/>
              </a:rPr>
              <a:t> is designed to be used flexibly depending on the experience of the training participants.  If the participants are experienced in working with refugees, then you may wish to skip over the background slides 2 and 3 and the suggested activities.  However, if the participants are new to work with refugees, then it is important to spend sufficient time ensuring that they have a sound understanding of the refugee experience.  You might also draw on other materials developed by STARTTS to build new workers awareness and understanding of refugee issues. </a:t>
            </a:r>
            <a:endParaRPr lang="en-US" b="0" u="none" dirty="0">
              <a:ea typeface="ＭＳ Ｐゴシック" charset="0"/>
              <a:cs typeface="ＭＳ Ｐゴシック" charset="0"/>
            </a:endParaRPr>
          </a:p>
        </p:txBody>
      </p:sp>
    </p:spTree>
    <p:extLst>
      <p:ext uri="{BB962C8B-B14F-4D97-AF65-F5344CB8AC3E}">
        <p14:creationId xmlns:p14="http://schemas.microsoft.com/office/powerpoint/2010/main" val="4188395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defTabSz="479694">
              <a:defRPr/>
            </a:pPr>
            <a:r>
              <a:rPr lang="en-US" b="1" u="sng" dirty="0" smtClean="0"/>
              <a:t>Trainers</a:t>
            </a:r>
            <a:r>
              <a:rPr lang="en-US" b="1" u="sng" baseline="0" dirty="0" smtClean="0"/>
              <a:t> notes:</a:t>
            </a:r>
            <a:endParaRPr lang="en-US" b="1" u="sng" dirty="0" smtClean="0"/>
          </a:p>
          <a:p>
            <a:endParaRPr lang="en-US" dirty="0" smtClean="0"/>
          </a:p>
          <a:p>
            <a:endParaRPr lang="en-US" dirty="0" smtClean="0"/>
          </a:p>
          <a:p>
            <a:r>
              <a:rPr lang="en-US" dirty="0" smtClean="0"/>
              <a:t>As</a:t>
            </a:r>
            <a:r>
              <a:rPr lang="en-US" baseline="0" dirty="0" smtClean="0"/>
              <a:t> the last activity of the training, it is valuable to seek feedback from the participants on the training and the Social Capital Project Design and Evaluation Tools. </a:t>
            </a:r>
          </a:p>
          <a:p>
            <a:endParaRPr lang="en-US" baseline="0" dirty="0" smtClean="0"/>
          </a:p>
          <a:p>
            <a:pPr defTabSz="479694">
              <a:defRPr/>
            </a:pPr>
            <a:r>
              <a:rPr lang="en-AU" dirty="0" smtClean="0">
                <a:latin typeface="Arial" pitchFamily="34" charset="0"/>
                <a:cs typeface="Arial" pitchFamily="34" charset="0"/>
              </a:rPr>
              <a:t>It might include a more formal evaluation devised by the trainer</a:t>
            </a:r>
            <a:r>
              <a:rPr lang="en-AU" baseline="0" dirty="0" smtClean="0">
                <a:latin typeface="Arial" pitchFamily="34" charset="0"/>
                <a:cs typeface="Arial" pitchFamily="34" charset="0"/>
              </a:rPr>
              <a:t> </a:t>
            </a:r>
            <a:r>
              <a:rPr lang="en-AU" dirty="0" smtClean="0">
                <a:latin typeface="Arial" pitchFamily="34" charset="0"/>
                <a:cs typeface="Arial" pitchFamily="34" charset="0"/>
              </a:rPr>
              <a:t>or a standard evaluation from a participating organisation.</a:t>
            </a:r>
          </a:p>
          <a:p>
            <a:endParaRPr lang="en-US"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20</a:t>
            </a:fld>
            <a:endParaRPr lang="en-US" dirty="0"/>
          </a:p>
        </p:txBody>
      </p:sp>
    </p:spTree>
    <p:extLst>
      <p:ext uri="{BB962C8B-B14F-4D97-AF65-F5344CB8AC3E}">
        <p14:creationId xmlns:p14="http://schemas.microsoft.com/office/powerpoint/2010/main" val="2469855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eaLnBrk="1" hangingPunct="1"/>
            <a:endParaRPr lang="en-US" b="1" u="sng" dirty="0" smtClean="0">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fld id="{E1015FBB-31FD-344B-B2C6-5DE2932A465E}" type="slidenum">
              <a:rPr lang="en-US" smtClean="0"/>
              <a:pPr/>
              <a:t>3</a:t>
            </a:fld>
            <a:endParaRPr lang="en-US"/>
          </a:p>
        </p:txBody>
      </p:sp>
    </p:spTree>
    <p:extLst>
      <p:ext uri="{BB962C8B-B14F-4D97-AF65-F5344CB8AC3E}">
        <p14:creationId xmlns:p14="http://schemas.microsoft.com/office/powerpoint/2010/main" val="1738442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1" u="sng"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u="sng" dirty="0" smtClean="0"/>
              <a:t>Trainer's notes:</a:t>
            </a:r>
            <a:endParaRPr lang="en-US" b="1" u="sng"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The central thesis of social capital theory is that ‘relationships matter’. The central idea is that ‘social networks are a valuable asset’. Interaction enables people to build communities, to commit themselves to each other, and to knit the social fabric. A sense of belonging and the concrete experience of social networks (and the relationships of trust and tolerance that can be involved) can, it is argued, bring great benefits to people. Trust between individuals thus becomes trust between strangers and trust of a broad fabric of social institutions; ultimately, it becomes a shared set of values, virtues, and expectations within society as a whole. Greater interaction between people generates a greater sense of community spirit. </a:t>
            </a:r>
            <a:r>
              <a:rPr lang="en-US" sz="1200" dirty="0" smtClean="0"/>
              <a:t>If social capital is strong and social networks are positive and active, they are more likely to provide mutual benefit amongst their members.   </a:t>
            </a:r>
            <a:r>
              <a:rPr lang="en-GB" sz="1200" dirty="0" smtClean="0"/>
              <a:t>Without this interaction, on the other hand, trust decays; at a certain point, this decay begins to manifest itself in serious social problems.</a:t>
            </a:r>
            <a:endParaRPr lang="en-AU" sz="12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AU"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4</a:t>
            </a:fld>
            <a:endParaRPr lang="en-US"/>
          </a:p>
        </p:txBody>
      </p:sp>
    </p:spTree>
    <p:extLst>
      <p:ext uri="{BB962C8B-B14F-4D97-AF65-F5344CB8AC3E}">
        <p14:creationId xmlns:p14="http://schemas.microsoft.com/office/powerpoint/2010/main" val="2160039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eaLnBrk="1" hangingPunct="1"/>
            <a:endParaRPr lang="en-US" b="1" u="sng" dirty="0" smtClean="0">
              <a:ea typeface="ＭＳ Ｐゴシック" charset="0"/>
              <a:cs typeface="ＭＳ Ｐゴシック" charset="0"/>
            </a:endParaRPr>
          </a:p>
          <a:p>
            <a:pPr eaLnBrk="1" hangingPunct="1"/>
            <a:r>
              <a:rPr lang="en-US" b="1" u="sng" dirty="0" smtClean="0">
                <a:ea typeface="ＭＳ Ｐゴシック" charset="0"/>
                <a:cs typeface="ＭＳ Ｐゴシック" charset="0"/>
              </a:rPr>
              <a:t>Trainers Notes</a:t>
            </a:r>
          </a:p>
          <a:p>
            <a:pPr eaLnBrk="1" hangingPunct="1"/>
            <a:endParaRPr lang="en-US" b="1" u="sng" dirty="0" smtClean="0">
              <a:ea typeface="ＭＳ Ｐゴシック" charset="0"/>
              <a:cs typeface="ＭＳ Ｐゴシック" charset="0"/>
            </a:endParaRPr>
          </a:p>
          <a:p>
            <a:pPr eaLnBrk="1" hangingPunct="1"/>
            <a:r>
              <a:rPr lang="en-US" b="0" u="none" dirty="0" smtClean="0">
                <a:ea typeface="ＭＳ Ｐゴシック" charset="0"/>
                <a:cs typeface="ＭＳ Ｐゴシック" charset="0"/>
              </a:rPr>
              <a:t>S/C</a:t>
            </a:r>
            <a:r>
              <a:rPr lang="en-US" b="0" u="none" baseline="0" dirty="0" smtClean="0">
                <a:ea typeface="ＭＳ Ｐゴシック" charset="0"/>
                <a:cs typeface="ＭＳ Ｐゴシック" charset="0"/>
              </a:rPr>
              <a:t> refers to the human/social connection that get us from where we are to where we need to be.</a:t>
            </a:r>
            <a:endParaRPr lang="en-US" b="0" u="none" dirty="0" smtClean="0">
              <a:ea typeface="ＭＳ Ｐゴシック" charset="0"/>
              <a:cs typeface="ＭＳ Ｐゴシック" charset="0"/>
            </a:endParaRPr>
          </a:p>
          <a:p>
            <a:pPr eaLnBrk="1" hangingPunct="1"/>
            <a:endParaRPr lang="en-US" b="1" u="sng" dirty="0" smtClean="0">
              <a:ea typeface="ＭＳ Ｐゴシック" charset="0"/>
              <a:cs typeface="ＭＳ Ｐゴシック"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Social capital, however, is more than simply having social connections and networks. Social capital is exhibited in individuals who have a well-developed sense of mutual trust and "give-and-take" or "reciprocity" in their social networks. Moreover, it is exhibited in individuals who are actively engaged in civic and political life. This trust, reciprocity, and civic and political engagement then enriches the communities where these individuals reside.</a:t>
            </a:r>
          </a:p>
          <a:p>
            <a:endParaRPr lang="en-US" dirty="0" smtClean="0"/>
          </a:p>
          <a:p>
            <a:r>
              <a:rPr lang="en-US" dirty="0" smtClean="0"/>
              <a:t>Social capital enables resources, information and networks to be shared,</a:t>
            </a:r>
            <a:r>
              <a:rPr lang="en-US" baseline="0" dirty="0" smtClean="0"/>
              <a:t> benefiting individuals.  F</a:t>
            </a:r>
            <a:r>
              <a:rPr lang="en-US" dirty="0" smtClean="0"/>
              <a:t>or example, an individual may be able to get a job through information shared within their social network and communities: the more individual community members obtain employment through their networks, </a:t>
            </a:r>
            <a:r>
              <a:rPr lang="en-US" i="0" dirty="0" smtClean="0"/>
              <a:t>the more building of resources and connections within the community will occur.</a:t>
            </a:r>
          </a:p>
          <a:p>
            <a:endParaRPr lang="en-AU" dirty="0" smtClean="0"/>
          </a:p>
          <a:p>
            <a:r>
              <a:rPr lang="en-US" dirty="0" smtClean="0"/>
              <a:t>However, there are differing views about exactly what makes up social capital, how it works, who benefits, and whether it is always beneficial. There is also debate about how to distinguish between what contributes to and what results from social capital, and whether social capital is the same for all groups of people, in all communities, in all societies. </a:t>
            </a:r>
            <a:endParaRPr lang="en-US" b="1" u="sng" dirty="0" smtClean="0">
              <a:ea typeface="ＭＳ Ｐゴシック" charset="0"/>
              <a:cs typeface="ＭＳ Ｐゴシック" charset="0"/>
            </a:endParaRPr>
          </a:p>
          <a:p>
            <a:endParaRPr lang="en-US" dirty="0" smtClean="0"/>
          </a:p>
          <a:p>
            <a:r>
              <a:rPr lang="en-US" dirty="0" smtClean="0"/>
              <a:t>Increasin</a:t>
            </a:r>
            <a:r>
              <a:rPr lang="en-US" baseline="0" dirty="0" smtClean="0"/>
              <a:t>g and strengthening social capital is a key goal of STARTTS’ work. In order to understand what that means, we needed a working definition and this is the one we developed.  It guided the research and development of the Training Tools. </a:t>
            </a:r>
          </a:p>
          <a:p>
            <a:endParaRPr lang="en-US" baseline="0" dirty="0" smtClean="0"/>
          </a:p>
          <a:p>
            <a:r>
              <a:rPr lang="en-US" baseline="0" dirty="0" smtClean="0"/>
              <a:t>I  will break this definition down and explore each component in order to understand more about the key dimensions of social capital.</a:t>
            </a:r>
            <a:endParaRPr lang="en-US"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5</a:t>
            </a:fld>
            <a:endParaRPr lang="en-US"/>
          </a:p>
        </p:txBody>
      </p:sp>
    </p:spTree>
    <p:extLst>
      <p:ext uri="{BB962C8B-B14F-4D97-AF65-F5344CB8AC3E}">
        <p14:creationId xmlns:p14="http://schemas.microsoft.com/office/powerpoint/2010/main" val="2667933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defTabSz="479694">
              <a:defRPr/>
            </a:pPr>
            <a:endParaRPr lang="en-US" sz="1300" b="1" u="sng" dirty="0" smtClean="0"/>
          </a:p>
          <a:p>
            <a:pPr defTabSz="479694">
              <a:defRPr/>
            </a:pPr>
            <a:r>
              <a:rPr lang="en-US" sz="1300" b="1" u="sng" dirty="0" smtClean="0"/>
              <a:t>Trainers </a:t>
            </a:r>
            <a:r>
              <a:rPr lang="en-US" sz="1300" b="1" u="sng" dirty="0"/>
              <a:t>notes:</a:t>
            </a:r>
          </a:p>
          <a:p>
            <a:pPr defTabSz="479694">
              <a:defRPr/>
            </a:pPr>
            <a:endParaRPr lang="en-US" sz="1300" dirty="0"/>
          </a:p>
          <a:p>
            <a:r>
              <a:rPr lang="en-US" sz="1300" dirty="0"/>
              <a:t>The distinction between ‘social connections’ and ‘social networks’ is </a:t>
            </a:r>
            <a:r>
              <a:rPr lang="en-US" sz="1300" dirty="0" smtClean="0"/>
              <a:t>useful </a:t>
            </a:r>
            <a:r>
              <a:rPr lang="en-US" sz="1300" dirty="0"/>
              <a:t>as it encourages us to think about both informal and formal social structures, and both individual and collective social relationships.</a:t>
            </a:r>
            <a:endParaRPr lang="en-AU" sz="1300" dirty="0"/>
          </a:p>
          <a:p>
            <a:r>
              <a:rPr lang="en-AU" sz="1300" b="1" dirty="0"/>
              <a:t/>
            </a:r>
            <a:br>
              <a:rPr lang="en-AU" sz="1300" b="1" dirty="0"/>
            </a:br>
            <a:r>
              <a:rPr lang="en-AU" sz="1300" b="1" dirty="0" smtClean="0"/>
              <a:t>Social networks  are formal or informal networks linking individuals with groups, or groups with groups and can include membership of a religious, ethnic or sporting group, links between different ethnic groups, links to other people, or groups in the wider community</a:t>
            </a:r>
            <a:endParaRPr lang="en-US" sz="1300"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6</a:t>
            </a:fld>
            <a:endParaRPr lang="en-US"/>
          </a:p>
        </p:txBody>
      </p:sp>
    </p:spTree>
    <p:extLst>
      <p:ext uri="{BB962C8B-B14F-4D97-AF65-F5344CB8AC3E}">
        <p14:creationId xmlns:p14="http://schemas.microsoft.com/office/powerpoint/2010/main" val="3525995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defTabSz="479694">
              <a:defRPr/>
            </a:pPr>
            <a:endParaRPr lang="en-GB" sz="1300" b="1" u="sng" dirty="0" smtClean="0"/>
          </a:p>
          <a:p>
            <a:pPr defTabSz="479694">
              <a:defRPr/>
            </a:pPr>
            <a:r>
              <a:rPr lang="en-GB" sz="1300" b="1" u="sng" dirty="0" smtClean="0"/>
              <a:t>Trainer's </a:t>
            </a:r>
            <a:r>
              <a:rPr lang="en-GB" sz="1300" b="1" u="sng" dirty="0"/>
              <a:t>notes</a:t>
            </a:r>
            <a:r>
              <a:rPr lang="en-GB" sz="1300" b="1" u="sng" dirty="0" smtClean="0"/>
              <a:t>:</a:t>
            </a:r>
          </a:p>
          <a:p>
            <a:pPr defTabSz="479694">
              <a:defRPr/>
            </a:pPr>
            <a:endParaRPr lang="en-GB" sz="1300" b="1" u="sng" dirty="0" smtClean="0"/>
          </a:p>
          <a:p>
            <a:pPr defTabSz="479694">
              <a:defRPr/>
            </a:pPr>
            <a:r>
              <a:rPr lang="en-GB" sz="1300" b="0" u="none" dirty="0" smtClean="0"/>
              <a:t>Impact</a:t>
            </a:r>
            <a:r>
              <a:rPr lang="en-GB" sz="1300" b="0" u="none" baseline="0" dirty="0" smtClean="0"/>
              <a:t> of refugee experience destroys relational norms </a:t>
            </a:r>
            <a:endParaRPr lang="en-GB" sz="1300" b="0" u="none" dirty="0"/>
          </a:p>
          <a:p>
            <a:pPr defTabSz="479694">
              <a:defRPr/>
            </a:pPr>
            <a:endParaRPr lang="en-GB" sz="1300" dirty="0"/>
          </a:p>
          <a:p>
            <a:r>
              <a:rPr lang="en-AU" sz="1300" dirty="0"/>
              <a:t>Explain to the participants that while many definitions of social capital give importance to particular norms, especially trust and reciprocity, the research team did no name specific norms in consultations.  They did this in order to be as neutral as possible and to learn from the refugee participants what qualities were most important to them in the context of settlement in a new country.</a:t>
            </a:r>
          </a:p>
          <a:p>
            <a:endParaRPr lang="en-AU" sz="1300" dirty="0"/>
          </a:p>
          <a:p>
            <a:r>
              <a:rPr lang="en-AU" sz="1300" dirty="0"/>
              <a:t>The norms and relationships that the participants identified as critical to social capital, included community goodwill, transparency and accountability of organisations, in particular ethno-specific and refugee community run organisations and an understanding of diversity.  The researchers chose to describe these as Relational Norms.  These are the expected rules of behaviour in relationships within refugee communities and in relationships with the wider community.  It is clear from much of the work done in settlement, that the understanding of these norms must be a two way process.  As will be discussed later, building skills in cultural fluency is critical not only for newly arrived refugees but also for mainstream service providers and the wider community.</a:t>
            </a:r>
            <a:endParaRPr lang="en-US"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7</a:t>
            </a:fld>
            <a:endParaRPr lang="en-US"/>
          </a:p>
        </p:txBody>
      </p:sp>
    </p:spTree>
    <p:extLst>
      <p:ext uri="{BB962C8B-B14F-4D97-AF65-F5344CB8AC3E}">
        <p14:creationId xmlns:p14="http://schemas.microsoft.com/office/powerpoint/2010/main" val="3525995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normAutofit/>
          </a:bodyPr>
          <a:lstStyle/>
          <a:p>
            <a:pPr marL="0" marR="0" indent="0" algn="l" defTabSz="479694" rtl="0" eaLnBrk="1" fontAlgn="auto" latinLnBrk="0" hangingPunct="1">
              <a:lnSpc>
                <a:spcPct val="100000"/>
              </a:lnSpc>
              <a:spcBef>
                <a:spcPts val="0"/>
              </a:spcBef>
              <a:spcAft>
                <a:spcPts val="0"/>
              </a:spcAft>
              <a:buClrTx/>
              <a:buSzTx/>
              <a:buFontTx/>
              <a:buNone/>
              <a:tabLst/>
              <a:defRPr/>
            </a:pPr>
            <a:endParaRPr lang="en-AU" sz="1400" b="1" u="sng" baseline="0" dirty="0" smtClean="0"/>
          </a:p>
          <a:p>
            <a:pPr marL="0" marR="0" indent="0" algn="l" defTabSz="479694" rtl="0" eaLnBrk="1" fontAlgn="auto" latinLnBrk="0" hangingPunct="1">
              <a:lnSpc>
                <a:spcPct val="100000"/>
              </a:lnSpc>
              <a:spcBef>
                <a:spcPts val="0"/>
              </a:spcBef>
              <a:spcAft>
                <a:spcPts val="0"/>
              </a:spcAft>
              <a:buClrTx/>
              <a:buSzTx/>
              <a:buFontTx/>
              <a:buNone/>
              <a:tabLst/>
              <a:defRPr/>
            </a:pPr>
            <a:r>
              <a:rPr lang="en-AU" sz="1400" b="1" u="sng" baseline="0" dirty="0" smtClean="0"/>
              <a:t>Trainer’s Notes:</a:t>
            </a:r>
          </a:p>
          <a:p>
            <a:pPr defTabSz="479694"/>
            <a:endParaRPr lang="en-US" sz="1300" dirty="0" smtClean="0"/>
          </a:p>
          <a:p>
            <a:pPr defTabSz="479694"/>
            <a:endParaRPr lang="en-US" sz="1300" dirty="0" smtClean="0"/>
          </a:p>
          <a:p>
            <a:pPr defTabSz="479694"/>
            <a:r>
              <a:rPr lang="en-US" dirty="0" smtClean="0"/>
              <a:t>A unique characteristic of this model, compared to previous studies of social capital, is the </a:t>
            </a:r>
            <a:r>
              <a:rPr lang="en-US" b="1" dirty="0" smtClean="0"/>
              <a:t>recognition of social capital ‘enablers’ which were essential to and indivisible from social capital itself.</a:t>
            </a:r>
            <a:endParaRPr lang="en-AU" dirty="0" smtClean="0"/>
          </a:p>
          <a:p>
            <a:endParaRPr lang="en-AU" dirty="0" smtClean="0"/>
          </a:p>
          <a:p>
            <a:pPr marL="0" marR="0" indent="0" algn="l" defTabSz="479694" rtl="0" eaLnBrk="1" fontAlgn="auto" latinLnBrk="0" hangingPunct="1">
              <a:lnSpc>
                <a:spcPct val="100000"/>
              </a:lnSpc>
              <a:spcBef>
                <a:spcPts val="0"/>
              </a:spcBef>
              <a:spcAft>
                <a:spcPts val="0"/>
              </a:spcAft>
              <a:buClrTx/>
              <a:buSzTx/>
              <a:buFontTx/>
              <a:buNone/>
              <a:tabLst/>
              <a:defRPr/>
            </a:pPr>
            <a:r>
              <a:rPr lang="en-US" dirty="0" smtClean="0"/>
              <a:t>Enablers are often thought to be the unintended outcomes of</a:t>
            </a:r>
            <a:r>
              <a:rPr lang="en-US" baseline="0" dirty="0" smtClean="0"/>
              <a:t> a project, when in fact they are an important objective in their own right for refugees communities.  They are critical components that make a project work and can help us stage projects better, so that work towards positive social capital outcomes can occur.  </a:t>
            </a:r>
            <a:r>
              <a:rPr lang="en-US" kern="1200" dirty="0" smtClean="0">
                <a:solidFill>
                  <a:schemeClr val="tx1"/>
                </a:solidFill>
                <a:effectLst/>
              </a:rPr>
              <a:t>Social capital enablers create the situation in which the positive social connections and social networks that support successful settlement can flourish.  The consistent feedback from the consultations was that the goal of ‘strengthening social capital’ in settlement was meaningless unless social capital enablers were already strong or concurrently being strengthened. It would therefore be a valid objective of projects aimed at improving social capital, to build social capital enablers, since these enablers are precursors to building social capital.</a:t>
            </a:r>
            <a:endParaRPr lang="en-AU" kern="1200" dirty="0" smtClean="0">
              <a:solidFill>
                <a:schemeClr val="tx1"/>
              </a:solidFill>
              <a:effectLst/>
            </a:endParaRPr>
          </a:p>
          <a:p>
            <a:pPr defTabSz="479694"/>
            <a:endParaRPr lang="en-US" sz="1300" dirty="0" smtClean="0"/>
          </a:p>
          <a:p>
            <a:endParaRPr lang="en-AU"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p:txBody>
          <a:bodyPr/>
          <a:lstStyle/>
          <a:p>
            <a:pPr defTabSz="479694">
              <a:defRPr/>
            </a:pPr>
            <a:endParaRPr lang="en-US" b="1" u="sng" dirty="0" smtClean="0"/>
          </a:p>
          <a:p>
            <a:pPr defTabSz="479694">
              <a:defRPr/>
            </a:pPr>
            <a:r>
              <a:rPr lang="en-US" b="1" u="sng" dirty="0" smtClean="0"/>
              <a:t>Trainer's notes:</a:t>
            </a:r>
            <a:endParaRPr lang="en-US" b="1" u="sng" baseline="0" dirty="0" smtClean="0"/>
          </a:p>
          <a:p>
            <a:endParaRPr lang="en-US" dirty="0" smtClean="0"/>
          </a:p>
          <a:p>
            <a:r>
              <a:rPr lang="en-US" dirty="0" smtClean="0"/>
              <a:t>The importance</a:t>
            </a:r>
            <a:r>
              <a:rPr lang="en-US" baseline="0" dirty="0" smtClean="0"/>
              <a:t> and relevance of each of these to refugee communities will be discussed below.</a:t>
            </a:r>
            <a:endParaRPr lang="en-US"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9</a:t>
            </a:fld>
            <a:endParaRPr lang="en-US" dirty="0"/>
          </a:p>
        </p:txBody>
      </p:sp>
    </p:spTree>
    <p:extLst>
      <p:ext uri="{BB962C8B-B14F-4D97-AF65-F5344CB8AC3E}">
        <p14:creationId xmlns:p14="http://schemas.microsoft.com/office/powerpoint/2010/main" val="3525995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5700" cy="3725863"/>
          </a:xfrm>
        </p:spPr>
      </p:sp>
      <p:sp>
        <p:nvSpPr>
          <p:cNvPr id="3" name="Notes Placeholder 2"/>
          <p:cNvSpPr>
            <a:spLocks noGrp="1"/>
          </p:cNvSpPr>
          <p:nvPr>
            <p:ph type="body" idx="1"/>
          </p:nvPr>
        </p:nvSpPr>
        <p:spPr>
          <a:xfrm>
            <a:off x="680720" y="4721185"/>
            <a:ext cx="5445760" cy="4719461"/>
          </a:xfrm>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AU" sz="1400" b="1" u="sng"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AU" sz="1400" b="1" u="sng" baseline="0" dirty="0" smtClean="0"/>
              <a:t>Trainer’s Notes:</a:t>
            </a:r>
          </a:p>
          <a:p>
            <a:endParaRPr lang="en-US" sz="1300" b="1" i="1" dirty="0" smtClean="0"/>
          </a:p>
          <a:p>
            <a:r>
              <a:rPr lang="en-US" b="1" i="1" dirty="0" smtClean="0"/>
              <a:t>Social capital as a cycle </a:t>
            </a:r>
            <a:endParaRPr lang="en-AU" b="1" dirty="0" smtClean="0"/>
          </a:p>
          <a:p>
            <a:r>
              <a:rPr lang="en-US" dirty="0" smtClean="0"/>
              <a:t>Many of the enablers identified in this project would normally be considered to be the </a:t>
            </a:r>
            <a:r>
              <a:rPr lang="en-US" i="1" dirty="0" smtClean="0"/>
              <a:t>positive </a:t>
            </a:r>
            <a:r>
              <a:rPr lang="en-US" b="1" i="1" dirty="0" smtClean="0"/>
              <a:t>outcomes</a:t>
            </a:r>
            <a:r>
              <a:rPr lang="en-US" dirty="0" smtClean="0"/>
              <a:t> of strong social capital, instead of </a:t>
            </a:r>
            <a:r>
              <a:rPr lang="en-US" b="1" i="1" dirty="0" smtClean="0"/>
              <a:t>input</a:t>
            </a:r>
            <a:r>
              <a:rPr lang="en-US" dirty="0" smtClean="0"/>
              <a:t> factors necessary to achieve positive social capital. </a:t>
            </a:r>
          </a:p>
          <a:p>
            <a:endParaRPr lang="en-AU"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Social capital is not linear – it is a cycle. The enablers enhance your ability to form networks and access resources.  At the same time social relationships and connections build the enablers, such as self esteem, confidence and self worth. The strength and number of relationships that you have makes you feel more positive about yourself and what you can achieve.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a:t>
            </a:r>
            <a:r>
              <a:rPr lang="en-US" dirty="0" smtClean="0"/>
              <a:t> </a:t>
            </a:r>
            <a:endParaRPr lang="en-AU" dirty="0" smtClean="0"/>
          </a:p>
          <a:p>
            <a:r>
              <a:rPr lang="en-US" dirty="0" smtClean="0"/>
              <a:t>Instead of being understood in a linear relationship (social capital leads to positive individual and community factors), the participants in this project identified that these factors are mutually reinforcing and cannot be so simply separated.  It is a circular or cyclic relationship, rather than a linear one</a:t>
            </a:r>
            <a:r>
              <a:rPr lang="en-US" baseline="0" dirty="0" smtClean="0"/>
              <a:t>.  So the above diagram needs to be explained in this way – as a cyclic relationship that not only interrelates but keeps going.</a:t>
            </a:r>
            <a:r>
              <a:rPr lang="en-US" dirty="0" smtClean="0"/>
              <a:t> This highlights the complexity of social capital and its interdependence with other positive social factors.</a:t>
            </a:r>
            <a:endParaRPr lang="en-AU" dirty="0" smtClean="0"/>
          </a:p>
          <a:p>
            <a:endParaRPr lang="en-AU" sz="1100" dirty="0"/>
          </a:p>
        </p:txBody>
      </p:sp>
      <p:sp>
        <p:nvSpPr>
          <p:cNvPr id="4" name="Slide Number Placeholder 3"/>
          <p:cNvSpPr>
            <a:spLocks noGrp="1"/>
          </p:cNvSpPr>
          <p:nvPr>
            <p:ph type="sldNum" sz="quarter" idx="10"/>
          </p:nvPr>
        </p:nvSpPr>
        <p:spPr/>
        <p:txBody>
          <a:bodyPr/>
          <a:lstStyle/>
          <a:p>
            <a:fld id="{E1015FBB-31FD-344B-B2C6-5DE2932A465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37233" y="699521"/>
            <a:ext cx="5359673" cy="1517425"/>
          </a:xfrm>
          <a:prstGeom prst="rect">
            <a:avLst/>
          </a:prstGeom>
        </p:spPr>
        <p:txBody>
          <a:bodyPr/>
          <a:lstStyle/>
          <a:p>
            <a:r>
              <a:rPr lang="en-AU" dirty="0" smtClean="0"/>
              <a:t>Click to edit Master title style</a:t>
            </a:r>
            <a:endParaRPr lang="en-US" dirty="0"/>
          </a:p>
        </p:txBody>
      </p:sp>
      <p:sp>
        <p:nvSpPr>
          <p:cNvPr id="3" name="Subtitle 2"/>
          <p:cNvSpPr>
            <a:spLocks noGrp="1"/>
          </p:cNvSpPr>
          <p:nvPr>
            <p:ph type="subTitle" idx="1"/>
          </p:nvPr>
        </p:nvSpPr>
        <p:spPr>
          <a:xfrm>
            <a:off x="527357" y="2647419"/>
            <a:ext cx="6339051" cy="3239322"/>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Click to edit Master subtitle style</a:t>
            </a:r>
            <a:endParaRPr lang="en-US" dirty="0"/>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3687623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1600201"/>
            <a:ext cx="8229600" cy="4525963"/>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1363875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a:prstGeom prst="rect">
            <a:avLst/>
          </a:prstGeo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965983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AU" smtClean="0"/>
              <a:t>Click to edit Master title style</a:t>
            </a:r>
            <a:endParaRPr lang="en-US"/>
          </a:p>
        </p:txBody>
      </p:sp>
      <p:sp>
        <p:nvSpPr>
          <p:cNvPr id="3" name="Content Placeholder 2"/>
          <p:cNvSpPr>
            <a:spLocks noGrp="1"/>
          </p:cNvSpPr>
          <p:nvPr>
            <p:ph idx="1"/>
          </p:nvPr>
        </p:nvSpPr>
        <p:spPr>
          <a:xfrm>
            <a:off x="457200" y="1600201"/>
            <a:ext cx="82296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136687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131269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40643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1"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1"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8" name="Footer Placeholder 7"/>
          <p:cNvSpPr>
            <a:spLocks noGrp="1"/>
          </p:cNvSpPr>
          <p:nvPr>
            <p:ph type="ftr" sz="quarter" idx="11"/>
          </p:nvPr>
        </p:nvSpPr>
        <p:spPr>
          <a:xfrm>
            <a:off x="3124200" y="6356351"/>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350937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AU" smtClean="0"/>
              <a:t>Click to edit Master title style</a:t>
            </a:r>
            <a:endParaRPr lang="en-US"/>
          </a:p>
        </p:txBody>
      </p:sp>
      <p:sp>
        <p:nvSpPr>
          <p:cNvPr id="3" name="Date Placeholder 2"/>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4" name="Footer Placeholder 3"/>
          <p:cNvSpPr>
            <a:spLocks noGrp="1"/>
          </p:cNvSpPr>
          <p:nvPr>
            <p:ph type="ftr" sz="quarter" idx="11"/>
          </p:nvPr>
        </p:nvSpPr>
        <p:spPr>
          <a:xfrm>
            <a:off x="3124200" y="6356351"/>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429023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3" name="Footer Placeholder 2"/>
          <p:cNvSpPr>
            <a:spLocks noGrp="1"/>
          </p:cNvSpPr>
          <p:nvPr>
            <p:ph type="ftr" sz="quarter" idx="11"/>
          </p:nvPr>
        </p:nvSpPr>
        <p:spPr>
          <a:xfrm>
            <a:off x="3124200" y="6356351"/>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2759121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1"/>
            <a:ext cx="5111751"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1" y="1435101"/>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186502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457200" y="6356351"/>
            <a:ext cx="2133600" cy="365125"/>
          </a:xfrm>
          <a:prstGeom prst="rect">
            <a:avLst/>
          </a:prstGeom>
        </p:spPr>
        <p:txBody>
          <a:bodyPr/>
          <a:lstStyle/>
          <a:p>
            <a:fld id="{147A066A-2146-5F40-A227-BA6372C652CB}" type="datetimeFigureOut">
              <a:rPr lang="en-US" smtClean="0"/>
              <a:pPr/>
              <a:t>6/23/2020</a:t>
            </a:fld>
            <a:endParaRPr lang="en-US"/>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1"/>
            <a:ext cx="2133600" cy="365125"/>
          </a:xfrm>
          <a:prstGeom prst="rect">
            <a:avLst/>
          </a:prstGeom>
        </p:spPr>
        <p:txBody>
          <a:bodyPr/>
          <a:lstStyle/>
          <a:p>
            <a:fld id="{8CDDF941-AADC-2B4C-B926-7861B82759A3}" type="slidenum">
              <a:rPr lang="en-US" smtClean="0"/>
              <a:pPr/>
              <a:t>‹#›</a:t>
            </a:fld>
            <a:endParaRPr lang="en-US"/>
          </a:p>
        </p:txBody>
      </p:sp>
    </p:spTree>
    <p:extLst>
      <p:ext uri="{BB962C8B-B14F-4D97-AF65-F5344CB8AC3E}">
        <p14:creationId xmlns:p14="http://schemas.microsoft.com/office/powerpoint/2010/main" val="3122056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a:spLocks noChangeArrowheads="1"/>
          </p:cNvSpPr>
          <p:nvPr/>
        </p:nvSpPr>
        <p:spPr bwMode="auto">
          <a:xfrm>
            <a:off x="323849" y="333375"/>
            <a:ext cx="8389939" cy="6192838"/>
          </a:xfrm>
          <a:prstGeom prst="rect">
            <a:avLst/>
          </a:prstGeom>
          <a:noFill/>
          <a:ln w="76200" cmpd="tri">
            <a:solidFill>
              <a:srgbClr val="176851"/>
            </a:solidFill>
            <a:headEnd/>
            <a:tailEnd/>
          </a:ln>
          <a:extLst/>
        </p:spPr>
        <p:style>
          <a:lnRef idx="2">
            <a:schemeClr val="accent1"/>
          </a:lnRef>
          <a:fillRef idx="1">
            <a:schemeClr val="lt1"/>
          </a:fillRef>
          <a:effectRef idx="0">
            <a:schemeClr val="accent1"/>
          </a:effectRef>
          <a:fontRef idx="minor">
            <a:schemeClr val="dk1"/>
          </a:fontRef>
        </p:style>
        <p:txBody>
          <a:bodyPr wrap="none" anchor="ctr"/>
          <a:lstStyle/>
          <a:p>
            <a:endParaRPr lang="en-US"/>
          </a:p>
        </p:txBody>
      </p:sp>
      <p:pic>
        <p:nvPicPr>
          <p:cNvPr id="4" name="Picture 3"/>
          <p:cNvPicPr/>
          <p:nvPr/>
        </p:nvPicPr>
        <p:blipFill rotWithShape="1">
          <a:blip r:embed="rId13" cstate="print">
            <a:extLst>
              <a:ext uri="{28A0092B-C50C-407E-A947-70E740481C1C}">
                <a14:useLocalDpi xmlns:a14="http://schemas.microsoft.com/office/drawing/2010/main"/>
              </a:ext>
            </a:extLst>
          </a:blip>
          <a:srcRect/>
          <a:stretch/>
        </p:blipFill>
        <p:spPr bwMode="auto">
          <a:xfrm>
            <a:off x="7150101" y="501721"/>
            <a:ext cx="1400623" cy="1515085"/>
          </a:xfrm>
          <a:prstGeom prst="rect">
            <a:avLst/>
          </a:prstGeom>
          <a:ln>
            <a:noFill/>
          </a:ln>
          <a:extLst>
            <a:ext uri="{53640926-AAD7-44D8-BBD7-CCE9431645EC}">
              <a14:shadowObscured xmlns:a14="http://schemas.microsoft.com/office/drawing/2010/main"/>
            </a:ext>
          </a:extLst>
        </p:spPr>
      </p:pic>
      <p:pic>
        <p:nvPicPr>
          <p:cNvPr id="5" name="Picture 4"/>
          <p:cNvPicPr/>
          <p:nvPr/>
        </p:nvPicPr>
        <p:blipFill>
          <a:blip r:embed="rId14" cstate="print">
            <a:extLst>
              <a:ext uri="{28A0092B-C50C-407E-A947-70E740481C1C}">
                <a14:useLocalDpi xmlns:a14="http://schemas.microsoft.com/office/drawing/2010/main"/>
              </a:ext>
            </a:extLst>
          </a:blip>
          <a:stretch>
            <a:fillRect/>
          </a:stretch>
        </p:blipFill>
        <p:spPr>
          <a:xfrm>
            <a:off x="400051" y="5761629"/>
            <a:ext cx="508599" cy="659222"/>
          </a:xfrm>
          <a:prstGeom prst="rect">
            <a:avLst/>
          </a:prstGeom>
          <a:extLst>
            <a:ext uri="{FAA26D3D-D897-4be2-8F04-BA451C77F1D7}">
              <ma14:placeholderFlag xmlns="" xmlns:ma14="http://schemas.microsoft.com/office/mac/drawingml/2011/main"/>
            </a:ext>
          </a:extLst>
        </p:spPr>
      </p:pic>
      <p:pic>
        <p:nvPicPr>
          <p:cNvPr id="6" name="Picture 5"/>
          <p:cNvPicPr/>
          <p:nvPr/>
        </p:nvPicPr>
        <p:blipFill>
          <a:blip r:embed="rId15" cstate="print">
            <a:extLst>
              <a:ext uri="{28A0092B-C50C-407E-A947-70E740481C1C}">
                <a14:useLocalDpi xmlns:a14="http://schemas.microsoft.com/office/drawing/2010/main"/>
              </a:ext>
            </a:extLst>
          </a:blip>
          <a:stretch>
            <a:fillRect/>
          </a:stretch>
        </p:blipFill>
        <p:spPr>
          <a:xfrm>
            <a:off x="6921500" y="5994401"/>
            <a:ext cx="636811" cy="426449"/>
          </a:xfrm>
          <a:prstGeom prst="rect">
            <a:avLst/>
          </a:prstGeom>
          <a:extLst>
            <a:ext uri="{FAA26D3D-D897-4be2-8F04-BA451C77F1D7}">
              <ma14:placeholderFlag xmlns="" xmlns:ma14="http://schemas.microsoft.com/office/mac/drawingml/2011/main"/>
            </a:ext>
          </a:extLst>
        </p:spPr>
      </p:pic>
      <p:pic>
        <p:nvPicPr>
          <p:cNvPr id="7" name="Picture 6"/>
          <p:cNvPicPr/>
          <p:nvPr/>
        </p:nvPicPr>
        <p:blipFill>
          <a:blip r:embed="rId16">
            <a:extLst>
              <a:ext uri="{28A0092B-C50C-407E-A947-70E740481C1C}">
                <a14:useLocalDpi xmlns:a14="http://schemas.microsoft.com/office/drawing/2010/main" val="0"/>
              </a:ext>
            </a:extLst>
          </a:blip>
          <a:srcRect/>
          <a:stretch>
            <a:fillRect/>
          </a:stretch>
        </p:blipFill>
        <p:spPr bwMode="auto">
          <a:xfrm>
            <a:off x="7899400" y="6091240"/>
            <a:ext cx="651323" cy="330200"/>
          </a:xfrm>
          <a:prstGeom prst="rect">
            <a:avLst/>
          </a:prstGeom>
          <a:noFill/>
          <a:ln>
            <a:noFill/>
          </a:ln>
          <a:extLst/>
        </p:spPr>
      </p:pic>
    </p:spTree>
    <p:extLst>
      <p:ext uri="{BB962C8B-B14F-4D97-AF65-F5344CB8AC3E}">
        <p14:creationId xmlns:p14="http://schemas.microsoft.com/office/powerpoint/2010/main" val="3149478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Rectangle 17"/>
          <p:cNvSpPr>
            <a:spLocks noChangeArrowheads="1"/>
          </p:cNvSpPr>
          <p:nvPr/>
        </p:nvSpPr>
        <p:spPr bwMode="auto">
          <a:xfrm>
            <a:off x="495299" y="300121"/>
            <a:ext cx="7905751" cy="7478970"/>
          </a:xfrm>
          <a:prstGeom prst="rect">
            <a:avLst/>
          </a:prstGeom>
          <a:noFill/>
          <a:ln w="9525">
            <a:noFill/>
            <a:miter lim="800000"/>
            <a:headEnd/>
            <a:tailEnd/>
          </a:ln>
          <a:effectLst/>
        </p:spPr>
        <p:txBody>
          <a:bodyPr wrap="square" anchor="ctr">
            <a:spAutoFit/>
          </a:bodyPr>
          <a:lstStyle/>
          <a:p>
            <a:pPr algn="ctr"/>
            <a:endParaRPr lang="en-AU" sz="1200" dirty="0">
              <a:cs typeface="Times New Roman" charset="0"/>
            </a:endParaRPr>
          </a:p>
          <a:p>
            <a:pPr algn="ctr"/>
            <a:endParaRPr lang="en-US" sz="900" dirty="0">
              <a:latin typeface="Verdana" charset="0"/>
              <a:cs typeface="Times New Roman" charset="0"/>
            </a:endParaRPr>
          </a:p>
          <a:p>
            <a:pPr algn="ctr" eaLnBrk="0" hangingPunct="0"/>
            <a:endParaRPr lang="en-AU" sz="3200" dirty="0" smtClean="0">
              <a:solidFill>
                <a:srgbClr val="006600"/>
              </a:solidFill>
              <a:effectLst>
                <a:outerShdw blurRad="38100" dist="38100" dir="2700000" algn="tl">
                  <a:srgbClr val="DDDDDD"/>
                </a:outerShdw>
              </a:effectLst>
              <a:cs typeface="Times New Roman" charset="0"/>
            </a:endParaRPr>
          </a:p>
          <a:p>
            <a:pPr algn="ctr" eaLnBrk="0" hangingPunct="0"/>
            <a:endParaRPr lang="en-AU" sz="3200" dirty="0">
              <a:solidFill>
                <a:srgbClr val="006600"/>
              </a:solidFill>
              <a:effectLst>
                <a:outerShdw blurRad="38100" dist="38100" dir="2700000" algn="tl">
                  <a:srgbClr val="DDDDDD"/>
                </a:outerShdw>
              </a:effectLst>
              <a:cs typeface="Times New Roman" charset="0"/>
            </a:endParaRPr>
          </a:p>
          <a:p>
            <a:pPr algn="ctr" eaLnBrk="0" hangingPunct="0"/>
            <a:endParaRPr lang="en-AU" sz="3200" dirty="0" smtClean="0">
              <a:solidFill>
                <a:srgbClr val="006600"/>
              </a:solidFill>
              <a:effectLst>
                <a:outerShdw blurRad="38100" dist="38100" dir="2700000" algn="tl">
                  <a:srgbClr val="DDDDDD"/>
                </a:outerShdw>
              </a:effectLst>
              <a:cs typeface="Times New Roman" charset="0"/>
            </a:endParaRPr>
          </a:p>
          <a:p>
            <a:pPr algn="ctr"/>
            <a:r>
              <a:rPr lang="en-AU" sz="3200" b="1" dirty="0">
                <a:solidFill>
                  <a:srgbClr val="009999"/>
                </a:solidFill>
              </a:rPr>
              <a:t>Activating Community Assets though Social Capital – in the context of refugee settlement experience in </a:t>
            </a:r>
            <a:r>
              <a:rPr lang="en-AU" sz="3200" b="1" dirty="0" smtClean="0">
                <a:solidFill>
                  <a:srgbClr val="009999"/>
                </a:solidFill>
              </a:rPr>
              <a:t>Australia</a:t>
            </a:r>
          </a:p>
          <a:p>
            <a:pPr algn="ctr"/>
            <a:endParaRPr lang="en-AU" sz="3200" dirty="0">
              <a:solidFill>
                <a:srgbClr val="009999"/>
              </a:solidFill>
            </a:endParaRPr>
          </a:p>
          <a:p>
            <a:pPr algn="ctr"/>
            <a:r>
              <a:rPr lang="en-AU" sz="2400" dirty="0" smtClean="0">
                <a:solidFill>
                  <a:srgbClr val="009999"/>
                </a:solidFill>
              </a:rPr>
              <a:t>David </a:t>
            </a:r>
            <a:r>
              <a:rPr lang="en-AU" sz="2400" dirty="0" err="1" smtClean="0">
                <a:solidFill>
                  <a:srgbClr val="009999"/>
                </a:solidFill>
              </a:rPr>
              <a:t>Ajak</a:t>
            </a:r>
            <a:r>
              <a:rPr lang="en-AU" sz="2400" dirty="0" smtClean="0">
                <a:solidFill>
                  <a:srgbClr val="009999"/>
                </a:solidFill>
              </a:rPr>
              <a:t> Ajang, Jasmina Bajraktarevic-Hayward, Mohamed </a:t>
            </a:r>
            <a:r>
              <a:rPr lang="en-AU" sz="2400" dirty="0">
                <a:solidFill>
                  <a:srgbClr val="009999"/>
                </a:solidFill>
              </a:rPr>
              <a:t>Dukuly </a:t>
            </a:r>
            <a:r>
              <a:rPr lang="en-AU" sz="2400" dirty="0" smtClean="0">
                <a:solidFill>
                  <a:srgbClr val="009999"/>
                </a:solidFill>
              </a:rPr>
              <a:t>and Ansuya Naguran, STARTTS</a:t>
            </a:r>
            <a:endParaRPr lang="en-AU" sz="2400" dirty="0">
              <a:solidFill>
                <a:srgbClr val="009999"/>
              </a:solidFill>
            </a:endParaRPr>
          </a:p>
          <a:p>
            <a:pPr algn="ctr"/>
            <a:endParaRPr lang="en-AU" sz="2400" dirty="0" smtClean="0">
              <a:solidFill>
                <a:srgbClr val="009999"/>
              </a:solidFill>
            </a:endParaRPr>
          </a:p>
          <a:p>
            <a:pPr algn="ctr"/>
            <a:endParaRPr lang="en-US" sz="3200" b="1" cap="small" dirty="0">
              <a:solidFill>
                <a:srgbClr val="176851"/>
              </a:solidFill>
            </a:endParaRPr>
          </a:p>
          <a:p>
            <a:pPr algn="ctr"/>
            <a:r>
              <a:rPr lang="en-US" sz="2500" b="1" dirty="0" smtClean="0">
                <a:solidFill>
                  <a:srgbClr val="009999"/>
                </a:solidFill>
              </a:rPr>
              <a:t>25 June 2020</a:t>
            </a:r>
          </a:p>
          <a:p>
            <a:pPr algn="ctr"/>
            <a:endParaRPr lang="en-US" sz="3200" b="1" cap="small" dirty="0">
              <a:solidFill>
                <a:srgbClr val="176851"/>
              </a:solidFill>
            </a:endParaRPr>
          </a:p>
          <a:p>
            <a:pPr algn="ctr" eaLnBrk="0" hangingPunct="0"/>
            <a:endParaRPr lang="en-AU" sz="1200" dirty="0" smtClean="0">
              <a:solidFill>
                <a:srgbClr val="660066"/>
              </a:solidFill>
              <a:effectLst>
                <a:outerShdw blurRad="38100" dist="38100" dir="2700000" algn="tl">
                  <a:srgbClr val="DDDDDD"/>
                </a:outerShdw>
              </a:effectLst>
              <a:cs typeface="Times New Roman" charset="0"/>
            </a:endParaRPr>
          </a:p>
          <a:p>
            <a:pPr algn="ctr"/>
            <a:endParaRPr lang="en-US" sz="3200" b="1" cap="small" dirty="0" smtClean="0">
              <a:solidFill>
                <a:srgbClr val="176851"/>
              </a:solidFill>
            </a:endParaRPr>
          </a:p>
          <a:p>
            <a:pPr algn="ctr" eaLnBrk="0" hangingPunct="0"/>
            <a:endParaRPr lang="en-AU" sz="1200" b="1" dirty="0">
              <a:solidFill>
                <a:srgbClr val="176851"/>
              </a:solidFill>
              <a:effectLst>
                <a:outerShdw blurRad="38100" dist="38100" dir="2700000" algn="tl">
                  <a:srgbClr val="DDDDDD"/>
                </a:outerShdw>
              </a:effectLst>
              <a:cs typeface="Times New Roman" charset="0"/>
            </a:endParaRPr>
          </a:p>
          <a:p>
            <a:pPr algn="ctr" eaLnBrk="0" hangingPunct="0"/>
            <a:endParaRPr lang="en-US" sz="1800" b="0" dirty="0">
              <a:solidFill>
                <a:srgbClr val="006600"/>
              </a:solidFill>
              <a:cs typeface="Times New Roman" charset="0"/>
            </a:endParaRPr>
          </a:p>
        </p:txBody>
      </p:sp>
    </p:spTree>
    <p:extLst>
      <p:ext uri="{BB962C8B-B14F-4D97-AF65-F5344CB8AC3E}">
        <p14:creationId xmlns:p14="http://schemas.microsoft.com/office/powerpoint/2010/main" val="857014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4062"/>
          </a:xfrm>
        </p:spPr>
        <p:txBody>
          <a:bodyPr/>
          <a:lstStyle/>
          <a:p>
            <a:r>
              <a:rPr lang="en-AU" dirty="0" smtClean="0">
                <a:solidFill>
                  <a:srgbClr val="176851"/>
                </a:solidFill>
              </a:rPr>
              <a:t>Social Capital as a cycle</a:t>
            </a:r>
            <a:endParaRPr lang="en-AU" dirty="0">
              <a:solidFill>
                <a:srgbClr val="176851"/>
              </a:solidFill>
            </a:endParaRPr>
          </a:p>
        </p:txBody>
      </p:sp>
      <p:pic>
        <p:nvPicPr>
          <p:cNvPr id="5" name="Content Placeholder 4"/>
          <p:cNvPicPr>
            <a:picLocks noGrp="1"/>
          </p:cNvPicPr>
          <p:nvPr>
            <p:ph idx="1"/>
          </p:nvPr>
        </p:nvPicPr>
        <p:blipFill rotWithShape="1">
          <a:blip r:embed="rId3">
            <a:extLst>
              <a:ext uri="{28A0092B-C50C-407E-A947-70E740481C1C}">
                <a14:useLocalDpi xmlns:a14="http://schemas.microsoft.com/office/drawing/2010/main" val="0"/>
              </a:ext>
            </a:extLst>
          </a:blip>
          <a:srcRect t="11087" b="11087"/>
          <a:stretch/>
        </p:blipFill>
        <p:spPr bwMode="auto">
          <a:xfrm>
            <a:off x="790575" y="1333500"/>
            <a:ext cx="7010400" cy="44577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15946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Rectangle 17"/>
          <p:cNvSpPr>
            <a:spLocks noChangeArrowheads="1"/>
          </p:cNvSpPr>
          <p:nvPr/>
        </p:nvSpPr>
        <p:spPr bwMode="auto">
          <a:xfrm>
            <a:off x="615089" y="1427185"/>
            <a:ext cx="7632700" cy="2677656"/>
          </a:xfrm>
          <a:prstGeom prst="rect">
            <a:avLst/>
          </a:prstGeom>
          <a:noFill/>
          <a:ln w="9525">
            <a:noFill/>
            <a:miter lim="800000"/>
            <a:headEnd/>
            <a:tailEnd/>
          </a:ln>
          <a:effectLst/>
        </p:spPr>
        <p:txBody>
          <a:bodyPr anchor="ctr">
            <a:spAutoFit/>
          </a:bodyPr>
          <a:lstStyle/>
          <a:p>
            <a:pPr algn="ctr"/>
            <a:endParaRPr lang="en-AU" sz="3200" dirty="0">
              <a:solidFill>
                <a:srgbClr val="660066"/>
              </a:solidFill>
              <a:effectLst>
                <a:outerShdw blurRad="38100" dist="38100" dir="2700000" algn="tl">
                  <a:srgbClr val="DDDDDD"/>
                </a:outerShdw>
              </a:effectLst>
              <a:cs typeface="Times New Roman" charset="0"/>
            </a:endParaRPr>
          </a:p>
          <a:p>
            <a:pPr algn="ctr" eaLnBrk="0" hangingPunct="0"/>
            <a:endParaRPr lang="en-AU" sz="3200" b="1" dirty="0">
              <a:solidFill>
                <a:srgbClr val="176851"/>
              </a:solidFill>
              <a:effectLst>
                <a:outerShdw blurRad="38100" dist="38100" dir="2700000" algn="tl">
                  <a:srgbClr val="DDDDDD"/>
                </a:outerShdw>
              </a:effectLst>
              <a:cs typeface="Times New Roman" charset="0"/>
            </a:endParaRPr>
          </a:p>
          <a:p>
            <a:pPr algn="ctr" eaLnBrk="0" hangingPunct="0"/>
            <a:r>
              <a:rPr lang="en-AU" sz="3600" b="1" dirty="0" smtClean="0">
                <a:solidFill>
                  <a:srgbClr val="176851"/>
                </a:solidFill>
                <a:effectLst>
                  <a:outerShdw blurRad="38100" dist="38100" dir="2700000" algn="tl">
                    <a:srgbClr val="DDDDDD"/>
                  </a:outerShdw>
                </a:effectLst>
                <a:cs typeface="Times New Roman" charset="0"/>
              </a:rPr>
              <a:t>SOCIAL CAPITAL AND REFUGEE COMMUNITIES IN AUSTRALIA</a:t>
            </a:r>
          </a:p>
          <a:p>
            <a:pPr algn="ctr" eaLnBrk="0" hangingPunct="0"/>
            <a:endParaRPr lang="en-AU" sz="3200" b="1" dirty="0">
              <a:solidFill>
                <a:srgbClr val="176851"/>
              </a:solidFill>
              <a:effectLst>
                <a:outerShdw blurRad="38100" dist="38100" dir="2700000" algn="tl">
                  <a:srgbClr val="DDDDDD"/>
                </a:outerShdw>
              </a:effectLst>
              <a:cs typeface="Times New Roman" charset="0"/>
            </a:endParaRPr>
          </a:p>
        </p:txBody>
      </p:sp>
    </p:spTree>
    <p:extLst>
      <p:ext uri="{BB962C8B-B14F-4D97-AF65-F5344CB8AC3E}">
        <p14:creationId xmlns:p14="http://schemas.microsoft.com/office/powerpoint/2010/main" val="2471894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035" y="457200"/>
            <a:ext cx="6629400" cy="1143000"/>
          </a:xfrm>
        </p:spPr>
        <p:txBody>
          <a:bodyPr/>
          <a:lstStyle/>
          <a:p>
            <a:r>
              <a:rPr lang="en-US" sz="3200" b="1" dirty="0" smtClean="0">
                <a:solidFill>
                  <a:srgbClr val="176851"/>
                </a:solidFill>
              </a:rPr>
              <a:t>Impacts of the refugee </a:t>
            </a:r>
            <a:br>
              <a:rPr lang="en-US" sz="3200" b="1" dirty="0" smtClean="0">
                <a:solidFill>
                  <a:srgbClr val="176851"/>
                </a:solidFill>
              </a:rPr>
            </a:br>
            <a:r>
              <a:rPr lang="en-US" sz="3200" b="1" dirty="0" smtClean="0">
                <a:solidFill>
                  <a:srgbClr val="176851"/>
                </a:solidFill>
              </a:rPr>
              <a:t>experience on social capital</a:t>
            </a:r>
            <a:br>
              <a:rPr lang="en-US" sz="3200" b="1" dirty="0" smtClean="0">
                <a:solidFill>
                  <a:srgbClr val="176851"/>
                </a:solidFill>
              </a:rPr>
            </a:br>
            <a:r>
              <a:rPr lang="en-US" sz="3200" dirty="0" smtClean="0">
                <a:solidFill>
                  <a:srgbClr val="176851"/>
                </a:solidFill>
              </a:rPr>
              <a:t/>
            </a:r>
            <a:br>
              <a:rPr lang="en-US" sz="3200" dirty="0" smtClean="0">
                <a:solidFill>
                  <a:srgbClr val="176851"/>
                </a:solidFill>
              </a:rPr>
            </a:br>
            <a:endParaRPr lang="en-US" sz="3200" dirty="0">
              <a:solidFill>
                <a:srgbClr val="176851"/>
              </a:solidFill>
            </a:endParaRPr>
          </a:p>
        </p:txBody>
      </p:sp>
      <p:sp>
        <p:nvSpPr>
          <p:cNvPr id="3" name="Content Placeholder 2"/>
          <p:cNvSpPr>
            <a:spLocks noGrp="1"/>
          </p:cNvSpPr>
          <p:nvPr>
            <p:ph idx="1"/>
          </p:nvPr>
        </p:nvSpPr>
        <p:spPr>
          <a:xfrm>
            <a:off x="625475" y="1600201"/>
            <a:ext cx="7067551" cy="4525963"/>
          </a:xfrm>
        </p:spPr>
        <p:txBody>
          <a:bodyPr/>
          <a:lstStyle/>
          <a:p>
            <a:pPr>
              <a:buNone/>
            </a:pPr>
            <a:endParaRPr lang="en-US" sz="2400" dirty="0" smtClean="0"/>
          </a:p>
          <a:p>
            <a:pPr algn="ctr">
              <a:buNone/>
            </a:pPr>
            <a:r>
              <a:rPr lang="en-AU" sz="2400" i="1" dirty="0" smtClean="0"/>
              <a:t>“ Before we arrive we have other issues, history, political differences, and fragmentation.  The impacts of those experiences before we come here can have a great influence. </a:t>
            </a:r>
            <a:r>
              <a:rPr lang="en-US" sz="2400" i="1" dirty="0" smtClean="0"/>
              <a:t>When people come here, due to what we went through, people don’t trust each other. You don’t feel like you want to connect because of bad past experience; fear, maybe - perhaps the people you lived with betrayed you or something.</a:t>
            </a:r>
            <a:r>
              <a:rPr lang="en-AU" sz="2400" i="1" dirty="0" smtClean="0"/>
              <a:t>” </a:t>
            </a:r>
            <a:r>
              <a:rPr lang="en-AU" sz="1400" i="1" dirty="0" smtClean="0"/>
              <a:t>(Consultation participant)</a:t>
            </a:r>
          </a:p>
          <a:p>
            <a:pPr>
              <a:buNone/>
            </a:pPr>
            <a:endParaRPr lang="en-US" sz="2400" dirty="0" smtClean="0"/>
          </a:p>
        </p:txBody>
      </p:sp>
    </p:spTree>
    <p:extLst>
      <p:ext uri="{BB962C8B-B14F-4D97-AF65-F5344CB8AC3E}">
        <p14:creationId xmlns:p14="http://schemas.microsoft.com/office/powerpoint/2010/main" val="3826917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526" y="533400"/>
            <a:ext cx="5872884" cy="1143000"/>
          </a:xfrm>
        </p:spPr>
        <p:txBody>
          <a:bodyPr/>
          <a:lstStyle/>
          <a:p>
            <a:r>
              <a:rPr lang="en-US" sz="3200" b="1" dirty="0" smtClean="0">
                <a:solidFill>
                  <a:srgbClr val="176851"/>
                </a:solidFill>
              </a:rPr>
              <a:t>Impacts of the refugee </a:t>
            </a:r>
            <a:br>
              <a:rPr lang="en-US" sz="3200" b="1" dirty="0" smtClean="0">
                <a:solidFill>
                  <a:srgbClr val="176851"/>
                </a:solidFill>
              </a:rPr>
            </a:br>
            <a:r>
              <a:rPr lang="en-US" sz="3200" b="1" dirty="0" smtClean="0">
                <a:solidFill>
                  <a:srgbClr val="176851"/>
                </a:solidFill>
              </a:rPr>
              <a:t>experience on social capital</a:t>
            </a:r>
            <a:br>
              <a:rPr lang="en-US" sz="3200" b="1" dirty="0" smtClean="0">
                <a:solidFill>
                  <a:srgbClr val="176851"/>
                </a:solidFill>
              </a:rPr>
            </a:br>
            <a:r>
              <a:rPr lang="en-US" sz="3200" dirty="0" smtClean="0">
                <a:solidFill>
                  <a:srgbClr val="176851"/>
                </a:solidFill>
              </a:rPr>
              <a:t/>
            </a:r>
            <a:br>
              <a:rPr lang="en-US" sz="3200" dirty="0" smtClean="0">
                <a:solidFill>
                  <a:srgbClr val="176851"/>
                </a:solidFill>
              </a:rPr>
            </a:br>
            <a:endParaRPr lang="en-US" sz="3200" dirty="0">
              <a:solidFill>
                <a:srgbClr val="176851"/>
              </a:solidFill>
            </a:endParaRPr>
          </a:p>
        </p:txBody>
      </p:sp>
      <p:sp>
        <p:nvSpPr>
          <p:cNvPr id="3" name="Content Placeholder 2"/>
          <p:cNvSpPr>
            <a:spLocks noGrp="1"/>
          </p:cNvSpPr>
          <p:nvPr>
            <p:ph idx="1"/>
          </p:nvPr>
        </p:nvSpPr>
        <p:spPr>
          <a:xfrm>
            <a:off x="876301" y="1562101"/>
            <a:ext cx="7067551" cy="4525963"/>
          </a:xfrm>
        </p:spPr>
        <p:txBody>
          <a:bodyPr/>
          <a:lstStyle/>
          <a:p>
            <a:pPr marL="0" indent="0">
              <a:buNone/>
            </a:pPr>
            <a:endParaRPr lang="en-US" sz="1200" dirty="0" smtClean="0"/>
          </a:p>
          <a:p>
            <a:pPr>
              <a:buBlip>
                <a:blip r:embed="rId3"/>
              </a:buBlip>
            </a:pPr>
            <a:r>
              <a:rPr lang="en-US" sz="2400" dirty="0" smtClean="0"/>
              <a:t>Broken social networks and fragmented families </a:t>
            </a:r>
          </a:p>
          <a:p>
            <a:pPr>
              <a:buBlip>
                <a:blip r:embed="rId3"/>
              </a:buBlip>
            </a:pPr>
            <a:r>
              <a:rPr lang="en-US" sz="2400" dirty="0" smtClean="0"/>
              <a:t>Dissolution of social bonds due to persecution and trauma</a:t>
            </a:r>
          </a:p>
          <a:p>
            <a:pPr>
              <a:buBlip>
                <a:blip r:embed="rId3"/>
              </a:buBlip>
            </a:pPr>
            <a:r>
              <a:rPr lang="en-US" sz="2400" dirty="0" smtClean="0"/>
              <a:t>Deliberate destruction of communities and trust by regimes</a:t>
            </a:r>
          </a:p>
          <a:p>
            <a:pPr>
              <a:buBlip>
                <a:blip r:embed="rId3"/>
              </a:buBlip>
            </a:pPr>
            <a:r>
              <a:rPr lang="en-US" sz="2400" dirty="0" smtClean="0"/>
              <a:t>Loss of social structures</a:t>
            </a:r>
          </a:p>
          <a:p>
            <a:pPr>
              <a:buBlip>
                <a:blip r:embed="rId3"/>
              </a:buBlip>
            </a:pPr>
            <a:r>
              <a:rPr lang="en-US" sz="2400" dirty="0" smtClean="0"/>
              <a:t>Mistrust and suspicion of outsiders or authorities </a:t>
            </a:r>
          </a:p>
          <a:p>
            <a:pPr>
              <a:buBlip>
                <a:blip r:embed="rId3"/>
              </a:buBlip>
            </a:pPr>
            <a:r>
              <a:rPr lang="en-US" sz="2400" dirty="0" smtClean="0"/>
              <a:t>Multiple displacements and disruptions</a:t>
            </a:r>
          </a:p>
          <a:p>
            <a:pPr>
              <a:buBlip>
                <a:blip r:embed="rId3"/>
              </a:buBlip>
            </a:pPr>
            <a:r>
              <a:rPr lang="en-US" sz="2400" dirty="0" smtClean="0"/>
              <a:t>Individual and community resilience in the face of adversity </a:t>
            </a:r>
          </a:p>
        </p:txBody>
      </p:sp>
    </p:spTree>
    <p:extLst>
      <p:ext uri="{BB962C8B-B14F-4D97-AF65-F5344CB8AC3E}">
        <p14:creationId xmlns:p14="http://schemas.microsoft.com/office/powerpoint/2010/main" val="4278412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Rectangle 17"/>
          <p:cNvSpPr>
            <a:spLocks noChangeArrowheads="1"/>
          </p:cNvSpPr>
          <p:nvPr/>
        </p:nvSpPr>
        <p:spPr bwMode="auto">
          <a:xfrm>
            <a:off x="1604317" y="1704184"/>
            <a:ext cx="5724525" cy="2123658"/>
          </a:xfrm>
          <a:prstGeom prst="rect">
            <a:avLst/>
          </a:prstGeom>
          <a:noFill/>
          <a:ln w="9525">
            <a:noFill/>
            <a:miter lim="800000"/>
            <a:headEnd/>
            <a:tailEnd/>
          </a:ln>
          <a:effectLst/>
        </p:spPr>
        <p:txBody>
          <a:bodyPr anchor="ctr">
            <a:spAutoFit/>
          </a:bodyPr>
          <a:lstStyle/>
          <a:p>
            <a:pPr algn="ctr" defTabSz="457200"/>
            <a:endParaRPr lang="en-AU" sz="3200" dirty="0">
              <a:solidFill>
                <a:srgbClr val="660066"/>
              </a:solidFill>
              <a:effectLst>
                <a:outerShdw blurRad="38100" dist="38100" dir="2700000" algn="tl">
                  <a:srgbClr val="DDDDDD"/>
                </a:outerShdw>
              </a:effectLst>
              <a:cs typeface="Times New Roman" charset="0"/>
            </a:endParaRPr>
          </a:p>
          <a:p>
            <a:pPr algn="ctr" defTabSz="457200" eaLnBrk="0" hangingPunct="0"/>
            <a:endParaRPr lang="en-AU" sz="3200" b="1" dirty="0">
              <a:solidFill>
                <a:srgbClr val="176851"/>
              </a:solidFill>
              <a:effectLst>
                <a:outerShdw blurRad="38100" dist="38100" dir="2700000" algn="tl">
                  <a:srgbClr val="DDDDDD"/>
                </a:outerShdw>
              </a:effectLst>
              <a:cs typeface="Times New Roman" charset="0"/>
            </a:endParaRPr>
          </a:p>
          <a:p>
            <a:pPr algn="ctr" defTabSz="457200" eaLnBrk="0" hangingPunct="0"/>
            <a:r>
              <a:rPr lang="en-AU" sz="3600" b="1" dirty="0" smtClean="0">
                <a:solidFill>
                  <a:srgbClr val="176851"/>
                </a:solidFill>
                <a:effectLst>
                  <a:outerShdw blurRad="38100" dist="38100" dir="2700000" algn="tl">
                    <a:srgbClr val="DDDDDD"/>
                  </a:outerShdw>
                </a:effectLst>
                <a:cs typeface="Times New Roman" charset="0"/>
              </a:rPr>
              <a:t>Social Capital and Assets</a:t>
            </a:r>
            <a:endParaRPr lang="en-AU" sz="3600" b="1" dirty="0">
              <a:solidFill>
                <a:srgbClr val="176851"/>
              </a:solidFill>
              <a:effectLst>
                <a:outerShdw blurRad="38100" dist="38100" dir="2700000" algn="tl">
                  <a:srgbClr val="DDDDDD"/>
                </a:outerShdw>
              </a:effectLst>
              <a:cs typeface="Times New Roman" charset="0"/>
            </a:endParaRPr>
          </a:p>
          <a:p>
            <a:pPr algn="ctr" defTabSz="457200" eaLnBrk="0" hangingPunct="0"/>
            <a:endParaRPr lang="en-AU" sz="3200" b="1" dirty="0">
              <a:solidFill>
                <a:srgbClr val="176851"/>
              </a:solidFill>
              <a:effectLst>
                <a:outerShdw blurRad="38100" dist="38100" dir="2700000" algn="tl">
                  <a:srgbClr val="DDDDDD"/>
                </a:outerShdw>
              </a:effectLst>
              <a:cs typeface="Times New Roman" charset="0"/>
            </a:endParaRPr>
          </a:p>
        </p:txBody>
      </p:sp>
    </p:spTree>
    <p:extLst>
      <p:ext uri="{BB962C8B-B14F-4D97-AF65-F5344CB8AC3E}">
        <p14:creationId xmlns:p14="http://schemas.microsoft.com/office/powerpoint/2010/main" val="1490404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895" y="533400"/>
            <a:ext cx="4404663" cy="1143000"/>
          </a:xfrm>
        </p:spPr>
        <p:txBody>
          <a:bodyPr/>
          <a:lstStyle/>
          <a:p>
            <a:r>
              <a:rPr lang="en-US" sz="3200" b="1" dirty="0" smtClean="0">
                <a:solidFill>
                  <a:srgbClr val="176851"/>
                </a:solidFill>
              </a:rPr>
              <a:t>Refugee communities have assets!</a:t>
            </a:r>
            <a:r>
              <a:rPr lang="en-US" sz="3200" b="1" dirty="0">
                <a:solidFill>
                  <a:srgbClr val="176851"/>
                </a:solidFill>
              </a:rPr>
              <a:t/>
            </a:r>
            <a:br>
              <a:rPr lang="en-US" sz="3200" b="1" dirty="0">
                <a:solidFill>
                  <a:srgbClr val="176851"/>
                </a:solidFill>
              </a:rPr>
            </a:br>
            <a:r>
              <a:rPr lang="en-US" sz="3200" dirty="0">
                <a:solidFill>
                  <a:srgbClr val="176851"/>
                </a:solidFill>
              </a:rPr>
              <a:t/>
            </a:r>
            <a:br>
              <a:rPr lang="en-US" sz="3200" dirty="0">
                <a:solidFill>
                  <a:srgbClr val="176851"/>
                </a:solidFill>
              </a:rPr>
            </a:br>
            <a:endParaRPr lang="en-US" sz="3200" dirty="0">
              <a:solidFill>
                <a:srgbClr val="176851"/>
              </a:solidFill>
            </a:endParaRPr>
          </a:p>
        </p:txBody>
      </p:sp>
      <p:sp>
        <p:nvSpPr>
          <p:cNvPr id="3" name="Content Placeholder 2"/>
          <p:cNvSpPr>
            <a:spLocks noGrp="1"/>
          </p:cNvSpPr>
          <p:nvPr>
            <p:ph idx="1"/>
          </p:nvPr>
        </p:nvSpPr>
        <p:spPr>
          <a:xfrm>
            <a:off x="1800227" y="1562103"/>
            <a:ext cx="5300663" cy="4525963"/>
          </a:xfrm>
        </p:spPr>
        <p:txBody>
          <a:bodyPr/>
          <a:lstStyle/>
          <a:p>
            <a:pPr marL="0" indent="0">
              <a:buNone/>
            </a:pPr>
            <a:endParaRPr lang="en-US" sz="1200" dirty="0"/>
          </a:p>
          <a:p>
            <a:pPr>
              <a:buBlip>
                <a:blip r:embed="rId3"/>
              </a:buBlip>
            </a:pPr>
            <a:r>
              <a:rPr lang="en-US" sz="2200" dirty="0" smtClean="0"/>
              <a:t>Refugee communities face many challenges but they also bring assets with them.</a:t>
            </a:r>
          </a:p>
          <a:p>
            <a:pPr>
              <a:buBlip>
                <a:blip r:embed="rId3"/>
              </a:buBlip>
            </a:pPr>
            <a:r>
              <a:rPr lang="en-US" sz="2200" dirty="0" smtClean="0"/>
              <a:t>Knowledge, skills, motivation</a:t>
            </a:r>
          </a:p>
          <a:p>
            <a:pPr>
              <a:buBlip>
                <a:blip r:embed="rId3"/>
              </a:buBlip>
            </a:pPr>
            <a:r>
              <a:rPr lang="en-US" sz="2200" dirty="0" smtClean="0"/>
              <a:t>Previous trade training and education</a:t>
            </a:r>
          </a:p>
          <a:p>
            <a:pPr>
              <a:buBlip>
                <a:blip r:embed="rId3"/>
              </a:buBlip>
            </a:pPr>
            <a:r>
              <a:rPr lang="en-US" sz="2200" dirty="0" smtClean="0"/>
              <a:t>Ability to adapt and work the systems</a:t>
            </a:r>
          </a:p>
          <a:p>
            <a:pPr>
              <a:buBlip>
                <a:blip r:embed="rId3"/>
              </a:buBlip>
            </a:pPr>
            <a:r>
              <a:rPr lang="en-US" sz="2200" dirty="0" smtClean="0"/>
              <a:t>Small businesses</a:t>
            </a:r>
          </a:p>
          <a:p>
            <a:pPr>
              <a:buBlip>
                <a:blip r:embed="rId3"/>
              </a:buBlip>
            </a:pPr>
            <a:r>
              <a:rPr lang="en-US" sz="2200" dirty="0" smtClean="0"/>
              <a:t>Elders and wisdom</a:t>
            </a:r>
          </a:p>
          <a:p>
            <a:pPr>
              <a:buBlip>
                <a:blip r:embed="rId3"/>
              </a:buBlip>
            </a:pPr>
            <a:r>
              <a:rPr lang="en-US" sz="2200" dirty="0" smtClean="0"/>
              <a:t>Young people who learn quickly</a:t>
            </a:r>
          </a:p>
          <a:p>
            <a:pPr>
              <a:buBlip>
                <a:blip r:embed="rId3"/>
              </a:buBlip>
            </a:pPr>
            <a:r>
              <a:rPr lang="en-US" sz="2200" dirty="0" smtClean="0"/>
              <a:t>Culture, dance, music, food, art, craft</a:t>
            </a:r>
          </a:p>
          <a:p>
            <a:pPr>
              <a:buBlip>
                <a:blip r:embed="rId3"/>
              </a:buBlip>
            </a:pPr>
            <a:r>
              <a:rPr lang="en-US" sz="2200" dirty="0" smtClean="0"/>
              <a:t>Conflict resolution processes</a:t>
            </a:r>
            <a:endParaRPr lang="en-US" sz="2200" dirty="0"/>
          </a:p>
          <a:p>
            <a:pPr>
              <a:buBlip>
                <a:blip r:embed="rId3"/>
              </a:buBlip>
            </a:pPr>
            <a:r>
              <a:rPr lang="en-US" sz="2200" dirty="0" smtClean="0"/>
              <a:t>Social Capital </a:t>
            </a:r>
          </a:p>
        </p:txBody>
      </p:sp>
    </p:spTree>
    <p:extLst>
      <p:ext uri="{BB962C8B-B14F-4D97-AF65-F5344CB8AC3E}">
        <p14:creationId xmlns:p14="http://schemas.microsoft.com/office/powerpoint/2010/main" val="279882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895" y="533400"/>
            <a:ext cx="4404663" cy="1143000"/>
          </a:xfrm>
        </p:spPr>
        <p:txBody>
          <a:bodyPr/>
          <a:lstStyle/>
          <a:p>
            <a:r>
              <a:rPr lang="en-US" sz="3200" b="1" dirty="0" smtClean="0">
                <a:solidFill>
                  <a:srgbClr val="176851"/>
                </a:solidFill>
              </a:rPr>
              <a:t>Assets and Social Capital</a:t>
            </a:r>
            <a:br>
              <a:rPr lang="en-US" sz="3200" b="1" dirty="0" smtClean="0">
                <a:solidFill>
                  <a:srgbClr val="176851"/>
                </a:solidFill>
              </a:rPr>
            </a:br>
            <a:r>
              <a:rPr lang="en-US" sz="3200" b="1" dirty="0" smtClean="0">
                <a:solidFill>
                  <a:srgbClr val="176851"/>
                </a:solidFill>
              </a:rPr>
              <a:t>A close and circular relationship</a:t>
            </a:r>
            <a:r>
              <a:rPr lang="en-US" sz="3200" b="1" dirty="0">
                <a:solidFill>
                  <a:srgbClr val="176851"/>
                </a:solidFill>
              </a:rPr>
              <a:t/>
            </a:r>
            <a:br>
              <a:rPr lang="en-US" sz="3200" b="1" dirty="0">
                <a:solidFill>
                  <a:srgbClr val="176851"/>
                </a:solidFill>
              </a:rPr>
            </a:br>
            <a:r>
              <a:rPr lang="en-US" sz="3200" dirty="0">
                <a:solidFill>
                  <a:srgbClr val="176851"/>
                </a:solidFill>
              </a:rPr>
              <a:t/>
            </a:r>
            <a:br>
              <a:rPr lang="en-US" sz="3200" dirty="0">
                <a:solidFill>
                  <a:srgbClr val="176851"/>
                </a:solidFill>
              </a:rPr>
            </a:br>
            <a:endParaRPr lang="en-US" sz="3200" dirty="0">
              <a:solidFill>
                <a:srgbClr val="176851"/>
              </a:solidFill>
            </a:endParaRPr>
          </a:p>
        </p:txBody>
      </p:sp>
      <p:sp>
        <p:nvSpPr>
          <p:cNvPr id="3" name="Content Placeholder 2"/>
          <p:cNvSpPr>
            <a:spLocks noGrp="1"/>
          </p:cNvSpPr>
          <p:nvPr>
            <p:ph idx="1"/>
          </p:nvPr>
        </p:nvSpPr>
        <p:spPr>
          <a:xfrm>
            <a:off x="1091485" y="1793922"/>
            <a:ext cx="6886977" cy="4525963"/>
          </a:xfrm>
        </p:spPr>
        <p:txBody>
          <a:bodyPr/>
          <a:lstStyle/>
          <a:p>
            <a:pPr marL="0" indent="0">
              <a:buNone/>
            </a:pPr>
            <a:endParaRPr lang="en-US" sz="1200" dirty="0"/>
          </a:p>
          <a:p>
            <a:pPr>
              <a:buBlip>
                <a:blip r:embed="rId3"/>
              </a:buBlip>
            </a:pPr>
            <a:r>
              <a:rPr lang="en-US" sz="2400" dirty="0" smtClean="0"/>
              <a:t>Social capital is an essential asset </a:t>
            </a:r>
          </a:p>
          <a:p>
            <a:pPr>
              <a:buBlip>
                <a:blip r:embed="rId3"/>
              </a:buBlip>
            </a:pPr>
            <a:r>
              <a:rPr lang="en-US" sz="2400" dirty="0" smtClean="0"/>
              <a:t>Isolated assets cannot create change</a:t>
            </a:r>
          </a:p>
          <a:p>
            <a:pPr>
              <a:buBlip>
                <a:blip r:embed="rId3"/>
              </a:buBlip>
            </a:pPr>
            <a:r>
              <a:rPr lang="en-US" sz="2400" dirty="0" smtClean="0"/>
              <a:t>Social capital connects assets - relationships</a:t>
            </a:r>
          </a:p>
          <a:p>
            <a:pPr>
              <a:buBlip>
                <a:blip r:embed="rId3"/>
              </a:buBlip>
            </a:pPr>
            <a:r>
              <a:rPr lang="en-US" sz="2400" dirty="0" smtClean="0"/>
              <a:t>Social capital activates assets – norms and qualities of relationships, trust and reciprocity</a:t>
            </a:r>
          </a:p>
          <a:p>
            <a:pPr>
              <a:buBlip>
                <a:blip r:embed="rId3"/>
              </a:buBlip>
            </a:pPr>
            <a:r>
              <a:rPr lang="en-US" sz="2400" dirty="0" smtClean="0"/>
              <a:t>When people are connected and aware of each other, when they trust each other and feel safe, they become willing to contribute their assets to the good of the whole community.</a:t>
            </a:r>
          </a:p>
          <a:p>
            <a:pPr marL="0" indent="0">
              <a:buNone/>
            </a:pPr>
            <a:endParaRPr lang="en-US" sz="2200" dirty="0" smtClean="0"/>
          </a:p>
          <a:p>
            <a:pPr>
              <a:buBlip>
                <a:blip r:embed="rId3"/>
              </a:buBlip>
            </a:pPr>
            <a:endParaRPr lang="en-US" sz="2400" dirty="0" smtClean="0"/>
          </a:p>
        </p:txBody>
      </p:sp>
    </p:spTree>
    <p:extLst>
      <p:ext uri="{BB962C8B-B14F-4D97-AF65-F5344CB8AC3E}">
        <p14:creationId xmlns:p14="http://schemas.microsoft.com/office/powerpoint/2010/main" val="1074262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895" y="533400"/>
            <a:ext cx="4404663" cy="1143000"/>
          </a:xfrm>
        </p:spPr>
        <p:txBody>
          <a:bodyPr/>
          <a:lstStyle/>
          <a:p>
            <a:r>
              <a:rPr lang="en-US" sz="3200" b="1" dirty="0">
                <a:solidFill>
                  <a:srgbClr val="176851"/>
                </a:solidFill>
              </a:rPr>
              <a:t>Assets and Social Capital</a:t>
            </a:r>
            <a:br>
              <a:rPr lang="en-US" sz="3200" b="1" dirty="0">
                <a:solidFill>
                  <a:srgbClr val="176851"/>
                </a:solidFill>
              </a:rPr>
            </a:br>
            <a:r>
              <a:rPr lang="en-US" sz="3200" b="1" dirty="0">
                <a:solidFill>
                  <a:srgbClr val="176851"/>
                </a:solidFill>
              </a:rPr>
              <a:t>A close and circular relationship</a:t>
            </a:r>
            <a:br>
              <a:rPr lang="en-US" sz="3200" b="1" dirty="0">
                <a:solidFill>
                  <a:srgbClr val="176851"/>
                </a:solidFill>
              </a:rPr>
            </a:br>
            <a:r>
              <a:rPr lang="en-US" sz="3200" dirty="0">
                <a:solidFill>
                  <a:srgbClr val="176851"/>
                </a:solidFill>
              </a:rPr>
              <a:t/>
            </a:r>
            <a:br>
              <a:rPr lang="en-US" sz="3200" dirty="0">
                <a:solidFill>
                  <a:srgbClr val="176851"/>
                </a:solidFill>
              </a:rPr>
            </a:br>
            <a:endParaRPr lang="en-US" sz="3200" dirty="0">
              <a:solidFill>
                <a:srgbClr val="176851"/>
              </a:solidFill>
            </a:endParaRPr>
          </a:p>
        </p:txBody>
      </p:sp>
      <p:sp>
        <p:nvSpPr>
          <p:cNvPr id="3" name="Content Placeholder 2"/>
          <p:cNvSpPr>
            <a:spLocks noGrp="1"/>
          </p:cNvSpPr>
          <p:nvPr>
            <p:ph idx="1"/>
          </p:nvPr>
        </p:nvSpPr>
        <p:spPr>
          <a:xfrm>
            <a:off x="782393" y="1892303"/>
            <a:ext cx="6318498" cy="4525963"/>
          </a:xfrm>
        </p:spPr>
        <p:txBody>
          <a:bodyPr/>
          <a:lstStyle/>
          <a:p>
            <a:pPr marL="0" indent="0">
              <a:buNone/>
            </a:pPr>
            <a:endParaRPr lang="en-US" sz="1200" dirty="0"/>
          </a:p>
          <a:p>
            <a:pPr>
              <a:buBlip>
                <a:blip r:embed="rId3"/>
              </a:buBlip>
            </a:pPr>
            <a:r>
              <a:rPr lang="en-US" sz="2000" dirty="0"/>
              <a:t>Asset identification and social capital building both contribute to recovery from trauma</a:t>
            </a:r>
          </a:p>
          <a:p>
            <a:pPr>
              <a:buBlip>
                <a:blip r:embed="rId3"/>
              </a:buBlip>
            </a:pPr>
            <a:r>
              <a:rPr lang="en-US" sz="2000" dirty="0"/>
              <a:t>Community asset mapping process builds social capital</a:t>
            </a:r>
          </a:p>
          <a:p>
            <a:pPr>
              <a:buBlip>
                <a:blip r:embed="rId3"/>
              </a:buBlip>
            </a:pPr>
            <a:r>
              <a:rPr lang="en-US" sz="2000" dirty="0"/>
              <a:t>Activities focused on building social capital also identify and create </a:t>
            </a:r>
            <a:r>
              <a:rPr lang="en-US" sz="2000" dirty="0" smtClean="0"/>
              <a:t>further assets</a:t>
            </a:r>
            <a:endParaRPr lang="en-US" sz="2000" dirty="0"/>
          </a:p>
          <a:p>
            <a:pPr>
              <a:buBlip>
                <a:blip r:embed="rId3"/>
              </a:buBlip>
            </a:pPr>
            <a:r>
              <a:rPr lang="en-US" sz="2000" dirty="0"/>
              <a:t>In our work – we must be conscious of both at all times and </a:t>
            </a:r>
            <a:r>
              <a:rPr lang="en-US" sz="2000" dirty="0" smtClean="0"/>
              <a:t>understand the cyclical relationship.</a:t>
            </a:r>
          </a:p>
          <a:p>
            <a:pPr>
              <a:buBlip>
                <a:blip r:embed="rId3"/>
              </a:buBlip>
            </a:pPr>
            <a:r>
              <a:rPr lang="en-US" sz="2000" dirty="0" smtClean="0"/>
              <a:t>The more we build social capital, the more assets we create/connect/activate – the more we </a:t>
            </a:r>
            <a:r>
              <a:rPr lang="en-US" sz="2000" dirty="0" err="1" smtClean="0"/>
              <a:t>mobilise</a:t>
            </a:r>
            <a:r>
              <a:rPr lang="en-US" sz="2000" dirty="0" smtClean="0"/>
              <a:t> assets and let people experience the joy of shared process, the more social capital is built. </a:t>
            </a:r>
            <a:endParaRPr lang="en-US" sz="2000" dirty="0"/>
          </a:p>
          <a:p>
            <a:pPr>
              <a:buBlip>
                <a:blip r:embed="rId3"/>
              </a:buBlip>
            </a:pPr>
            <a:endParaRPr lang="en-US" sz="2400" dirty="0"/>
          </a:p>
        </p:txBody>
      </p:sp>
    </p:spTree>
    <p:extLst>
      <p:ext uri="{BB962C8B-B14F-4D97-AF65-F5344CB8AC3E}">
        <p14:creationId xmlns:p14="http://schemas.microsoft.com/office/powerpoint/2010/main" val="916288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4062"/>
          </a:xfrm>
        </p:spPr>
        <p:txBody>
          <a:bodyPr/>
          <a:lstStyle/>
          <a:p>
            <a:r>
              <a:rPr lang="en-AU" dirty="0" smtClean="0">
                <a:solidFill>
                  <a:srgbClr val="176851"/>
                </a:solidFill>
              </a:rPr>
              <a:t>Social Capital as a cycle</a:t>
            </a:r>
            <a:endParaRPr lang="en-AU" dirty="0">
              <a:solidFill>
                <a:srgbClr val="176851"/>
              </a:solidFill>
            </a:endParaRPr>
          </a:p>
        </p:txBody>
      </p:sp>
      <p:pic>
        <p:nvPicPr>
          <p:cNvPr id="5" name="Content Placeholder 4"/>
          <p:cNvPicPr>
            <a:picLocks noGrp="1"/>
          </p:cNvPicPr>
          <p:nvPr>
            <p:ph idx="1"/>
          </p:nvPr>
        </p:nvPicPr>
        <p:blipFill rotWithShape="1">
          <a:blip r:embed="rId3">
            <a:extLst>
              <a:ext uri="{28A0092B-C50C-407E-A947-70E740481C1C}">
                <a14:useLocalDpi xmlns:a14="http://schemas.microsoft.com/office/drawing/2010/main" val="0"/>
              </a:ext>
            </a:extLst>
          </a:blip>
          <a:srcRect t="11087" b="11087"/>
          <a:stretch/>
        </p:blipFill>
        <p:spPr bwMode="auto">
          <a:xfrm>
            <a:off x="790575" y="1333500"/>
            <a:ext cx="7010400" cy="44577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656451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Rectangle 17"/>
          <p:cNvSpPr>
            <a:spLocks noChangeArrowheads="1"/>
          </p:cNvSpPr>
          <p:nvPr/>
        </p:nvSpPr>
        <p:spPr bwMode="auto">
          <a:xfrm>
            <a:off x="1604317" y="1427185"/>
            <a:ext cx="5724525" cy="2677656"/>
          </a:xfrm>
          <a:prstGeom prst="rect">
            <a:avLst/>
          </a:prstGeom>
          <a:noFill/>
          <a:ln w="9525">
            <a:noFill/>
            <a:miter lim="800000"/>
            <a:headEnd/>
            <a:tailEnd/>
          </a:ln>
          <a:effectLst/>
        </p:spPr>
        <p:txBody>
          <a:bodyPr anchor="ctr">
            <a:spAutoFit/>
          </a:bodyPr>
          <a:lstStyle/>
          <a:p>
            <a:pPr algn="ctr" defTabSz="457200"/>
            <a:endParaRPr lang="en-AU" sz="3200" dirty="0">
              <a:solidFill>
                <a:srgbClr val="660066"/>
              </a:solidFill>
              <a:effectLst>
                <a:outerShdw blurRad="38100" dist="38100" dir="2700000" algn="tl">
                  <a:srgbClr val="DDDDDD"/>
                </a:outerShdw>
              </a:effectLst>
              <a:cs typeface="Times New Roman" charset="0"/>
            </a:endParaRPr>
          </a:p>
          <a:p>
            <a:pPr algn="ctr" defTabSz="457200" eaLnBrk="0" hangingPunct="0"/>
            <a:endParaRPr lang="en-AU" sz="3200" b="1" dirty="0">
              <a:solidFill>
                <a:srgbClr val="176851"/>
              </a:solidFill>
              <a:effectLst>
                <a:outerShdw blurRad="38100" dist="38100" dir="2700000" algn="tl">
                  <a:srgbClr val="DDDDDD"/>
                </a:outerShdw>
              </a:effectLst>
              <a:cs typeface="Times New Roman" charset="0"/>
            </a:endParaRPr>
          </a:p>
          <a:p>
            <a:pPr algn="ctr" defTabSz="457200" eaLnBrk="0" hangingPunct="0"/>
            <a:r>
              <a:rPr lang="en-AU" sz="7200" b="1" dirty="0" smtClean="0">
                <a:solidFill>
                  <a:srgbClr val="006666"/>
                </a:solidFill>
                <a:effectLst>
                  <a:outerShdw blurRad="38100" dist="38100" dir="2700000" algn="tl">
                    <a:srgbClr val="DDDDDD"/>
                  </a:outerShdw>
                </a:effectLst>
                <a:cs typeface="Times New Roman" charset="0"/>
              </a:rPr>
              <a:t>Case Studies</a:t>
            </a:r>
            <a:endParaRPr lang="en-AU" sz="7200" b="1" dirty="0">
              <a:solidFill>
                <a:srgbClr val="006666"/>
              </a:solidFill>
              <a:effectLst>
                <a:outerShdw blurRad="38100" dist="38100" dir="2700000" algn="tl">
                  <a:srgbClr val="DDDDDD"/>
                </a:outerShdw>
              </a:effectLst>
              <a:cs typeface="Times New Roman" charset="0"/>
            </a:endParaRPr>
          </a:p>
          <a:p>
            <a:pPr algn="ctr" defTabSz="457200" eaLnBrk="0" hangingPunct="0"/>
            <a:endParaRPr lang="en-AU" sz="3200" b="1" dirty="0">
              <a:solidFill>
                <a:srgbClr val="176851"/>
              </a:solidFill>
              <a:effectLst>
                <a:outerShdw blurRad="38100" dist="38100" dir="2700000" algn="tl">
                  <a:srgbClr val="DDDDDD"/>
                </a:outerShdw>
              </a:effectLst>
              <a:cs typeface="Times New Roman" charset="0"/>
            </a:endParaRPr>
          </a:p>
        </p:txBody>
      </p:sp>
    </p:spTree>
    <p:extLst>
      <p:ext uri="{BB962C8B-B14F-4D97-AF65-F5344CB8AC3E}">
        <p14:creationId xmlns:p14="http://schemas.microsoft.com/office/powerpoint/2010/main" val="656442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1934105"/>
            <a:ext cx="8229600" cy="1143000"/>
          </a:xfrm>
        </p:spPr>
        <p:txBody>
          <a:bodyPr/>
          <a:lstStyle/>
          <a:p>
            <a:r>
              <a:rPr lang="en-AU" dirty="0" smtClean="0">
                <a:solidFill>
                  <a:srgbClr val="006666"/>
                </a:solidFill>
              </a:rPr>
              <a:t>Introductions</a:t>
            </a:r>
            <a:endParaRPr lang="en-AU" dirty="0"/>
          </a:p>
        </p:txBody>
      </p:sp>
      <p:pic>
        <p:nvPicPr>
          <p:cNvPr id="1026" name="Picture 2" descr="C:\Users\60134763\AppData\Local\Microsoft\Windows\Temporary Internet Files\Content.IE5\QN1ZMEEM\120px-Handshake_icon_GREEN-BLUE.svg[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6900" y="2857500"/>
            <a:ext cx="2197100" cy="2197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2061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249" y="871870"/>
            <a:ext cx="8229600" cy="5512579"/>
          </a:xfrm>
        </p:spPr>
        <p:txBody>
          <a:bodyPr/>
          <a:lstStyle/>
          <a:p>
            <a:pPr algn="ctr">
              <a:buNone/>
            </a:pPr>
            <a:endParaRPr lang="en-AU" dirty="0" smtClean="0">
              <a:solidFill>
                <a:srgbClr val="176851"/>
              </a:solidFill>
            </a:endParaRPr>
          </a:p>
          <a:p>
            <a:pPr algn="ctr">
              <a:buNone/>
            </a:pPr>
            <a:endParaRPr lang="en-AU" dirty="0">
              <a:solidFill>
                <a:srgbClr val="176851"/>
              </a:solidFill>
            </a:endParaRPr>
          </a:p>
          <a:p>
            <a:pPr algn="ctr">
              <a:buNone/>
            </a:pPr>
            <a:r>
              <a:rPr lang="en-AU" sz="6000" b="1" dirty="0" smtClean="0">
                <a:solidFill>
                  <a:srgbClr val="009999"/>
                </a:solidFill>
              </a:rPr>
              <a:t>THANK YOU</a:t>
            </a:r>
          </a:p>
          <a:p>
            <a:pPr algn="ctr">
              <a:buNone/>
            </a:pPr>
            <a:endParaRPr lang="en-AU" dirty="0" smtClean="0">
              <a:solidFill>
                <a:srgbClr val="176851"/>
              </a:solidFill>
            </a:endParaRPr>
          </a:p>
          <a:p>
            <a:pPr marL="0" indent="0" algn="ctr">
              <a:buNone/>
            </a:pPr>
            <a:r>
              <a:rPr lang="en-AU" b="1" dirty="0" smtClean="0">
                <a:solidFill>
                  <a:srgbClr val="009999"/>
                </a:solidFill>
              </a:rPr>
              <a:t>Name 1 thing you learned today</a:t>
            </a:r>
          </a:p>
          <a:p>
            <a:pPr marL="0" indent="0" algn="ctr">
              <a:buNone/>
            </a:pPr>
            <a:r>
              <a:rPr lang="en-AU" b="1" dirty="0" smtClean="0">
                <a:solidFill>
                  <a:srgbClr val="009999"/>
                </a:solidFill>
              </a:rPr>
              <a:t>How will you use this information?</a:t>
            </a:r>
          </a:p>
        </p:txBody>
      </p:sp>
    </p:spTree>
    <p:extLst>
      <p:ext uri="{BB962C8B-B14F-4D97-AF65-F5344CB8AC3E}">
        <p14:creationId xmlns:p14="http://schemas.microsoft.com/office/powerpoint/2010/main" val="2839536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1" y="704850"/>
            <a:ext cx="8229600" cy="1143000"/>
          </a:xfrm>
        </p:spPr>
        <p:txBody>
          <a:bodyPr/>
          <a:lstStyle/>
          <a:p>
            <a:r>
              <a:rPr lang="en-AU" b="1" dirty="0" smtClean="0">
                <a:solidFill>
                  <a:srgbClr val="006666"/>
                </a:solidFill>
              </a:rPr>
              <a:t>Goals of the Workshop</a:t>
            </a:r>
            <a:endParaRPr lang="en-AU" b="1" dirty="0">
              <a:solidFill>
                <a:srgbClr val="006666"/>
              </a:solidFill>
            </a:endParaRPr>
          </a:p>
        </p:txBody>
      </p:sp>
      <p:sp>
        <p:nvSpPr>
          <p:cNvPr id="3" name="Content Placeholder 2"/>
          <p:cNvSpPr>
            <a:spLocks noGrp="1"/>
          </p:cNvSpPr>
          <p:nvPr>
            <p:ph idx="1"/>
          </p:nvPr>
        </p:nvSpPr>
        <p:spPr>
          <a:xfrm>
            <a:off x="457200" y="1924052"/>
            <a:ext cx="8229600" cy="4687888"/>
          </a:xfrm>
        </p:spPr>
        <p:txBody>
          <a:bodyPr/>
          <a:lstStyle/>
          <a:p>
            <a:pPr>
              <a:buNone/>
            </a:pPr>
            <a:endParaRPr lang="en-AU" dirty="0" smtClean="0"/>
          </a:p>
          <a:p>
            <a:pPr>
              <a:buNone/>
            </a:pPr>
            <a:r>
              <a:rPr lang="en-AU" dirty="0" smtClean="0"/>
              <a:t>    </a:t>
            </a:r>
            <a:r>
              <a:rPr lang="en-AU" sz="3600" dirty="0" smtClean="0">
                <a:solidFill>
                  <a:srgbClr val="006666"/>
                </a:solidFill>
              </a:rPr>
              <a:t>To </a:t>
            </a:r>
            <a:r>
              <a:rPr lang="en-AU" sz="3600" dirty="0" smtClean="0">
                <a:solidFill>
                  <a:srgbClr val="006666"/>
                </a:solidFill>
              </a:rPr>
              <a:t>explore the interaction between </a:t>
            </a:r>
            <a:r>
              <a:rPr lang="en-AU" sz="3600" dirty="0">
                <a:solidFill>
                  <a:srgbClr val="006666"/>
                </a:solidFill>
              </a:rPr>
              <a:t>social </a:t>
            </a:r>
            <a:r>
              <a:rPr lang="en-AU" sz="3600" dirty="0" smtClean="0">
                <a:solidFill>
                  <a:srgbClr val="006666"/>
                </a:solidFill>
              </a:rPr>
              <a:t>capital </a:t>
            </a:r>
            <a:r>
              <a:rPr lang="en-AU" sz="3600" dirty="0" smtClean="0">
                <a:solidFill>
                  <a:srgbClr val="006666"/>
                </a:solidFill>
              </a:rPr>
              <a:t>and existing </a:t>
            </a:r>
            <a:r>
              <a:rPr lang="en-AU" sz="3600" dirty="0" smtClean="0">
                <a:solidFill>
                  <a:srgbClr val="006666"/>
                </a:solidFill>
              </a:rPr>
              <a:t>community </a:t>
            </a:r>
            <a:r>
              <a:rPr lang="en-AU" sz="3600" dirty="0">
                <a:solidFill>
                  <a:srgbClr val="006666"/>
                </a:solidFill>
              </a:rPr>
              <a:t>assets in refugee </a:t>
            </a:r>
            <a:r>
              <a:rPr lang="en-AU" sz="3600" dirty="0" smtClean="0">
                <a:solidFill>
                  <a:srgbClr val="006666"/>
                </a:solidFill>
              </a:rPr>
              <a:t>resettlement.</a:t>
            </a:r>
            <a:endParaRPr lang="en-AU" sz="3600" dirty="0">
              <a:solidFill>
                <a:srgbClr val="006666"/>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 y="274638"/>
            <a:ext cx="8810625" cy="1143000"/>
          </a:xfrm>
        </p:spPr>
        <p:txBody>
          <a:bodyPr/>
          <a:lstStyle/>
          <a:p>
            <a:r>
              <a:rPr lang="en-AU" dirty="0" smtClean="0">
                <a:solidFill>
                  <a:srgbClr val="176851"/>
                </a:solidFill>
              </a:rPr>
              <a:t/>
            </a:r>
            <a:br>
              <a:rPr lang="en-AU" dirty="0" smtClean="0">
                <a:solidFill>
                  <a:srgbClr val="176851"/>
                </a:solidFill>
              </a:rPr>
            </a:br>
            <a:r>
              <a:rPr lang="en-AU" dirty="0" smtClean="0">
                <a:solidFill>
                  <a:srgbClr val="176851"/>
                </a:solidFill>
              </a:rPr>
              <a:t>What is Social Capital</a:t>
            </a:r>
            <a:endParaRPr lang="en-AU" dirty="0">
              <a:solidFill>
                <a:srgbClr val="4C6815"/>
              </a:solidFill>
            </a:endParaRPr>
          </a:p>
        </p:txBody>
      </p:sp>
      <p:sp>
        <p:nvSpPr>
          <p:cNvPr id="3" name="Content Placeholder 2"/>
          <p:cNvSpPr>
            <a:spLocks noGrp="1"/>
          </p:cNvSpPr>
          <p:nvPr>
            <p:ph idx="1"/>
          </p:nvPr>
        </p:nvSpPr>
        <p:spPr>
          <a:xfrm>
            <a:off x="457200" y="2381251"/>
            <a:ext cx="7867651" cy="3744913"/>
          </a:xfrm>
        </p:spPr>
        <p:txBody>
          <a:bodyPr/>
          <a:lstStyle/>
          <a:p>
            <a:pPr algn="ctr">
              <a:buNone/>
            </a:pPr>
            <a:r>
              <a:rPr lang="en-AU" dirty="0" smtClean="0"/>
              <a:t> </a:t>
            </a:r>
            <a:r>
              <a:rPr lang="en-AU" sz="4400" dirty="0" smtClean="0"/>
              <a:t>What is Social Capital? What is it composed of and how do we build or strengthen it ?</a:t>
            </a:r>
            <a:endParaRPr lang="en-AU"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704850"/>
            <a:ext cx="8229600" cy="1143000"/>
          </a:xfrm>
        </p:spPr>
        <p:txBody>
          <a:bodyPr/>
          <a:lstStyle/>
          <a:p>
            <a:r>
              <a:rPr lang="en-US" sz="3200" b="1" dirty="0" smtClean="0">
                <a:solidFill>
                  <a:srgbClr val="176851"/>
                </a:solidFill>
              </a:rPr>
              <a:t>Strengthening Social Capital</a:t>
            </a:r>
            <a:br>
              <a:rPr lang="en-US" sz="3200" b="1" dirty="0" smtClean="0">
                <a:solidFill>
                  <a:srgbClr val="176851"/>
                </a:solidFill>
              </a:rPr>
            </a:br>
            <a:r>
              <a:rPr lang="en-US" sz="3200" b="1" dirty="0" smtClean="0">
                <a:solidFill>
                  <a:srgbClr val="176851"/>
                </a:solidFill>
              </a:rPr>
              <a:t>- A Working Definition</a:t>
            </a:r>
            <a:br>
              <a:rPr lang="en-US" sz="3200" b="1" dirty="0" smtClean="0">
                <a:solidFill>
                  <a:srgbClr val="176851"/>
                </a:solidFill>
              </a:rPr>
            </a:br>
            <a:r>
              <a:rPr lang="en-US" sz="3200" dirty="0" smtClean="0">
                <a:solidFill>
                  <a:srgbClr val="176851"/>
                </a:solidFill>
              </a:rPr>
              <a:t/>
            </a:r>
            <a:br>
              <a:rPr lang="en-US" sz="3200" dirty="0" smtClean="0">
                <a:solidFill>
                  <a:srgbClr val="176851"/>
                </a:solidFill>
              </a:rPr>
            </a:br>
            <a:endParaRPr lang="en-US" sz="3200" dirty="0">
              <a:solidFill>
                <a:srgbClr val="176851"/>
              </a:solidFill>
            </a:endParaRPr>
          </a:p>
        </p:txBody>
      </p:sp>
      <p:sp>
        <p:nvSpPr>
          <p:cNvPr id="3" name="Content Placeholder 2"/>
          <p:cNvSpPr>
            <a:spLocks noGrp="1"/>
          </p:cNvSpPr>
          <p:nvPr>
            <p:ph idx="1"/>
          </p:nvPr>
        </p:nvSpPr>
        <p:spPr>
          <a:xfrm>
            <a:off x="1066800" y="2000251"/>
            <a:ext cx="6648451" cy="4525963"/>
          </a:xfrm>
        </p:spPr>
        <p:txBody>
          <a:bodyPr/>
          <a:lstStyle/>
          <a:p>
            <a:pPr marL="0" indent="0">
              <a:buNone/>
            </a:pPr>
            <a:endParaRPr lang="en-US" sz="1200" dirty="0" smtClean="0"/>
          </a:p>
          <a:p>
            <a:pPr marL="0" indent="0">
              <a:buNone/>
            </a:pPr>
            <a:r>
              <a:rPr lang="en-US" sz="2800" dirty="0" smtClean="0"/>
              <a:t>‘</a:t>
            </a:r>
            <a:r>
              <a:rPr lang="en-US" sz="2800" dirty="0"/>
              <a:t>S</a:t>
            </a:r>
            <a:r>
              <a:rPr lang="en-US" sz="2800" dirty="0" smtClean="0"/>
              <a:t>upporting </a:t>
            </a:r>
            <a:r>
              <a:rPr lang="en-US" sz="2800" dirty="0"/>
              <a:t>individuals and communities to strengthen positive social </a:t>
            </a:r>
            <a:r>
              <a:rPr lang="en-US" sz="2800" b="1" dirty="0"/>
              <a:t>relationships</a:t>
            </a:r>
            <a:r>
              <a:rPr lang="en-US" sz="2800" dirty="0"/>
              <a:t>, </a:t>
            </a:r>
            <a:r>
              <a:rPr lang="en-US" sz="2800" b="1" dirty="0"/>
              <a:t>connections</a:t>
            </a:r>
            <a:r>
              <a:rPr lang="en-US" sz="2800" dirty="0"/>
              <a:t>, and </a:t>
            </a:r>
            <a:r>
              <a:rPr lang="en-US" sz="2800" b="1" dirty="0"/>
              <a:t>networks </a:t>
            </a:r>
            <a:r>
              <a:rPr lang="en-US" sz="2800" dirty="0"/>
              <a:t>which increase their capacities to address problems in common and </a:t>
            </a:r>
            <a:r>
              <a:rPr lang="en-US" sz="2800" b="1" dirty="0"/>
              <a:t>enhance wellbeing </a:t>
            </a:r>
            <a:r>
              <a:rPr lang="en-US" sz="2800" dirty="0"/>
              <a:t>through increased access to </a:t>
            </a:r>
            <a:r>
              <a:rPr lang="en-US" sz="2800" b="1" dirty="0"/>
              <a:t>social resources</a:t>
            </a:r>
            <a:r>
              <a:rPr lang="en-US" sz="2800" dirty="0"/>
              <a:t>’.</a:t>
            </a:r>
            <a:endParaRPr lang="en-AU" sz="2800" dirty="0"/>
          </a:p>
          <a:p>
            <a:pPr marL="0" indent="0">
              <a:buNone/>
            </a:pPr>
            <a:endParaRPr lang="en-US" sz="2800" dirty="0"/>
          </a:p>
        </p:txBody>
      </p:sp>
    </p:spTree>
    <p:extLst>
      <p:ext uri="{BB962C8B-B14F-4D97-AF65-F5344CB8AC3E}">
        <p14:creationId xmlns:p14="http://schemas.microsoft.com/office/powerpoint/2010/main" val="2686851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8193" y="1669784"/>
            <a:ext cx="6602931" cy="4525963"/>
          </a:xfrm>
        </p:spPr>
        <p:txBody>
          <a:bodyPr/>
          <a:lstStyle/>
          <a:p>
            <a:pPr marL="0" indent="0">
              <a:buNone/>
            </a:pPr>
            <a:endParaRPr lang="en-GB" sz="2800" dirty="0" smtClean="0"/>
          </a:p>
          <a:p>
            <a:pPr marL="0" indent="0">
              <a:buNone/>
            </a:pPr>
            <a:endParaRPr lang="en-GB" sz="2800" i="1" dirty="0" smtClean="0"/>
          </a:p>
          <a:p>
            <a:pPr marL="0" indent="0">
              <a:buNone/>
            </a:pPr>
            <a:r>
              <a:rPr lang="en-GB" sz="2800" b="1" i="1" dirty="0"/>
              <a:t>Social connections </a:t>
            </a:r>
            <a:r>
              <a:rPr lang="en-GB" sz="2800" dirty="0"/>
              <a:t>are</a:t>
            </a:r>
            <a:r>
              <a:rPr lang="en-GB" sz="2800" i="1" dirty="0"/>
              <a:t> </a:t>
            </a:r>
            <a:r>
              <a:rPr lang="en-GB" sz="2800" dirty="0"/>
              <a:t>formal or informal connections and </a:t>
            </a:r>
            <a:r>
              <a:rPr lang="en-GB" sz="2800" b="1" i="1" dirty="0"/>
              <a:t>relationships</a:t>
            </a:r>
            <a:r>
              <a:rPr lang="en-GB" sz="2800" dirty="0"/>
              <a:t> between individuals and groups</a:t>
            </a:r>
            <a:endParaRPr lang="en-AU" sz="2800" dirty="0"/>
          </a:p>
        </p:txBody>
      </p:sp>
      <p:sp>
        <p:nvSpPr>
          <p:cNvPr id="2" name="Rectangle 1"/>
          <p:cNvSpPr/>
          <p:nvPr/>
        </p:nvSpPr>
        <p:spPr>
          <a:xfrm>
            <a:off x="1668171" y="469455"/>
            <a:ext cx="6134567" cy="1200329"/>
          </a:xfrm>
          <a:prstGeom prst="rect">
            <a:avLst/>
          </a:prstGeom>
        </p:spPr>
        <p:txBody>
          <a:bodyPr wrap="square">
            <a:spAutoFit/>
          </a:bodyPr>
          <a:lstStyle/>
          <a:p>
            <a:pPr algn="ctr"/>
            <a:r>
              <a:rPr lang="en-US" sz="3600" b="1" dirty="0" smtClean="0">
                <a:solidFill>
                  <a:srgbClr val="176851"/>
                </a:solidFill>
              </a:rPr>
              <a:t>Social Relationships, Connections and Networks</a:t>
            </a:r>
            <a:endParaRPr lang="en-US" sz="3600" dirty="0">
              <a:solidFill>
                <a:srgbClr val="176851"/>
              </a:solidFill>
            </a:endParaRPr>
          </a:p>
        </p:txBody>
      </p:sp>
    </p:spTree>
    <p:extLst>
      <p:ext uri="{BB962C8B-B14F-4D97-AF65-F5344CB8AC3E}">
        <p14:creationId xmlns:p14="http://schemas.microsoft.com/office/powerpoint/2010/main" val="4033998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9807" y="1718581"/>
            <a:ext cx="6602931" cy="4525963"/>
          </a:xfrm>
        </p:spPr>
        <p:txBody>
          <a:bodyPr/>
          <a:lstStyle/>
          <a:p>
            <a:pPr marL="0" indent="0">
              <a:buNone/>
            </a:pPr>
            <a:endParaRPr lang="en-GB" sz="2800" i="1" dirty="0" smtClean="0"/>
          </a:p>
          <a:p>
            <a:pPr marL="0" indent="0">
              <a:buNone/>
            </a:pPr>
            <a:r>
              <a:rPr lang="en-US" sz="2800" dirty="0"/>
              <a:t>Formal/informal group-held beliefs, values and understandings that guide </a:t>
            </a:r>
            <a:r>
              <a:rPr lang="en-US" sz="2800" dirty="0" smtClean="0"/>
              <a:t>behaviors </a:t>
            </a:r>
            <a:r>
              <a:rPr lang="en-US" sz="2800" dirty="0"/>
              <a:t>towards each others</a:t>
            </a:r>
          </a:p>
        </p:txBody>
      </p:sp>
      <p:sp>
        <p:nvSpPr>
          <p:cNvPr id="2" name="Rectangle 1"/>
          <p:cNvSpPr/>
          <p:nvPr/>
        </p:nvSpPr>
        <p:spPr>
          <a:xfrm>
            <a:off x="1668171" y="659720"/>
            <a:ext cx="6134567" cy="646331"/>
          </a:xfrm>
          <a:prstGeom prst="rect">
            <a:avLst/>
          </a:prstGeom>
        </p:spPr>
        <p:txBody>
          <a:bodyPr wrap="square">
            <a:spAutoFit/>
          </a:bodyPr>
          <a:lstStyle/>
          <a:p>
            <a:pPr algn="ctr"/>
            <a:r>
              <a:rPr lang="en-US" sz="3600" b="1" dirty="0" smtClean="0">
                <a:solidFill>
                  <a:srgbClr val="176851"/>
                </a:solidFill>
              </a:rPr>
              <a:t>Relational Norms</a:t>
            </a:r>
            <a:endParaRPr lang="en-US" sz="3600" dirty="0">
              <a:solidFill>
                <a:srgbClr val="176851"/>
              </a:solidFill>
            </a:endParaRPr>
          </a:p>
        </p:txBody>
      </p:sp>
    </p:spTree>
    <p:extLst>
      <p:ext uri="{BB962C8B-B14F-4D97-AF65-F5344CB8AC3E}">
        <p14:creationId xmlns:p14="http://schemas.microsoft.com/office/powerpoint/2010/main" val="1278402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176851"/>
                </a:solidFill>
              </a:rPr>
              <a:t>Social Capital Enablers:</a:t>
            </a:r>
            <a:br>
              <a:rPr lang="en-US" sz="3200" b="1" dirty="0" smtClean="0">
                <a:solidFill>
                  <a:srgbClr val="176851"/>
                </a:solidFill>
              </a:rPr>
            </a:br>
            <a:r>
              <a:rPr lang="en-US" sz="3200" b="1" dirty="0" smtClean="0">
                <a:solidFill>
                  <a:srgbClr val="176851"/>
                </a:solidFill>
              </a:rPr>
              <a:t>Refugee Communities</a:t>
            </a:r>
            <a:endParaRPr lang="en-US" sz="3200" b="1" dirty="0">
              <a:solidFill>
                <a:srgbClr val="176851"/>
              </a:solidFill>
            </a:endParaRPr>
          </a:p>
        </p:txBody>
      </p:sp>
      <p:sp>
        <p:nvSpPr>
          <p:cNvPr id="3" name="Content Placeholder 2"/>
          <p:cNvSpPr>
            <a:spLocks noGrp="1"/>
          </p:cNvSpPr>
          <p:nvPr>
            <p:ph idx="1"/>
          </p:nvPr>
        </p:nvSpPr>
        <p:spPr>
          <a:xfrm>
            <a:off x="457200" y="1417639"/>
            <a:ext cx="4368800" cy="4525963"/>
          </a:xfrm>
        </p:spPr>
        <p:txBody>
          <a:bodyPr/>
          <a:lstStyle/>
          <a:p>
            <a:pPr lvl="0">
              <a:buNone/>
            </a:pPr>
            <a:endParaRPr lang="en-US" sz="2400" b="1" dirty="0" smtClean="0"/>
          </a:p>
          <a:p>
            <a:pPr lvl="0">
              <a:buNone/>
            </a:pPr>
            <a:r>
              <a:rPr lang="en-US" sz="2400" b="1" dirty="0"/>
              <a:t>	</a:t>
            </a:r>
            <a:r>
              <a:rPr lang="en-US" sz="2400" b="1" dirty="0" smtClean="0"/>
              <a:t>Social capital enablers </a:t>
            </a:r>
            <a:r>
              <a:rPr lang="en-US" sz="2400" dirty="0" smtClean="0"/>
              <a:t>are the factors that enable refugee individuals and communities to access, utilise and strengthen social capital.  They also enable them to  extend their social connections and networks and build new links in settlement.</a:t>
            </a:r>
            <a:endParaRPr lang="en-AU" sz="2400" dirty="0" smtClean="0"/>
          </a:p>
          <a:p>
            <a:pPr>
              <a:buNone/>
            </a:pPr>
            <a:endParaRPr lang="en-AU" sz="2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653653" y="3009900"/>
            <a:ext cx="2660787" cy="2019300"/>
          </a:xfrm>
          <a:prstGeom prst="rect">
            <a:avLst/>
          </a:prstGeom>
          <a:extLst>
            <a:ext uri="{FAA26D3D-D897-4be2-8F04-BA451C77F1D7}">
              <ma14:placeholderFlag xmlns="" xmlns:ma14="http://schemas.microsoft.com/office/mac/drawingml/2011/main"/>
            </a:ext>
          </a:extLst>
        </p:spPr>
      </p:pic>
    </p:spTree>
    <p:extLst>
      <p:ext uri="{BB962C8B-B14F-4D97-AF65-F5344CB8AC3E}">
        <p14:creationId xmlns:p14="http://schemas.microsoft.com/office/powerpoint/2010/main" val="1206852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4557" y="674680"/>
            <a:ext cx="6775131" cy="4525963"/>
          </a:xfrm>
        </p:spPr>
        <p:txBody>
          <a:bodyPr/>
          <a:lstStyle/>
          <a:p>
            <a:pPr marL="0" indent="0" algn="ctr">
              <a:buNone/>
            </a:pPr>
            <a:r>
              <a:rPr lang="en-US" b="1" dirty="0">
                <a:solidFill>
                  <a:srgbClr val="176851"/>
                </a:solidFill>
              </a:rPr>
              <a:t>Three types of social capital are </a:t>
            </a:r>
            <a:endParaRPr lang="en-US" b="1" dirty="0" smtClean="0">
              <a:solidFill>
                <a:srgbClr val="176851"/>
              </a:solidFill>
            </a:endParaRPr>
          </a:p>
          <a:p>
            <a:pPr marL="0" indent="0" algn="ctr">
              <a:buNone/>
            </a:pPr>
            <a:r>
              <a:rPr lang="en-US" b="1" dirty="0" smtClean="0">
                <a:solidFill>
                  <a:srgbClr val="176851"/>
                </a:solidFill>
              </a:rPr>
              <a:t>defined </a:t>
            </a:r>
            <a:r>
              <a:rPr lang="en-US" b="1" dirty="0">
                <a:solidFill>
                  <a:srgbClr val="176851"/>
                </a:solidFill>
              </a:rPr>
              <a:t>in the </a:t>
            </a:r>
            <a:r>
              <a:rPr lang="en-US" b="1" dirty="0" smtClean="0">
                <a:solidFill>
                  <a:srgbClr val="176851"/>
                </a:solidFill>
              </a:rPr>
              <a:t>literature:</a:t>
            </a:r>
          </a:p>
          <a:p>
            <a:pPr marL="0" indent="0">
              <a:buNone/>
            </a:pPr>
            <a:endParaRPr lang="en-US" sz="2000" i="1" dirty="0" smtClean="0"/>
          </a:p>
          <a:p>
            <a:pPr lvl="1" algn="ctr">
              <a:buBlip>
                <a:blip r:embed="rId3"/>
              </a:buBlip>
            </a:pPr>
            <a:r>
              <a:rPr lang="en-US" sz="3600" dirty="0" smtClean="0"/>
              <a:t> Bonding </a:t>
            </a:r>
            <a:r>
              <a:rPr lang="en-US" sz="3600" dirty="0"/>
              <a:t>capital </a:t>
            </a:r>
            <a:endParaRPr lang="en-US" sz="3600" dirty="0" smtClean="0"/>
          </a:p>
          <a:p>
            <a:pPr>
              <a:buBlip>
                <a:blip r:embed="rId3"/>
              </a:buBlip>
            </a:pPr>
            <a:endParaRPr lang="en-US" sz="3600" b="1" dirty="0" smtClean="0"/>
          </a:p>
          <a:p>
            <a:pPr lvl="1" algn="ctr">
              <a:buBlip>
                <a:blip r:embed="rId3"/>
              </a:buBlip>
            </a:pPr>
            <a:r>
              <a:rPr lang="en-US" sz="3600" dirty="0" smtClean="0"/>
              <a:t> Bridging </a:t>
            </a:r>
            <a:r>
              <a:rPr lang="en-US" sz="3600" dirty="0"/>
              <a:t>capital </a:t>
            </a:r>
            <a:endParaRPr lang="en-US" sz="3600" dirty="0" smtClean="0"/>
          </a:p>
          <a:p>
            <a:pPr>
              <a:buBlip>
                <a:blip r:embed="rId3"/>
              </a:buBlip>
            </a:pPr>
            <a:endParaRPr lang="en-US" sz="3600" b="1" dirty="0" smtClean="0"/>
          </a:p>
          <a:p>
            <a:pPr lvl="1" algn="ctr">
              <a:buBlip>
                <a:blip r:embed="rId3"/>
              </a:buBlip>
            </a:pPr>
            <a:r>
              <a:rPr lang="en-US" sz="3600" dirty="0" smtClean="0"/>
              <a:t> Linking capital</a:t>
            </a:r>
          </a:p>
          <a:p>
            <a:pPr marL="0" indent="0">
              <a:buNone/>
            </a:pPr>
            <a:endParaRPr lang="en-AU" dirty="0"/>
          </a:p>
          <a:p>
            <a:endParaRPr lang="en-US" dirty="0"/>
          </a:p>
        </p:txBody>
      </p:sp>
    </p:spTree>
    <p:extLst>
      <p:ext uri="{BB962C8B-B14F-4D97-AF65-F5344CB8AC3E}">
        <p14:creationId xmlns:p14="http://schemas.microsoft.com/office/powerpoint/2010/main" val="1536201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6028</TotalTime>
  <Words>2826</Words>
  <Application>Microsoft Office PowerPoint</Application>
  <PresentationFormat>On-screen Show (4:3)</PresentationFormat>
  <Paragraphs>238</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Introductions</vt:lpstr>
      <vt:lpstr>Goals of the Workshop</vt:lpstr>
      <vt:lpstr> What is Social Capital</vt:lpstr>
      <vt:lpstr>Strengthening Social Capital - A Working Definition  </vt:lpstr>
      <vt:lpstr>PowerPoint Presentation</vt:lpstr>
      <vt:lpstr>PowerPoint Presentation</vt:lpstr>
      <vt:lpstr>Social Capital Enablers: Refugee Communities</vt:lpstr>
      <vt:lpstr>PowerPoint Presentation</vt:lpstr>
      <vt:lpstr>Social Capital as a cycle</vt:lpstr>
      <vt:lpstr>PowerPoint Presentation</vt:lpstr>
      <vt:lpstr>Impacts of the refugee  experience on social capital  </vt:lpstr>
      <vt:lpstr>Impacts of the refugee  experience on social capital  </vt:lpstr>
      <vt:lpstr>PowerPoint Presentation</vt:lpstr>
      <vt:lpstr>Refugee communities have assets!  </vt:lpstr>
      <vt:lpstr>Assets and Social Capital A close and circular relationship  </vt:lpstr>
      <vt:lpstr>Assets and Social Capital A close and circular relationship  </vt:lpstr>
      <vt:lpstr>Social Capital as a cycle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Eileen Pittaway</dc:creator>
  <cp:lastModifiedBy>Lerisa Ansuya Naguran</cp:lastModifiedBy>
  <cp:revision>284</cp:revision>
  <cp:lastPrinted>2016-06-02T07:20:31Z</cp:lastPrinted>
  <dcterms:created xsi:type="dcterms:W3CDTF">2012-04-23T04:04:41Z</dcterms:created>
  <dcterms:modified xsi:type="dcterms:W3CDTF">2020-06-23T05:54:44Z</dcterms:modified>
</cp:coreProperties>
</file>