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76" r:id="rId3"/>
    <p:sldId id="279" r:id="rId4"/>
    <p:sldId id="259" r:id="rId5"/>
    <p:sldId id="281" r:id="rId6"/>
    <p:sldId id="282" r:id="rId7"/>
    <p:sldId id="283" r:id="rId8"/>
    <p:sldId id="284" r:id="rId9"/>
    <p:sldId id="285" r:id="rId10"/>
    <p:sldId id="257" r:id="rId11"/>
    <p:sldId id="275" r:id="rId12"/>
    <p:sldId id="289" r:id="rId13"/>
    <p:sldId id="286" r:id="rId14"/>
    <p:sldId id="2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8" d="100"/>
          <a:sy n="88" d="100"/>
        </p:scale>
        <p:origin x="50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5D4A5-DCBB-4D06-88B8-B7185730DA3C}" type="datetimeFigureOut">
              <a:rPr lang="en-IN" smtClean="0"/>
              <a:t>25-06-2020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475E1-5B3F-44EF-85A6-4F936A4CC40D}" type="slidenum">
              <a:rPr lang="en-IN" smtClean="0"/>
              <a:t>‹#›</a:t>
            </a:fld>
            <a:endParaRPr lang="en-IN"/>
          </a:p>
        </p:txBody>
      </p:sp>
    </p:spTree>
    <p:extLst>
      <p:ext uri="{BB962C8B-B14F-4D97-AF65-F5344CB8AC3E}">
        <p14:creationId xmlns:p14="http://schemas.microsoft.com/office/powerpoint/2010/main" val="389180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24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6/25/2020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6/25/2020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6/25/2020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IN" sz="4000" b="1" i="1" dirty="0">
                <a:solidFill>
                  <a:srgbClr val="FF0000"/>
                </a:solidFill>
              </a:rPr>
              <a:t>Loving Life </a:t>
            </a:r>
            <a:r>
              <a:rPr lang="en-IN" sz="4000" b="1" i="1" dirty="0"/>
              <a:t>- Creating </a:t>
            </a:r>
            <a:r>
              <a:rPr lang="en-IN" sz="4000" b="1" i="1" dirty="0">
                <a:solidFill>
                  <a:srgbClr val="FF0000"/>
                </a:solidFill>
              </a:rPr>
              <a:t>safer spaces </a:t>
            </a:r>
            <a:r>
              <a:rPr lang="en-IN" sz="4000" b="1" i="1" dirty="0"/>
              <a:t>for Adolescent Girls and </a:t>
            </a:r>
            <a:r>
              <a:rPr lang="en-IN" sz="4000" b="1" i="1" dirty="0" smtClean="0"/>
              <a:t>Women</a:t>
            </a:r>
            <a:endParaRPr lang="en-IN" i="1" dirty="0"/>
          </a:p>
        </p:txBody>
      </p:sp>
      <p:sp>
        <p:nvSpPr>
          <p:cNvPr id="3" name="Subtitle 2"/>
          <p:cNvSpPr>
            <a:spLocks noGrp="1"/>
          </p:cNvSpPr>
          <p:nvPr>
            <p:ph type="subTitle" idx="1"/>
          </p:nvPr>
        </p:nvSpPr>
        <p:spPr>
          <a:xfrm>
            <a:off x="581194" y="2495444"/>
            <a:ext cx="10993546" cy="590321"/>
          </a:xfrm>
        </p:spPr>
        <p:txBody>
          <a:bodyPr/>
          <a:lstStyle/>
          <a:p>
            <a:pPr algn="ctr"/>
            <a:r>
              <a:rPr lang="en-IN" b="1" i="1" dirty="0" smtClean="0">
                <a:solidFill>
                  <a:srgbClr val="FF0000"/>
                </a:solidFill>
              </a:rPr>
              <a:t>Tharuni</a:t>
            </a:r>
            <a:r>
              <a:rPr lang="en-IN" b="1" i="1" dirty="0" smtClean="0">
                <a:solidFill>
                  <a:srgbClr val="C00000"/>
                </a:solidFill>
              </a:rPr>
              <a:t> in collaboration with Women </a:t>
            </a:r>
            <a:r>
              <a:rPr lang="en-IN" b="1" i="1" dirty="0" smtClean="0">
                <a:solidFill>
                  <a:srgbClr val="C00000"/>
                </a:solidFill>
              </a:rPr>
              <a:t>SAFETY </a:t>
            </a:r>
            <a:r>
              <a:rPr lang="en-IN" b="1" i="1" dirty="0" smtClean="0">
                <a:solidFill>
                  <a:srgbClr val="C00000"/>
                </a:solidFill>
              </a:rPr>
              <a:t>WING, </a:t>
            </a:r>
            <a:r>
              <a:rPr lang="en-IN" b="1" i="1" dirty="0" smtClean="0">
                <a:solidFill>
                  <a:srgbClr val="FF0000"/>
                </a:solidFill>
              </a:rPr>
              <a:t>TELANGANA</a:t>
            </a:r>
            <a:r>
              <a:rPr lang="en-IN" b="1" i="1" dirty="0" smtClean="0">
                <a:solidFill>
                  <a:srgbClr val="C00000"/>
                </a:solidFill>
              </a:rPr>
              <a:t> </a:t>
            </a:r>
            <a:r>
              <a:rPr lang="en-IN" b="1" i="1" dirty="0" smtClean="0">
                <a:solidFill>
                  <a:srgbClr val="FF0000"/>
                </a:solidFill>
              </a:rPr>
              <a:t>POLICE</a:t>
            </a:r>
            <a:r>
              <a:rPr lang="en-IN" b="1" i="1" dirty="0" smtClean="0">
                <a:solidFill>
                  <a:srgbClr val="C00000"/>
                </a:solidFill>
              </a:rPr>
              <a:t> </a:t>
            </a:r>
            <a:endParaRPr lang="en-IN" b="1" i="1" dirty="0">
              <a:solidFill>
                <a:srgbClr val="C00000"/>
              </a:solidFill>
            </a:endParaRPr>
          </a:p>
        </p:txBody>
      </p:sp>
      <p:sp>
        <p:nvSpPr>
          <p:cNvPr id="4" name="Rectangle 3"/>
          <p:cNvSpPr/>
          <p:nvPr/>
        </p:nvSpPr>
        <p:spPr>
          <a:xfrm>
            <a:off x="748937" y="3247353"/>
            <a:ext cx="10746377" cy="2554545"/>
          </a:xfrm>
          <a:prstGeom prst="rect">
            <a:avLst/>
          </a:prstGeom>
        </p:spPr>
        <p:txBody>
          <a:bodyPr wrap="square">
            <a:spAutoFit/>
          </a:bodyPr>
          <a:lstStyle/>
          <a:p>
            <a:pPr algn="just"/>
            <a:r>
              <a:rPr lang="en-IN" sz="2000" u="sng" dirty="0">
                <a:solidFill>
                  <a:schemeClr val="bg1"/>
                </a:solidFill>
                <a:latin typeface="Open Sans"/>
              </a:rPr>
              <a:t>Event </a:t>
            </a:r>
            <a:r>
              <a:rPr lang="en-IN" sz="2000" u="sng" dirty="0" smtClean="0">
                <a:solidFill>
                  <a:schemeClr val="bg1"/>
                </a:solidFill>
                <a:latin typeface="Open Sans"/>
              </a:rPr>
              <a:t>description</a:t>
            </a:r>
          </a:p>
          <a:p>
            <a:pPr algn="just"/>
            <a:endParaRPr lang="en-IN" sz="2000" u="sng" dirty="0">
              <a:solidFill>
                <a:schemeClr val="bg1"/>
              </a:solidFill>
              <a:latin typeface="Open Sans"/>
            </a:endParaRPr>
          </a:p>
          <a:p>
            <a:pPr algn="just">
              <a:lnSpc>
                <a:spcPct val="150000"/>
              </a:lnSpc>
            </a:pPr>
            <a:r>
              <a:rPr lang="en-IN" sz="2000" dirty="0">
                <a:solidFill>
                  <a:schemeClr val="bg1"/>
                </a:solidFill>
                <a:latin typeface="Open Sans"/>
              </a:rPr>
              <a:t>Interaction between </a:t>
            </a:r>
            <a:r>
              <a:rPr lang="en-IN" sz="2000" b="1" dirty="0" smtClean="0">
                <a:solidFill>
                  <a:schemeClr val="bg1"/>
                </a:solidFill>
                <a:latin typeface="Open Sans"/>
              </a:rPr>
              <a:t>women police officers </a:t>
            </a:r>
            <a:r>
              <a:rPr lang="en-IN" sz="2000" dirty="0" smtClean="0">
                <a:solidFill>
                  <a:schemeClr val="bg1"/>
                </a:solidFill>
                <a:latin typeface="Open Sans"/>
              </a:rPr>
              <a:t>and rural </a:t>
            </a:r>
            <a:r>
              <a:rPr lang="en-IN" sz="2000" b="1" dirty="0" smtClean="0">
                <a:solidFill>
                  <a:schemeClr val="bg1"/>
                </a:solidFill>
                <a:latin typeface="Open Sans"/>
              </a:rPr>
              <a:t>adolescent girls </a:t>
            </a:r>
            <a:r>
              <a:rPr lang="en-IN" sz="2000" dirty="0" smtClean="0">
                <a:solidFill>
                  <a:schemeClr val="bg1"/>
                </a:solidFill>
                <a:latin typeface="Open Sans"/>
              </a:rPr>
              <a:t>on how to be safe and secure in this turbulent times when there is an increase in domestic violence, child marriage, child labour and abuse in India during this pandemic. The interaction will inspire the girls to be </a:t>
            </a:r>
            <a:r>
              <a:rPr lang="en-IN" sz="2000" dirty="0" smtClean="0">
                <a:solidFill>
                  <a:schemeClr val="bg1"/>
                </a:solidFill>
                <a:latin typeface="Open Sans"/>
              </a:rPr>
              <a:t>the </a:t>
            </a:r>
            <a:r>
              <a:rPr lang="en-IN" sz="2000" b="1" dirty="0" smtClean="0">
                <a:solidFill>
                  <a:schemeClr val="bg1"/>
                </a:solidFill>
                <a:latin typeface="Open Sans"/>
              </a:rPr>
              <a:t>change </a:t>
            </a:r>
            <a:r>
              <a:rPr lang="en-IN" sz="2000" b="1" dirty="0" smtClean="0">
                <a:solidFill>
                  <a:schemeClr val="bg1"/>
                </a:solidFill>
                <a:latin typeface="Open Sans"/>
              </a:rPr>
              <a:t>agents </a:t>
            </a:r>
            <a:r>
              <a:rPr lang="en-IN" sz="2000" dirty="0" smtClean="0">
                <a:solidFill>
                  <a:schemeClr val="bg1"/>
                </a:solidFill>
                <a:latin typeface="Open Sans"/>
              </a:rPr>
              <a:t>in order to help others in their communities</a:t>
            </a:r>
            <a:r>
              <a:rPr lang="en-IN" dirty="0" smtClean="0">
                <a:solidFill>
                  <a:schemeClr val="bg1"/>
                </a:solidFill>
                <a:latin typeface="Open Sans"/>
              </a:rPr>
              <a:t>.</a:t>
            </a:r>
            <a:endParaRPr lang="en-IN" dirty="0">
              <a:solidFill>
                <a:schemeClr val="bg1"/>
              </a:solidFill>
              <a:latin typeface="Open Sans"/>
            </a:endParaRPr>
          </a:p>
        </p:txBody>
      </p:sp>
    </p:spTree>
    <p:extLst>
      <p:ext uri="{BB962C8B-B14F-4D97-AF65-F5344CB8AC3E}">
        <p14:creationId xmlns:p14="http://schemas.microsoft.com/office/powerpoint/2010/main" val="2390508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64183" y="729658"/>
            <a:ext cx="6446626" cy="776925"/>
          </a:xfrm>
        </p:spPr>
        <p:txBody>
          <a:bodyPr/>
          <a:lstStyle/>
          <a:p>
            <a:pPr algn="ctr"/>
            <a:r>
              <a:rPr lang="en-IN" b="1" dirty="0" smtClean="0"/>
              <a:t>SWATI LAKRA IPS</a:t>
            </a:r>
            <a:endParaRPr lang="en-IN"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5677" y="853440"/>
            <a:ext cx="3776186" cy="5503815"/>
          </a:xfrm>
        </p:spPr>
      </p:pic>
      <p:sp>
        <p:nvSpPr>
          <p:cNvPr id="6" name="Content Placeholder 5"/>
          <p:cNvSpPr>
            <a:spLocks noGrp="1"/>
          </p:cNvSpPr>
          <p:nvPr>
            <p:ph sz="half" idx="2"/>
          </p:nvPr>
        </p:nvSpPr>
        <p:spPr>
          <a:xfrm>
            <a:off x="4511040" y="2228003"/>
            <a:ext cx="7099769" cy="3633047"/>
          </a:xfrm>
        </p:spPr>
        <p:txBody>
          <a:bodyPr>
            <a:normAutofit/>
          </a:bodyPr>
          <a:lstStyle/>
          <a:p>
            <a:pPr marL="0" indent="0" algn="just">
              <a:buNone/>
            </a:pPr>
            <a:r>
              <a:rPr lang="en-IN" sz="2400" b="1" dirty="0" smtClean="0"/>
              <a:t>Swati </a:t>
            </a:r>
            <a:r>
              <a:rPr lang="en-IN" sz="2400" b="1" dirty="0" err="1"/>
              <a:t>Lakra</a:t>
            </a:r>
            <a:r>
              <a:rPr lang="en-IN" sz="2400" dirty="0"/>
              <a:t> </a:t>
            </a:r>
            <a:r>
              <a:rPr lang="en-IN" sz="2400" dirty="0" smtClean="0"/>
              <a:t>is </a:t>
            </a:r>
            <a:r>
              <a:rPr lang="en-IN" sz="2400" dirty="0"/>
              <a:t>an Indian Police Service Officer. </a:t>
            </a:r>
            <a:r>
              <a:rPr lang="en-IN" sz="2400" dirty="0" smtClean="0"/>
              <a:t>She Joined </a:t>
            </a:r>
            <a:r>
              <a:rPr lang="en-IN" sz="2400" dirty="0"/>
              <a:t>IPS </a:t>
            </a:r>
            <a:r>
              <a:rPr lang="en-IN" sz="2400" dirty="0" smtClean="0"/>
              <a:t>in </a:t>
            </a:r>
            <a:r>
              <a:rPr lang="en-IN" sz="2400" dirty="0"/>
              <a:t>1995. Now She Is working as the </a:t>
            </a:r>
            <a:r>
              <a:rPr lang="en-IN" sz="2400" dirty="0" err="1" smtClean="0"/>
              <a:t>Adl</a:t>
            </a:r>
            <a:r>
              <a:rPr lang="en-IN" sz="2400" dirty="0" smtClean="0"/>
              <a:t> </a:t>
            </a:r>
            <a:r>
              <a:rPr lang="en-IN" sz="2400" dirty="0"/>
              <a:t>D</a:t>
            </a:r>
            <a:r>
              <a:rPr lang="en-IN" sz="2400" dirty="0" smtClean="0"/>
              <a:t>GP</a:t>
            </a:r>
            <a:r>
              <a:rPr lang="en-IN" sz="2400" dirty="0"/>
              <a:t>, Women </a:t>
            </a:r>
            <a:r>
              <a:rPr lang="en-IN" sz="2400" dirty="0" smtClean="0"/>
              <a:t>Safety, </a:t>
            </a:r>
            <a:r>
              <a:rPr lang="en-IN" sz="2400" dirty="0"/>
              <a:t>&amp; Law </a:t>
            </a:r>
            <a:r>
              <a:rPr lang="en-IN" sz="2400" dirty="0" smtClean="0"/>
              <a:t>and </a:t>
            </a:r>
            <a:r>
              <a:rPr lang="en-IN" sz="2400" dirty="0" smtClean="0"/>
              <a:t>Order in Telangana. </a:t>
            </a:r>
            <a:r>
              <a:rPr lang="en-IN" sz="2400" dirty="0"/>
              <a:t>She is Known for her </a:t>
            </a:r>
            <a:r>
              <a:rPr lang="en-IN" sz="2400" dirty="0" smtClean="0"/>
              <a:t>women-centric initiatives like SHE Teams, Bharosa </a:t>
            </a:r>
            <a:r>
              <a:rPr lang="en-IN" sz="2400" dirty="0"/>
              <a:t>and iron hand in dealing with </a:t>
            </a:r>
            <a:r>
              <a:rPr lang="en-IN" sz="2400" dirty="0" smtClean="0"/>
              <a:t>offenders. </a:t>
            </a:r>
            <a:endParaRPr lang="en-IN" sz="2400" dirty="0"/>
          </a:p>
        </p:txBody>
      </p:sp>
    </p:spTree>
    <p:extLst>
      <p:ext uri="{BB962C8B-B14F-4D97-AF65-F5344CB8AC3E}">
        <p14:creationId xmlns:p14="http://schemas.microsoft.com/office/powerpoint/2010/main" val="2135433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dirty="0" smtClean="0"/>
              <a:t>B. </a:t>
            </a:r>
            <a:r>
              <a:rPr lang="en-IN" sz="3600" dirty="0" err="1" smtClean="0"/>
              <a:t>Sumathi</a:t>
            </a:r>
            <a:r>
              <a:rPr lang="en-IN" sz="3600" dirty="0" smtClean="0"/>
              <a:t> IPS</a:t>
            </a:r>
            <a:endParaRPr lang="en-IN"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4732" y="2084093"/>
            <a:ext cx="4194785" cy="4194785"/>
          </a:xfrm>
        </p:spPr>
      </p:pic>
      <p:sp>
        <p:nvSpPr>
          <p:cNvPr id="4" name="Content Placeholder 3"/>
          <p:cNvSpPr>
            <a:spLocks noGrp="1"/>
          </p:cNvSpPr>
          <p:nvPr>
            <p:ph sz="half" idx="2"/>
          </p:nvPr>
        </p:nvSpPr>
        <p:spPr>
          <a:xfrm>
            <a:off x="5259977" y="2262838"/>
            <a:ext cx="6258416" cy="3633047"/>
          </a:xfrm>
        </p:spPr>
        <p:txBody>
          <a:bodyPr>
            <a:normAutofit/>
          </a:bodyPr>
          <a:lstStyle/>
          <a:p>
            <a:pPr marL="0" indent="0" algn="just">
              <a:buNone/>
            </a:pPr>
            <a:r>
              <a:rPr lang="en-IN" sz="2400" b="1" dirty="0" smtClean="0"/>
              <a:t>Ms </a:t>
            </a:r>
            <a:r>
              <a:rPr lang="en-IN" sz="2400" b="1" dirty="0" err="1" smtClean="0"/>
              <a:t>B.Sumathi</a:t>
            </a:r>
            <a:r>
              <a:rPr lang="en-IN" sz="2400" b="1" dirty="0" smtClean="0"/>
              <a:t> </a:t>
            </a:r>
            <a:r>
              <a:rPr lang="en-IN" sz="2400" dirty="0" smtClean="0"/>
              <a:t>belongs to Indian Police </a:t>
            </a:r>
            <a:r>
              <a:rPr lang="en-IN" sz="2400" dirty="0" smtClean="0"/>
              <a:t>Service of </a:t>
            </a:r>
            <a:r>
              <a:rPr lang="en-IN" sz="2400" dirty="0" smtClean="0"/>
              <a:t>2006 batch. She is presently working as DIG, CID &amp; Women Safety Wing. She is known for </a:t>
            </a:r>
            <a:r>
              <a:rPr lang="en-IN" sz="2400" dirty="0" smtClean="0"/>
              <a:t>her effective strategies </a:t>
            </a:r>
            <a:r>
              <a:rPr lang="en-IN" sz="2400" dirty="0" smtClean="0"/>
              <a:t>in finding solutions for the problems </a:t>
            </a:r>
            <a:r>
              <a:rPr lang="en-IN" sz="2400" dirty="0" smtClean="0"/>
              <a:t>and being </a:t>
            </a:r>
            <a:r>
              <a:rPr lang="en-IN" sz="2400" dirty="0" smtClean="0"/>
              <a:t>tough with the offenders.</a:t>
            </a:r>
            <a:endParaRPr lang="en-IN" sz="2400" dirty="0"/>
          </a:p>
        </p:txBody>
      </p:sp>
    </p:spTree>
    <p:extLst>
      <p:ext uri="{BB962C8B-B14F-4D97-AF65-F5344CB8AC3E}">
        <p14:creationId xmlns:p14="http://schemas.microsoft.com/office/powerpoint/2010/main" val="190751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199" y="1036320"/>
            <a:ext cx="6592389" cy="4708981"/>
          </a:xfrm>
          <a:prstGeom prst="rect">
            <a:avLst/>
          </a:prstGeom>
          <a:noFill/>
        </p:spPr>
        <p:txBody>
          <a:bodyPr wrap="square" rtlCol="0">
            <a:spAutoFit/>
          </a:bodyPr>
          <a:lstStyle/>
          <a:p>
            <a:pPr algn="ctr"/>
            <a:r>
              <a:rPr lang="en-IN" sz="6000" dirty="0" smtClean="0"/>
              <a:t>INTERACTION WITH ADOLESCENT GIRLS FROM WARANGAL</a:t>
            </a:r>
            <a:endParaRPr lang="en-IN" sz="6000" dirty="0"/>
          </a:p>
        </p:txBody>
      </p:sp>
    </p:spTree>
    <p:extLst>
      <p:ext uri="{BB962C8B-B14F-4D97-AF65-F5344CB8AC3E}">
        <p14:creationId xmlns:p14="http://schemas.microsoft.com/office/powerpoint/2010/main" val="12834689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QUESTIONS FOR DELIBERATION</a:t>
            </a:r>
            <a:endParaRPr lang="en-IN" dirty="0"/>
          </a:p>
        </p:txBody>
      </p:sp>
      <p:sp>
        <p:nvSpPr>
          <p:cNvPr id="6" name="Content Placeholder 5"/>
          <p:cNvSpPr>
            <a:spLocks noGrp="1"/>
          </p:cNvSpPr>
          <p:nvPr>
            <p:ph idx="1"/>
          </p:nvPr>
        </p:nvSpPr>
        <p:spPr/>
        <p:txBody>
          <a:bodyPr>
            <a:normAutofit/>
          </a:bodyPr>
          <a:lstStyle/>
          <a:p>
            <a:r>
              <a:rPr lang="en-IN" sz="2000" dirty="0">
                <a:solidFill>
                  <a:srgbClr val="222222"/>
                </a:solidFill>
              </a:rPr>
              <a:t>1) Eve-teasing in public spaces - Q) We heard that you have started She teams in rural areas. How can they curb Eve-teasing.</a:t>
            </a:r>
          </a:p>
          <a:p>
            <a:r>
              <a:rPr lang="en-IN" sz="2000" dirty="0">
                <a:solidFill>
                  <a:srgbClr val="222222"/>
                </a:solidFill>
              </a:rPr>
              <a:t>2) Child marriage - Q) What is the police role in stopping child marriages</a:t>
            </a:r>
          </a:p>
          <a:p>
            <a:r>
              <a:rPr lang="en-IN" sz="2000" dirty="0">
                <a:solidFill>
                  <a:srgbClr val="222222"/>
                </a:solidFill>
              </a:rPr>
              <a:t>3) Child Abuse - Q) We heard that our Tharuni and Telangana police starting Bharosa centres in rural areas. How can Bharosa centres help in supporting child abuse victims</a:t>
            </a:r>
          </a:p>
          <a:p>
            <a:r>
              <a:rPr lang="en-IN" sz="2000" dirty="0">
                <a:solidFill>
                  <a:srgbClr val="222222"/>
                </a:solidFill>
              </a:rPr>
              <a:t>4) Domestic Violence - Q) What is that police  </a:t>
            </a:r>
            <a:r>
              <a:rPr lang="en-IN" sz="2000" dirty="0" smtClean="0">
                <a:solidFill>
                  <a:srgbClr val="222222"/>
                </a:solidFill>
              </a:rPr>
              <a:t>doing </a:t>
            </a:r>
            <a:r>
              <a:rPr lang="en-IN" sz="2000" dirty="0">
                <a:solidFill>
                  <a:srgbClr val="222222"/>
                </a:solidFill>
              </a:rPr>
              <a:t>during </a:t>
            </a:r>
            <a:r>
              <a:rPr lang="en-IN" sz="2000" dirty="0" err="1">
                <a:solidFill>
                  <a:srgbClr val="222222"/>
                </a:solidFill>
              </a:rPr>
              <a:t>Covid</a:t>
            </a:r>
            <a:r>
              <a:rPr lang="en-IN" sz="2000" dirty="0">
                <a:solidFill>
                  <a:srgbClr val="222222"/>
                </a:solidFill>
              </a:rPr>
              <a:t> pandemic about the increase in domestic violence cases</a:t>
            </a:r>
          </a:p>
          <a:p>
            <a:r>
              <a:rPr lang="en-IN" sz="2000" dirty="0">
                <a:solidFill>
                  <a:srgbClr val="222222"/>
                </a:solidFill>
              </a:rPr>
              <a:t>5) Cyber Harassment - Q) How to be safe online as now we are having online classes due to Corona</a:t>
            </a:r>
            <a:r>
              <a:rPr lang="en-IN" sz="2000" dirty="0" smtClean="0">
                <a:solidFill>
                  <a:srgbClr val="222222"/>
                </a:solidFill>
              </a:rPr>
              <a:t>.</a:t>
            </a:r>
            <a:endParaRPr lang="en-IN" sz="2000" dirty="0">
              <a:solidFill>
                <a:srgbClr val="222222"/>
              </a:solidFill>
            </a:endParaRPr>
          </a:p>
        </p:txBody>
      </p:sp>
    </p:spTree>
    <p:extLst>
      <p:ext uri="{BB962C8B-B14F-4D97-AF65-F5344CB8AC3E}">
        <p14:creationId xmlns:p14="http://schemas.microsoft.com/office/powerpoint/2010/main" val="2638388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Shape 1"/>
          <p:cNvSpPr txBox="1">
            <a:spLocks noChangeArrowheads="1"/>
          </p:cNvSpPr>
          <p:nvPr/>
        </p:nvSpPr>
        <p:spPr bwMode="auto">
          <a:xfrm>
            <a:off x="1896518" y="572931"/>
            <a:ext cx="8936944"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eaLnBrk="0" hangingPunct="0">
              <a:defRPr>
                <a:solidFill>
                  <a:schemeClr val="tx1"/>
                </a:solidFill>
                <a:latin typeface="Trebuchet MS" pitchFamily="34" charset="0"/>
                <a:cs typeface="Arial" pitchFamily="34" charset="0"/>
              </a:defRPr>
            </a:lvl1pPr>
            <a:lvl2pPr marL="742950" indent="-285750" eaLnBrk="0" hangingPunct="0">
              <a:defRPr>
                <a:solidFill>
                  <a:schemeClr val="tx1"/>
                </a:solidFill>
                <a:latin typeface="Trebuchet MS" pitchFamily="34" charset="0"/>
                <a:cs typeface="Arial" pitchFamily="34" charset="0"/>
              </a:defRPr>
            </a:lvl2pPr>
            <a:lvl3pPr marL="1143000" indent="-228600" eaLnBrk="0" hangingPunct="0">
              <a:defRPr>
                <a:solidFill>
                  <a:schemeClr val="tx1"/>
                </a:solidFill>
                <a:latin typeface="Trebuchet MS" pitchFamily="34" charset="0"/>
                <a:cs typeface="Arial" pitchFamily="34" charset="0"/>
              </a:defRPr>
            </a:lvl3pPr>
            <a:lvl4pPr marL="1600200" indent="-228600" eaLnBrk="0" hangingPunct="0">
              <a:defRPr>
                <a:solidFill>
                  <a:schemeClr val="tx1"/>
                </a:solidFill>
                <a:latin typeface="Trebuchet MS" pitchFamily="34" charset="0"/>
                <a:cs typeface="Arial" pitchFamily="34" charset="0"/>
              </a:defRPr>
            </a:lvl4pPr>
            <a:lvl5pPr marL="2057400" indent="-228600" eaLnBrk="0" hangingPunct="0">
              <a:defRPr>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a:solidFill>
                  <a:schemeClr val="tx1"/>
                </a:solidFill>
                <a:latin typeface="Trebuchet MS" pitchFamily="34" charset="0"/>
                <a:cs typeface="Arial" pitchFamily="34" charset="0"/>
              </a:defRPr>
            </a:lvl9pPr>
          </a:lstStyle>
          <a:p>
            <a:pPr algn="ctr" eaLnBrk="1" hangingPunct="1"/>
            <a:r>
              <a:rPr lang="en-US" sz="3600" b="1" dirty="0">
                <a:solidFill>
                  <a:srgbClr val="464646"/>
                </a:solidFill>
                <a:latin typeface="Lucida Sans Unicode" pitchFamily="34" charset="0"/>
              </a:rPr>
              <a:t>SAVE </a:t>
            </a:r>
            <a:r>
              <a:rPr lang="en-US" sz="3600" b="1" dirty="0">
                <a:solidFill>
                  <a:srgbClr val="CC3300"/>
                </a:solidFill>
                <a:latin typeface="Lucida Sans Unicode" pitchFamily="34" charset="0"/>
              </a:rPr>
              <a:t>GIRL CHILD</a:t>
            </a:r>
            <a:r>
              <a:rPr lang="en-US" sz="3600" b="1" dirty="0">
                <a:solidFill>
                  <a:srgbClr val="464646"/>
                </a:solidFill>
                <a:latin typeface="Lucida Sans Unicode" pitchFamily="34" charset="0"/>
              </a:rPr>
              <a:t> TO SAVE </a:t>
            </a:r>
            <a:r>
              <a:rPr lang="en-US" sz="3600" b="1" dirty="0">
                <a:solidFill>
                  <a:srgbClr val="FF8119"/>
                </a:solidFill>
                <a:latin typeface="Lucida Sans Unicode" pitchFamily="34" charset="0"/>
              </a:rPr>
              <a:t>MANKIND</a:t>
            </a:r>
            <a:endParaRPr lang="en-US" dirty="0">
              <a:latin typeface="Franklin Gothic Book" pitchFamily="34" charset="0"/>
            </a:endParaRPr>
          </a:p>
        </p:txBody>
      </p:sp>
      <p:sp>
        <p:nvSpPr>
          <p:cNvPr id="31747" name="TextShape 2"/>
          <p:cNvSpPr txBox="1">
            <a:spLocks noChangeArrowheads="1"/>
          </p:cNvSpPr>
          <p:nvPr/>
        </p:nvSpPr>
        <p:spPr bwMode="auto">
          <a:xfrm>
            <a:off x="2895600" y="5661026"/>
            <a:ext cx="7696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eaLnBrk="0" hangingPunct="0">
              <a:defRPr>
                <a:solidFill>
                  <a:schemeClr val="tx1"/>
                </a:solidFill>
                <a:latin typeface="Trebuchet MS" pitchFamily="34" charset="0"/>
                <a:cs typeface="Arial" pitchFamily="34" charset="0"/>
              </a:defRPr>
            </a:lvl1pPr>
            <a:lvl2pPr marL="742950" indent="-285750" eaLnBrk="0" hangingPunct="0">
              <a:defRPr>
                <a:solidFill>
                  <a:schemeClr val="tx1"/>
                </a:solidFill>
                <a:latin typeface="Trebuchet MS" pitchFamily="34" charset="0"/>
                <a:cs typeface="Arial" pitchFamily="34" charset="0"/>
              </a:defRPr>
            </a:lvl2pPr>
            <a:lvl3pPr marL="1143000" indent="-228600" eaLnBrk="0" hangingPunct="0">
              <a:defRPr>
                <a:solidFill>
                  <a:schemeClr val="tx1"/>
                </a:solidFill>
                <a:latin typeface="Trebuchet MS" pitchFamily="34" charset="0"/>
                <a:cs typeface="Arial" pitchFamily="34" charset="0"/>
              </a:defRPr>
            </a:lvl3pPr>
            <a:lvl4pPr marL="1600200" indent="-228600" eaLnBrk="0" hangingPunct="0">
              <a:defRPr>
                <a:solidFill>
                  <a:schemeClr val="tx1"/>
                </a:solidFill>
                <a:latin typeface="Trebuchet MS" pitchFamily="34" charset="0"/>
                <a:cs typeface="Arial" pitchFamily="34" charset="0"/>
              </a:defRPr>
            </a:lvl4pPr>
            <a:lvl5pPr marL="2057400" indent="-228600" eaLnBrk="0" hangingPunct="0">
              <a:defRPr>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a:solidFill>
                  <a:schemeClr val="tx1"/>
                </a:solidFill>
                <a:latin typeface="Trebuchet MS" pitchFamily="34" charset="0"/>
                <a:cs typeface="Arial" pitchFamily="34" charset="0"/>
              </a:defRPr>
            </a:lvl9pPr>
          </a:lstStyle>
          <a:p>
            <a:pPr eaLnBrk="1" hangingPunct="1"/>
            <a:endParaRPr lang="en-US">
              <a:latin typeface="Franklin Gothic Book" pitchFamily="34" charset="0"/>
            </a:endParaRPr>
          </a:p>
          <a:p>
            <a:pPr eaLnBrk="1" hangingPunct="1">
              <a:lnSpc>
                <a:spcPct val="90000"/>
              </a:lnSpc>
            </a:pPr>
            <a:r>
              <a:rPr lang="en-US" sz="2400">
                <a:solidFill>
                  <a:srgbClr val="000000"/>
                </a:solidFill>
                <a:latin typeface="Lucida Sans Unicode" pitchFamily="34" charset="0"/>
              </a:rPr>
              <a:t>                        </a:t>
            </a:r>
            <a:r>
              <a:rPr lang="en-US" sz="4400">
                <a:solidFill>
                  <a:srgbClr val="002060"/>
                </a:solidFill>
                <a:latin typeface="Lucida Sans Unicode" pitchFamily="34" charset="0"/>
              </a:rPr>
              <a:t>Thank You</a:t>
            </a:r>
            <a:endParaRPr lang="en-US">
              <a:latin typeface="Franklin Gothic Book" pitchFamily="34" charset="0"/>
            </a:endParaRPr>
          </a:p>
          <a:p>
            <a:pPr eaLnBrk="1" hangingPunct="1"/>
            <a:endParaRPr lang="en-US">
              <a:latin typeface="Franklin Gothic Book" pitchFamily="34" charset="0"/>
            </a:endParaRP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160" y="1410654"/>
            <a:ext cx="5715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2689" y="2765287"/>
            <a:ext cx="2577950" cy="954107"/>
          </a:xfrm>
          <a:prstGeom prst="rect">
            <a:avLst/>
          </a:prstGeom>
          <a:noFill/>
        </p:spPr>
        <p:txBody>
          <a:bodyPr wrap="none" rtlCol="0">
            <a:spAutoFit/>
          </a:bodyPr>
          <a:lstStyle/>
          <a:p>
            <a:pPr algn="ctr"/>
            <a:r>
              <a:rPr lang="en-IN" sz="2800" b="1" dirty="0" smtClean="0">
                <a:solidFill>
                  <a:srgbClr val="C00000"/>
                </a:solidFill>
              </a:rPr>
              <a:t>WORK FROM </a:t>
            </a:r>
          </a:p>
          <a:p>
            <a:pPr algn="ctr"/>
            <a:r>
              <a:rPr lang="en-IN" sz="2800" b="1" dirty="0" smtClean="0">
                <a:solidFill>
                  <a:srgbClr val="C00000"/>
                </a:solidFill>
              </a:rPr>
              <a:t>HOME</a:t>
            </a:r>
            <a:endParaRPr lang="en-IN" sz="2800" b="1" dirty="0">
              <a:solidFill>
                <a:srgbClr val="C00000"/>
              </a:solidFill>
            </a:endParaRPr>
          </a:p>
        </p:txBody>
      </p:sp>
      <p:sp>
        <p:nvSpPr>
          <p:cNvPr id="3" name="TextBox 2"/>
          <p:cNvSpPr txBox="1"/>
          <p:nvPr/>
        </p:nvSpPr>
        <p:spPr>
          <a:xfrm>
            <a:off x="9762361" y="2949954"/>
            <a:ext cx="1963999" cy="584775"/>
          </a:xfrm>
          <a:prstGeom prst="rect">
            <a:avLst/>
          </a:prstGeom>
          <a:noFill/>
        </p:spPr>
        <p:txBody>
          <a:bodyPr wrap="none" rtlCol="0">
            <a:spAutoFit/>
          </a:bodyPr>
          <a:lstStyle/>
          <a:p>
            <a:r>
              <a:rPr lang="en-IN" sz="3200" b="1" dirty="0" smtClean="0">
                <a:solidFill>
                  <a:srgbClr val="C00000"/>
                </a:solidFill>
              </a:rPr>
              <a:t>BE SAFE</a:t>
            </a:r>
            <a:endParaRPr lang="en-IN" sz="3200" b="1" dirty="0">
              <a:solidFill>
                <a:srgbClr val="C00000"/>
              </a:solidFill>
            </a:endParaRPr>
          </a:p>
        </p:txBody>
      </p:sp>
    </p:spTree>
    <p:extLst>
      <p:ext uri="{BB962C8B-B14F-4D97-AF65-F5344CB8AC3E}">
        <p14:creationId xmlns:p14="http://schemas.microsoft.com/office/powerpoint/2010/main" val="353894710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3600" i="1" dirty="0" smtClean="0">
                <a:solidFill>
                  <a:srgbClr val="FFFF00"/>
                </a:solidFill>
              </a:rPr>
              <a:t>PANDEMIC</a:t>
            </a:r>
            <a:r>
              <a:rPr lang="en-IN" sz="3600" i="1" dirty="0" smtClean="0"/>
              <a:t> LEADING TO ANOTHER </a:t>
            </a:r>
            <a:r>
              <a:rPr lang="en-IN" sz="3600" i="1" dirty="0" smtClean="0">
                <a:solidFill>
                  <a:srgbClr val="FFFF00"/>
                </a:solidFill>
              </a:rPr>
              <a:t>PANDEMIC</a:t>
            </a:r>
            <a:r>
              <a:rPr lang="en-IN" sz="3600" i="1" dirty="0" smtClean="0"/>
              <a:t> ? </a:t>
            </a:r>
            <a:r>
              <a:rPr lang="en-IN" sz="3200" i="1" dirty="0" smtClean="0"/>
              <a:t/>
            </a:r>
            <a:br>
              <a:rPr lang="en-IN" sz="3200" i="1" dirty="0" smtClean="0"/>
            </a:br>
            <a:r>
              <a:rPr lang="en-IN" b="1" dirty="0" smtClean="0">
                <a:solidFill>
                  <a:srgbClr val="92D050"/>
                </a:solidFill>
              </a:rPr>
              <a:t>INCREASE IN CASES OF VIOLENCE</a:t>
            </a:r>
            <a:endParaRPr lang="en-IN" b="1" dirty="0">
              <a:solidFill>
                <a:srgbClr val="92D050"/>
              </a:solidFill>
            </a:endParaRPr>
          </a:p>
        </p:txBody>
      </p:sp>
      <p:sp>
        <p:nvSpPr>
          <p:cNvPr id="3" name="Content Placeholder 2"/>
          <p:cNvSpPr>
            <a:spLocks noGrp="1"/>
          </p:cNvSpPr>
          <p:nvPr>
            <p:ph idx="1"/>
          </p:nvPr>
        </p:nvSpPr>
        <p:spPr>
          <a:xfrm>
            <a:off x="499601" y="1544771"/>
            <a:ext cx="11192797" cy="4350933"/>
          </a:xfrm>
        </p:spPr>
        <p:txBody>
          <a:bodyPr>
            <a:normAutofit/>
          </a:bodyPr>
          <a:lstStyle/>
          <a:p>
            <a:pPr marL="0" indent="0">
              <a:buNone/>
            </a:pPr>
            <a:r>
              <a:rPr lang="en-IN" sz="2400" u="sng" dirty="0"/>
              <a:t>V</a:t>
            </a:r>
            <a:r>
              <a:rPr lang="en-IN" sz="2400" u="sng" dirty="0" smtClean="0"/>
              <a:t>iolence against women is an indicator of the depth of societal conflict and crisis</a:t>
            </a:r>
          </a:p>
          <a:p>
            <a:pPr marL="0" indent="0">
              <a:buNone/>
            </a:pPr>
            <a:r>
              <a:rPr lang="en-IN" sz="2000" i="1" dirty="0" smtClean="0"/>
              <a:t>Women </a:t>
            </a:r>
            <a:r>
              <a:rPr lang="en-IN" sz="2000" i="1" dirty="0"/>
              <a:t>and children who live with domestic violence have no escape from their abusers during </a:t>
            </a:r>
            <a:r>
              <a:rPr lang="en-IN" sz="2000" i="1" dirty="0" smtClean="0"/>
              <a:t>quarantine.</a:t>
            </a:r>
          </a:p>
          <a:p>
            <a:pPr algn="just"/>
            <a:r>
              <a:rPr lang="en-IN" sz="2000" dirty="0"/>
              <a:t>The epidemic has had a huge impact on domestic </a:t>
            </a:r>
            <a:r>
              <a:rPr lang="en-IN" sz="2000" dirty="0" smtClean="0"/>
              <a:t>violence, 90% rise in cases in </a:t>
            </a:r>
            <a:r>
              <a:rPr lang="en-IN" sz="2000" b="1" dirty="0" smtClean="0">
                <a:solidFill>
                  <a:srgbClr val="C00000"/>
                </a:solidFill>
              </a:rPr>
              <a:t>CHINA</a:t>
            </a:r>
          </a:p>
          <a:p>
            <a:pPr algn="just"/>
            <a:r>
              <a:rPr lang="en-IN" sz="2000" dirty="0"/>
              <a:t>In </a:t>
            </a:r>
            <a:r>
              <a:rPr lang="en-IN" sz="2000" b="1" dirty="0">
                <a:solidFill>
                  <a:srgbClr val="C00000"/>
                </a:solidFill>
              </a:rPr>
              <a:t>Brazil </a:t>
            </a:r>
            <a:r>
              <a:rPr lang="en-IN" sz="2000" dirty="0"/>
              <a:t>a state-run drop-in centre has already seen a surge in </a:t>
            </a:r>
            <a:r>
              <a:rPr lang="en-IN" sz="2000" dirty="0" smtClean="0"/>
              <a:t>cases – 40% to 50% rise in cases</a:t>
            </a:r>
          </a:p>
          <a:p>
            <a:pPr algn="just"/>
            <a:r>
              <a:rPr lang="en-IN" sz="2000" dirty="0"/>
              <a:t>In</a:t>
            </a:r>
            <a:r>
              <a:rPr lang="en-IN" sz="2000" dirty="0">
                <a:solidFill>
                  <a:srgbClr val="C00000"/>
                </a:solidFill>
              </a:rPr>
              <a:t> </a:t>
            </a:r>
            <a:r>
              <a:rPr lang="en-IN" sz="2000" b="1" dirty="0">
                <a:solidFill>
                  <a:srgbClr val="C00000"/>
                </a:solidFill>
              </a:rPr>
              <a:t>Italy</a:t>
            </a:r>
            <a:r>
              <a:rPr lang="en-IN" sz="2000" dirty="0"/>
              <a:t> activists </a:t>
            </a:r>
            <a:r>
              <a:rPr lang="en-IN" sz="2000" dirty="0" smtClean="0"/>
              <a:t>said there is an </a:t>
            </a:r>
            <a:r>
              <a:rPr lang="en-IN" sz="2000" dirty="0"/>
              <a:t>“explosive increase” in the number of reports of domestic abuse </a:t>
            </a:r>
            <a:endParaRPr lang="en-IN" sz="2000" dirty="0" smtClean="0"/>
          </a:p>
          <a:p>
            <a:pPr algn="just"/>
            <a:r>
              <a:rPr lang="en-IN" sz="2000" dirty="0" smtClean="0"/>
              <a:t>Increase in Child Marriages, Child Abuse, Online Harassment in most of the countries. </a:t>
            </a:r>
          </a:p>
          <a:p>
            <a:pPr algn="just"/>
            <a:r>
              <a:rPr lang="en-IN" sz="2000" dirty="0" smtClean="0"/>
              <a:t>Police </a:t>
            </a:r>
            <a:r>
              <a:rPr lang="en-IN" sz="2000" dirty="0"/>
              <a:t>in </a:t>
            </a:r>
            <a:r>
              <a:rPr lang="en-IN" sz="2000" b="1" dirty="0">
                <a:solidFill>
                  <a:srgbClr val="C00000"/>
                </a:solidFill>
              </a:rPr>
              <a:t>India</a:t>
            </a:r>
            <a:r>
              <a:rPr lang="en-IN" sz="2000" dirty="0"/>
              <a:t>  have launched a new </a:t>
            </a:r>
            <a:r>
              <a:rPr lang="en-IN" sz="2000" b="1" dirty="0"/>
              <a:t>domestic violence helpline</a:t>
            </a:r>
            <a:r>
              <a:rPr lang="en-IN" sz="2000" dirty="0"/>
              <a:t> as cases </a:t>
            </a:r>
            <a:r>
              <a:rPr lang="en-IN" sz="2000" dirty="0" smtClean="0"/>
              <a:t>surged</a:t>
            </a:r>
          </a:p>
          <a:p>
            <a:pPr algn="just"/>
            <a:r>
              <a:rPr lang="en-IN" sz="2000" dirty="0" smtClean="0"/>
              <a:t>In </a:t>
            </a:r>
            <a:r>
              <a:rPr lang="en-IN" sz="2000" dirty="0" smtClean="0">
                <a:solidFill>
                  <a:srgbClr val="C00000"/>
                </a:solidFill>
              </a:rPr>
              <a:t>India,</a:t>
            </a:r>
            <a:r>
              <a:rPr lang="en-IN" sz="2000" dirty="0" smtClean="0"/>
              <a:t> </a:t>
            </a:r>
            <a:r>
              <a:rPr lang="en-IN" sz="2000" b="1" dirty="0" smtClean="0"/>
              <a:t>child helpline </a:t>
            </a:r>
            <a:r>
              <a:rPr lang="en-IN" sz="2000" dirty="0"/>
              <a:t>had seen a 50% surge in demand for </a:t>
            </a:r>
            <a:r>
              <a:rPr lang="en-IN" sz="2000" dirty="0" smtClean="0"/>
              <a:t>help from children.</a:t>
            </a:r>
          </a:p>
        </p:txBody>
      </p:sp>
    </p:spTree>
    <p:extLst>
      <p:ext uri="{BB962C8B-B14F-4D97-AF65-F5344CB8AC3E}">
        <p14:creationId xmlns:p14="http://schemas.microsoft.com/office/powerpoint/2010/main" val="564408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554" y="457200"/>
            <a:ext cx="8557846" cy="1143000"/>
          </a:xfrm>
        </p:spPr>
        <p:txBody>
          <a:bodyPr>
            <a:normAutofit/>
          </a:bodyPr>
          <a:lstStyle/>
          <a:p>
            <a:r>
              <a:rPr lang="en-US" dirty="0" smtClean="0"/>
              <a:t>If we walk together …….</a:t>
            </a:r>
            <a:endParaRPr lang="en-IN" dirty="0"/>
          </a:p>
        </p:txBody>
      </p:sp>
      <p:sp>
        <p:nvSpPr>
          <p:cNvPr id="3" name="Subtitle 2"/>
          <p:cNvSpPr>
            <a:spLocks noGrp="1"/>
          </p:cNvSpPr>
          <p:nvPr>
            <p:ph idx="1"/>
          </p:nvPr>
        </p:nvSpPr>
        <p:spPr>
          <a:xfrm>
            <a:off x="1349829" y="2121408"/>
            <a:ext cx="8131332" cy="4050792"/>
          </a:xfrm>
        </p:spPr>
        <p:txBody>
          <a:bodyPr>
            <a:normAutofit/>
          </a:bodyPr>
          <a:lstStyle/>
          <a:p>
            <a:endParaRPr lang="en-US" b="1" dirty="0" smtClean="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7970" y="1697000"/>
            <a:ext cx="8699184" cy="470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049013" y="4672047"/>
            <a:ext cx="1984518" cy="369332"/>
          </a:xfrm>
          <a:prstGeom prst="rect">
            <a:avLst/>
          </a:prstGeom>
        </p:spPr>
        <p:txBody>
          <a:bodyPr wrap="none">
            <a:spAutoFit/>
          </a:bodyPr>
          <a:lstStyle/>
          <a:p>
            <a:r>
              <a:rPr lang="en-US" b="1" dirty="0">
                <a:solidFill>
                  <a:srgbClr val="C00000"/>
                </a:solidFill>
              </a:rPr>
              <a:t>www.tharuni.org</a:t>
            </a:r>
            <a:endParaRPr lang="en-IN" b="1" dirty="0">
              <a:solidFill>
                <a:srgbClr val="C00000"/>
              </a:solidFill>
            </a:endParaRPr>
          </a:p>
        </p:txBody>
      </p:sp>
      <p:pic>
        <p:nvPicPr>
          <p:cNvPr id="8" name="Picture 7">
            <a:extLst>
              <a:ext uri="{FF2B5EF4-FFF2-40B4-BE49-F238E27FC236}">
                <a16:creationId xmlns:a16="http://schemas.microsoft.com/office/drawing/2014/main" id="{8AFD17BA-F5C8-43D0-B586-86027ADC501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47895" y="187015"/>
            <a:ext cx="2486877" cy="2358464"/>
          </a:xfrm>
          <a:prstGeom prst="rect">
            <a:avLst/>
          </a:prstGeom>
          <a:noFill/>
          <a:ln w="9525">
            <a:noFill/>
            <a:miter lim="800000"/>
            <a:headEnd/>
            <a:tailEnd/>
          </a:ln>
        </p:spPr>
      </p:pic>
    </p:spTree>
    <p:extLst>
      <p:ext uri="{BB962C8B-B14F-4D97-AF65-F5344CB8AC3E}">
        <p14:creationId xmlns:p14="http://schemas.microsoft.com/office/powerpoint/2010/main" val="406196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3279532" y="389792"/>
            <a:ext cx="4501662" cy="665163"/>
          </a:xfrm>
        </p:spPr>
        <p:txBody>
          <a:bodyPr>
            <a:normAutofit/>
          </a:bodyPr>
          <a:lstStyle/>
          <a:p>
            <a:r>
              <a:rPr lang="en-US" dirty="0">
                <a:solidFill>
                  <a:srgbClr val="C00000"/>
                </a:solidFill>
              </a:rPr>
              <a:t>Tharuni @</a:t>
            </a:r>
            <a:r>
              <a:rPr lang="en-US" dirty="0" smtClean="0">
                <a:solidFill>
                  <a:srgbClr val="C00000"/>
                </a:solidFill>
              </a:rPr>
              <a:t> 2020</a:t>
            </a:r>
            <a:endParaRPr lang="en-IN" dirty="0" smtClean="0">
              <a:solidFill>
                <a:srgbClr val="C00000"/>
              </a:solidFill>
            </a:endParaRPr>
          </a:p>
        </p:txBody>
      </p:sp>
      <p:sp>
        <p:nvSpPr>
          <p:cNvPr id="3" name="Content Placeholder 2"/>
          <p:cNvSpPr>
            <a:spLocks noGrp="1"/>
          </p:cNvSpPr>
          <p:nvPr>
            <p:ph idx="4294967295"/>
          </p:nvPr>
        </p:nvSpPr>
        <p:spPr>
          <a:xfrm>
            <a:off x="4173537" y="1866922"/>
            <a:ext cx="3303710" cy="4154488"/>
          </a:xfrm>
        </p:spPr>
        <p:txBody>
          <a:bodyPr>
            <a:normAutofit fontScale="55000" lnSpcReduction="20000"/>
          </a:bodyPr>
          <a:lstStyle/>
          <a:p>
            <a:pPr marL="0" indent="0">
              <a:buNone/>
              <a:defRPr/>
            </a:pPr>
            <a:r>
              <a:rPr lang="en-US" sz="3600" u="sng" dirty="0"/>
              <a:t>Addressed through…</a:t>
            </a:r>
            <a:endParaRPr lang="en-US" sz="3600" u="sng" dirty="0" smtClean="0"/>
          </a:p>
          <a:p>
            <a:pPr eaLnBrk="1" hangingPunct="1">
              <a:defRPr/>
            </a:pPr>
            <a:r>
              <a:rPr lang="en-US" sz="3600" dirty="0" smtClean="0"/>
              <a:t>Creating </a:t>
            </a:r>
            <a:r>
              <a:rPr lang="en-US" sz="3600" dirty="0">
                <a:solidFill>
                  <a:srgbClr val="FF0000"/>
                </a:solidFill>
              </a:rPr>
              <a:t>forums</a:t>
            </a:r>
          </a:p>
          <a:p>
            <a:pPr eaLnBrk="1" hangingPunct="1">
              <a:defRPr/>
            </a:pPr>
            <a:r>
              <a:rPr lang="en-US" sz="3600" dirty="0">
                <a:solidFill>
                  <a:srgbClr val="FF0000"/>
                </a:solidFill>
              </a:rPr>
              <a:t>Sensitizing</a:t>
            </a:r>
            <a:r>
              <a:rPr lang="en-US" sz="3600" dirty="0"/>
              <a:t> the Stakeholders</a:t>
            </a:r>
          </a:p>
          <a:p>
            <a:pPr eaLnBrk="1" hangingPunct="1">
              <a:defRPr/>
            </a:pPr>
            <a:r>
              <a:rPr lang="en-US" sz="3600" dirty="0">
                <a:solidFill>
                  <a:srgbClr val="FF0000"/>
                </a:solidFill>
              </a:rPr>
              <a:t>Advocacy</a:t>
            </a:r>
            <a:r>
              <a:rPr lang="en-US" sz="3600" dirty="0"/>
              <a:t> and Campaigns</a:t>
            </a:r>
          </a:p>
          <a:p>
            <a:pPr eaLnBrk="1" hangingPunct="1">
              <a:defRPr/>
            </a:pPr>
            <a:r>
              <a:rPr lang="en-US" sz="3600" dirty="0">
                <a:solidFill>
                  <a:srgbClr val="FF0000"/>
                </a:solidFill>
              </a:rPr>
              <a:t>Building Pressure </a:t>
            </a:r>
            <a:r>
              <a:rPr lang="en-US" sz="3600" dirty="0"/>
              <a:t>on </a:t>
            </a:r>
          </a:p>
          <a:p>
            <a:pPr marL="0" indent="0">
              <a:buNone/>
              <a:defRPr/>
            </a:pPr>
            <a:r>
              <a:rPr lang="en-US" sz="3600" dirty="0"/>
              <a:t>     Officials</a:t>
            </a:r>
          </a:p>
          <a:p>
            <a:pPr eaLnBrk="1" hangingPunct="1">
              <a:defRPr/>
            </a:pPr>
            <a:r>
              <a:rPr lang="en-US" sz="3600" dirty="0">
                <a:solidFill>
                  <a:srgbClr val="FF0000"/>
                </a:solidFill>
              </a:rPr>
              <a:t>Rescue</a:t>
            </a:r>
            <a:r>
              <a:rPr lang="en-US" sz="3600" dirty="0"/>
              <a:t> and </a:t>
            </a:r>
            <a:r>
              <a:rPr lang="en-US" sz="3600" dirty="0">
                <a:solidFill>
                  <a:srgbClr val="FF0000"/>
                </a:solidFill>
              </a:rPr>
              <a:t>Rehabilitation</a:t>
            </a:r>
          </a:p>
          <a:p>
            <a:pPr eaLnBrk="1" hangingPunct="1">
              <a:defRPr/>
            </a:pPr>
            <a:r>
              <a:rPr lang="en-US" sz="3600" dirty="0">
                <a:solidFill>
                  <a:srgbClr val="FF0000"/>
                </a:solidFill>
              </a:rPr>
              <a:t>Legal Battle</a:t>
            </a:r>
            <a:r>
              <a:rPr lang="en-US" sz="3600" dirty="0"/>
              <a:t>, Policy Changes</a:t>
            </a:r>
            <a:r>
              <a:rPr lang="en-US" dirty="0" smtClean="0"/>
              <a:t> </a:t>
            </a:r>
            <a:endParaRPr lang="en-IN" b="1" dirty="0" smtClean="0">
              <a:solidFill>
                <a:srgbClr val="FF0000"/>
              </a:solidFill>
            </a:endParaRPr>
          </a:p>
        </p:txBody>
      </p:sp>
      <p:pic>
        <p:nvPicPr>
          <p:cNvPr id="2052" name="Picture 4"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2257" y="1758462"/>
            <a:ext cx="4419950" cy="4371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2486" y="1758462"/>
            <a:ext cx="3527027" cy="4431983"/>
          </a:xfrm>
          <a:prstGeom prst="rect">
            <a:avLst/>
          </a:prstGeom>
          <a:noFill/>
        </p:spPr>
        <p:txBody>
          <a:bodyPr wrap="square" rtlCol="0">
            <a:spAutoFit/>
          </a:bodyPr>
          <a:lstStyle/>
          <a:p>
            <a:pPr>
              <a:defRPr/>
            </a:pPr>
            <a:r>
              <a:rPr lang="en-US" sz="2400" u="sng" dirty="0" smtClean="0">
                <a:solidFill>
                  <a:srgbClr val="FF0000"/>
                </a:solidFill>
              </a:rPr>
              <a:t>Problems </a:t>
            </a:r>
            <a:r>
              <a:rPr lang="en-US" sz="2400" u="sng" dirty="0">
                <a:solidFill>
                  <a:srgbClr val="FF0000"/>
                </a:solidFill>
              </a:rPr>
              <a:t>Identified</a:t>
            </a:r>
            <a:r>
              <a:rPr lang="en-US" sz="2400" dirty="0"/>
              <a:t>:</a:t>
            </a:r>
          </a:p>
          <a:p>
            <a:pPr marL="342900" indent="-342900">
              <a:lnSpc>
                <a:spcPct val="200000"/>
              </a:lnSpc>
              <a:buFont typeface="Arial" panose="020B0604020202020204" pitchFamily="34" charset="0"/>
              <a:buChar char="•"/>
              <a:defRPr/>
            </a:pPr>
            <a:r>
              <a:rPr lang="en-US" sz="2000" dirty="0"/>
              <a:t>Gender based Violence</a:t>
            </a:r>
          </a:p>
          <a:p>
            <a:pPr marL="342900" indent="-342900">
              <a:lnSpc>
                <a:spcPct val="200000"/>
              </a:lnSpc>
              <a:buFont typeface="Arial" panose="020B0604020202020204" pitchFamily="34" charset="0"/>
              <a:buChar char="•"/>
              <a:defRPr/>
            </a:pPr>
            <a:r>
              <a:rPr lang="en-US" sz="2000" dirty="0"/>
              <a:t>Human Trafficking</a:t>
            </a:r>
          </a:p>
          <a:p>
            <a:pPr marL="342900" indent="-342900">
              <a:lnSpc>
                <a:spcPct val="200000"/>
              </a:lnSpc>
              <a:buFont typeface="Arial" panose="020B0604020202020204" pitchFamily="34" charset="0"/>
              <a:buChar char="•"/>
              <a:defRPr/>
            </a:pPr>
            <a:r>
              <a:rPr lang="en-US" sz="2000" dirty="0"/>
              <a:t>Child Labour</a:t>
            </a:r>
          </a:p>
          <a:p>
            <a:pPr marL="342900" indent="-342900">
              <a:lnSpc>
                <a:spcPct val="200000"/>
              </a:lnSpc>
              <a:buFont typeface="Arial" panose="020B0604020202020204" pitchFamily="34" charset="0"/>
              <a:buChar char="•"/>
              <a:defRPr/>
            </a:pPr>
            <a:r>
              <a:rPr lang="en-US" sz="2000" dirty="0"/>
              <a:t>Early Marriages</a:t>
            </a:r>
          </a:p>
          <a:p>
            <a:pPr marL="342900" indent="-342900">
              <a:lnSpc>
                <a:spcPct val="200000"/>
              </a:lnSpc>
              <a:buFont typeface="Arial" panose="020B0604020202020204" pitchFamily="34" charset="0"/>
              <a:buChar char="•"/>
              <a:defRPr/>
            </a:pPr>
            <a:r>
              <a:rPr lang="en-US" sz="2000" dirty="0"/>
              <a:t>Infanticide and </a:t>
            </a:r>
            <a:r>
              <a:rPr lang="en-US" sz="2000" dirty="0" err="1"/>
              <a:t>Foeticide</a:t>
            </a:r>
            <a:endParaRPr lang="en-US" sz="2000" dirty="0"/>
          </a:p>
          <a:p>
            <a:pPr marL="342900" indent="-342900">
              <a:lnSpc>
                <a:spcPct val="200000"/>
              </a:lnSpc>
              <a:buFont typeface="Arial" panose="020B0604020202020204" pitchFamily="34" charset="0"/>
              <a:buChar char="•"/>
              <a:defRPr/>
            </a:pPr>
            <a:r>
              <a:rPr lang="en-US" sz="2000" dirty="0"/>
              <a:t>Lack of opportunities</a:t>
            </a:r>
          </a:p>
          <a:p>
            <a:pPr>
              <a:defRPr/>
            </a:pPr>
            <a:endParaRPr lang="en-US" dirty="0"/>
          </a:p>
        </p:txBody>
      </p:sp>
    </p:spTree>
    <p:extLst>
      <p:ext uri="{BB962C8B-B14F-4D97-AF65-F5344CB8AC3E}">
        <p14:creationId xmlns:p14="http://schemas.microsoft.com/office/powerpoint/2010/main" val="283131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BALIKA SANGHAS (GIRL CHILD CLUBS) </a:t>
            </a:r>
            <a:endParaRPr lang="en-IN" dirty="0"/>
          </a:p>
        </p:txBody>
      </p:sp>
      <p:sp>
        <p:nvSpPr>
          <p:cNvPr id="3" name="Content Placeholder 2"/>
          <p:cNvSpPr>
            <a:spLocks noGrp="1"/>
          </p:cNvSpPr>
          <p:nvPr>
            <p:ph idx="1"/>
          </p:nvPr>
        </p:nvSpPr>
        <p:spPr>
          <a:xfrm>
            <a:off x="386390" y="1903191"/>
            <a:ext cx="11419219" cy="4488901"/>
          </a:xfrm>
        </p:spPr>
        <p:txBody>
          <a:bodyPr>
            <a:noAutofit/>
          </a:bodyPr>
          <a:lstStyle/>
          <a:p>
            <a:r>
              <a:rPr lang="en-IN" sz="2000" dirty="0" smtClean="0"/>
              <a:t>‘</a:t>
            </a:r>
            <a:r>
              <a:rPr lang="en-IN" sz="2000" b="1" dirty="0">
                <a:solidFill>
                  <a:schemeClr val="accent2">
                    <a:lumMod val="50000"/>
                  </a:schemeClr>
                </a:solidFill>
              </a:rPr>
              <a:t>B</a:t>
            </a:r>
            <a:r>
              <a:rPr lang="en-IN" sz="2000" b="1" dirty="0" smtClean="0">
                <a:solidFill>
                  <a:schemeClr val="accent2">
                    <a:lumMod val="50000"/>
                  </a:schemeClr>
                </a:solidFill>
              </a:rPr>
              <a:t>ringing </a:t>
            </a:r>
            <a:r>
              <a:rPr lang="en-IN" sz="2000" b="1" dirty="0">
                <a:solidFill>
                  <a:schemeClr val="accent2">
                    <a:lumMod val="50000"/>
                  </a:schemeClr>
                </a:solidFill>
              </a:rPr>
              <a:t>them together is the only answer!’</a:t>
            </a:r>
            <a:endParaRPr lang="en-IN" sz="2000" b="1" dirty="0" smtClean="0">
              <a:solidFill>
                <a:schemeClr val="accent2">
                  <a:lumMod val="50000"/>
                </a:schemeClr>
              </a:solidFill>
            </a:endParaRPr>
          </a:p>
          <a:p>
            <a:r>
              <a:rPr lang="en-IN" sz="2000" dirty="0" smtClean="0"/>
              <a:t>In </a:t>
            </a:r>
            <a:r>
              <a:rPr lang="en-IN" sz="2000" dirty="0"/>
              <a:t>a village </a:t>
            </a:r>
            <a:r>
              <a:rPr lang="en-IN" sz="2000" b="1" dirty="0"/>
              <a:t>20 girls </a:t>
            </a:r>
            <a:r>
              <a:rPr lang="en-IN" sz="2000" dirty="0"/>
              <a:t>belonging to a colony </a:t>
            </a:r>
            <a:r>
              <a:rPr lang="en-IN" sz="2000" dirty="0" smtClean="0"/>
              <a:t>form </a:t>
            </a:r>
            <a:r>
              <a:rPr lang="en-IN" sz="2000" dirty="0"/>
              <a:t>one </a:t>
            </a:r>
            <a:r>
              <a:rPr lang="en-IN" sz="2000" b="1" dirty="0">
                <a:solidFill>
                  <a:srgbClr val="FF0000"/>
                </a:solidFill>
              </a:rPr>
              <a:t>Balika Sangha</a:t>
            </a:r>
            <a:r>
              <a:rPr lang="en-IN" sz="2000" dirty="0"/>
              <a:t>. </a:t>
            </a:r>
            <a:r>
              <a:rPr lang="en-IN" sz="2000" dirty="0" smtClean="0"/>
              <a:t>Elect </a:t>
            </a:r>
            <a:r>
              <a:rPr lang="en-IN" sz="2000" dirty="0"/>
              <a:t>two leaders among themselves.</a:t>
            </a:r>
          </a:p>
          <a:p>
            <a:r>
              <a:rPr lang="en-IN" sz="2000" dirty="0"/>
              <a:t>A preliminary meeting </a:t>
            </a:r>
            <a:r>
              <a:rPr lang="en-IN" sz="2000" dirty="0" smtClean="0"/>
              <a:t>with </a:t>
            </a:r>
            <a:r>
              <a:rPr lang="en-IN" sz="2000" dirty="0"/>
              <a:t>the mothers of these girls </a:t>
            </a:r>
            <a:r>
              <a:rPr lang="en-IN" sz="2000" dirty="0" smtClean="0"/>
              <a:t>is held involving </a:t>
            </a:r>
            <a:r>
              <a:rPr lang="en-IN" sz="2000" dirty="0"/>
              <a:t>community </a:t>
            </a:r>
            <a:r>
              <a:rPr lang="en-IN" sz="2000" dirty="0" smtClean="0"/>
              <a:t>leaders.</a:t>
            </a:r>
            <a:endParaRPr lang="en-IN" sz="2000" dirty="0"/>
          </a:p>
          <a:p>
            <a:r>
              <a:rPr lang="en-IN" sz="2000" dirty="0"/>
              <a:t>The leaders of the Balika Sangha are trained </a:t>
            </a:r>
            <a:r>
              <a:rPr lang="en-IN" sz="2000" dirty="0" smtClean="0"/>
              <a:t>on </a:t>
            </a:r>
            <a:r>
              <a:rPr lang="en-IN" sz="2000" dirty="0"/>
              <a:t>L</a:t>
            </a:r>
            <a:r>
              <a:rPr lang="en-IN" sz="2000" dirty="0" smtClean="0"/>
              <a:t>eadership </a:t>
            </a:r>
            <a:r>
              <a:rPr lang="en-IN" sz="2000" dirty="0"/>
              <a:t>S</a:t>
            </a:r>
            <a:r>
              <a:rPr lang="en-IN" sz="2000" dirty="0" smtClean="0"/>
              <a:t>kills</a:t>
            </a:r>
            <a:r>
              <a:rPr lang="en-IN" sz="2000" dirty="0"/>
              <a:t>, </a:t>
            </a:r>
            <a:r>
              <a:rPr lang="en-IN" sz="2000" b="1" dirty="0" smtClean="0">
                <a:solidFill>
                  <a:srgbClr val="FF0000"/>
                </a:solidFill>
              </a:rPr>
              <a:t>Life Skills</a:t>
            </a:r>
            <a:r>
              <a:rPr lang="en-IN" sz="2000" dirty="0" smtClean="0"/>
              <a:t>, Family Life Education, </a:t>
            </a:r>
            <a:r>
              <a:rPr lang="en-IN" sz="2000" dirty="0" err="1" smtClean="0"/>
              <a:t>etc</a:t>
            </a:r>
            <a:endParaRPr lang="en-IN" sz="2000" dirty="0" smtClean="0"/>
          </a:p>
          <a:p>
            <a:r>
              <a:rPr lang="en-IN" sz="2000" dirty="0" smtClean="0"/>
              <a:t>The </a:t>
            </a:r>
            <a:r>
              <a:rPr lang="en-IN" sz="2000" dirty="0"/>
              <a:t>girls will meet </a:t>
            </a:r>
            <a:r>
              <a:rPr lang="en-IN" sz="2000" b="1" dirty="0">
                <a:solidFill>
                  <a:srgbClr val="FF0000"/>
                </a:solidFill>
              </a:rPr>
              <a:t>every fortnight </a:t>
            </a:r>
            <a:r>
              <a:rPr lang="en-IN" sz="2000" dirty="0"/>
              <a:t>and </a:t>
            </a:r>
            <a:r>
              <a:rPr lang="en-IN" sz="2000" dirty="0" smtClean="0"/>
              <a:t>discuss </a:t>
            </a:r>
            <a:r>
              <a:rPr lang="en-IN" sz="2000" dirty="0"/>
              <a:t>various issues which are hindering their </a:t>
            </a:r>
            <a:r>
              <a:rPr lang="en-IN" sz="2000" dirty="0" smtClean="0"/>
              <a:t>development and try </a:t>
            </a:r>
            <a:r>
              <a:rPr lang="en-IN" sz="2000" dirty="0"/>
              <a:t>to arrive at </a:t>
            </a:r>
            <a:r>
              <a:rPr lang="en-IN" sz="2000" dirty="0" smtClean="0"/>
              <a:t>solutions.</a:t>
            </a:r>
          </a:p>
          <a:p>
            <a:r>
              <a:rPr lang="en-IN" sz="2000" b="1" dirty="0" smtClean="0">
                <a:solidFill>
                  <a:srgbClr val="FF0000"/>
                </a:solidFill>
              </a:rPr>
              <a:t>Resource Centres </a:t>
            </a:r>
            <a:r>
              <a:rPr lang="en-IN" sz="2000" dirty="0" smtClean="0"/>
              <a:t>have been set up in each village equipped with Digital learning facilities, Library, Sports material.</a:t>
            </a:r>
            <a:endParaRPr lang="en-IN" sz="2000" dirty="0"/>
          </a:p>
          <a:p>
            <a:pPr marL="0" indent="0" algn="ctr">
              <a:buNone/>
            </a:pPr>
            <a:r>
              <a:rPr lang="en-IN" sz="2000" b="1" i="1" dirty="0">
                <a:solidFill>
                  <a:schemeClr val="accent2">
                    <a:lumMod val="50000"/>
                  </a:schemeClr>
                </a:solidFill>
              </a:rPr>
              <a:t>Through Balika Sanghas, girls </a:t>
            </a:r>
            <a:r>
              <a:rPr lang="en-IN" sz="2000" b="1" i="1" dirty="0">
                <a:solidFill>
                  <a:srgbClr val="FF0000"/>
                </a:solidFill>
              </a:rPr>
              <a:t>find support </a:t>
            </a:r>
            <a:r>
              <a:rPr lang="en-IN" sz="2000" b="1" i="1" dirty="0">
                <a:solidFill>
                  <a:schemeClr val="accent2">
                    <a:lumMod val="50000"/>
                  </a:schemeClr>
                </a:solidFill>
              </a:rPr>
              <a:t>to resist gender stereotypes, express themselves freely, take pride in their successes, feel comfortable with their bodies, have confidence, nip violence at the onset and explore a world of opportunities</a:t>
            </a:r>
            <a:r>
              <a:rPr lang="en-IN" sz="2000" b="1" dirty="0">
                <a:solidFill>
                  <a:schemeClr val="accent2">
                    <a:lumMod val="50000"/>
                  </a:schemeClr>
                </a:solidFill>
              </a:rPr>
              <a:t>.</a:t>
            </a:r>
          </a:p>
          <a:p>
            <a:pPr algn="just"/>
            <a:endParaRPr lang="en-IN" sz="2000" dirty="0"/>
          </a:p>
        </p:txBody>
      </p:sp>
    </p:spTree>
    <p:extLst>
      <p:ext uri="{BB962C8B-B14F-4D97-AF65-F5344CB8AC3E}">
        <p14:creationId xmlns:p14="http://schemas.microsoft.com/office/powerpoint/2010/main" val="2256174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01262" y="349679"/>
            <a:ext cx="8577263" cy="776288"/>
          </a:xfrm>
        </p:spPr>
        <p:txBody>
          <a:bodyPr>
            <a:normAutofit/>
          </a:bodyPr>
          <a:lstStyle/>
          <a:p>
            <a:pPr algn="ctr">
              <a:defRPr/>
            </a:pPr>
            <a:r>
              <a:rPr lang="en-US" dirty="0">
                <a:solidFill>
                  <a:srgbClr val="C00000"/>
                </a:solidFill>
              </a:rPr>
              <a:t>TRANSFORMING GIRLS</a:t>
            </a:r>
            <a:endParaRPr lang="en-IN" dirty="0">
              <a:solidFill>
                <a:srgbClr val="C00000"/>
              </a:solidFill>
            </a:endParaRPr>
          </a:p>
        </p:txBody>
      </p:sp>
      <p:sp>
        <p:nvSpPr>
          <p:cNvPr id="14339" name="Content Placeholder 1"/>
          <p:cNvSpPr>
            <a:spLocks noGrp="1"/>
          </p:cNvSpPr>
          <p:nvPr>
            <p:ph idx="4294967295"/>
          </p:nvPr>
        </p:nvSpPr>
        <p:spPr>
          <a:xfrm>
            <a:off x="757647" y="1246714"/>
            <a:ext cx="10998926" cy="1250301"/>
          </a:xfrm>
        </p:spPr>
        <p:txBody>
          <a:bodyPr>
            <a:normAutofit/>
          </a:bodyPr>
          <a:lstStyle/>
          <a:p>
            <a:pPr marL="109538" indent="0">
              <a:buNone/>
            </a:pPr>
            <a:r>
              <a:rPr lang="en-US" sz="2800" dirty="0" smtClean="0">
                <a:solidFill>
                  <a:srgbClr val="FF0000"/>
                </a:solidFill>
                <a:latin typeface="Times New Roman" pitchFamily="18" charset="0"/>
                <a:cs typeface="Times New Roman" pitchFamily="18" charset="0"/>
              </a:rPr>
              <a:t>17,000 </a:t>
            </a:r>
            <a:r>
              <a:rPr lang="en-US" sz="2800" dirty="0">
                <a:solidFill>
                  <a:srgbClr val="FF0000"/>
                </a:solidFill>
                <a:latin typeface="Times New Roman" pitchFamily="18" charset="0"/>
                <a:cs typeface="Times New Roman" pitchFamily="18" charset="0"/>
              </a:rPr>
              <a:t>girls </a:t>
            </a:r>
            <a:r>
              <a:rPr lang="en-US" sz="2800" dirty="0">
                <a:solidFill>
                  <a:schemeClr val="tx1"/>
                </a:solidFill>
                <a:latin typeface="Times New Roman" pitchFamily="18" charset="0"/>
                <a:cs typeface="Times New Roman" pitchFamily="18" charset="0"/>
              </a:rPr>
              <a:t>mentored </a:t>
            </a:r>
            <a:r>
              <a:rPr lang="en-US" sz="2800" dirty="0" smtClean="0">
                <a:solidFill>
                  <a:schemeClr val="tx1"/>
                </a:solidFill>
                <a:latin typeface="Times New Roman" pitchFamily="18" charset="0"/>
                <a:cs typeface="Times New Roman" pitchFamily="18" charset="0"/>
              </a:rPr>
              <a:t>through </a:t>
            </a:r>
            <a:r>
              <a:rPr lang="en-US" sz="2800" dirty="0" smtClean="0">
                <a:solidFill>
                  <a:srgbClr val="FF0000"/>
                </a:solidFill>
                <a:latin typeface="Times New Roman" pitchFamily="18" charset="0"/>
                <a:cs typeface="Times New Roman" pitchFamily="18" charset="0"/>
              </a:rPr>
              <a:t>500 </a:t>
            </a:r>
            <a:r>
              <a:rPr lang="en-US" sz="2800" dirty="0">
                <a:solidFill>
                  <a:srgbClr val="FF0000"/>
                </a:solidFill>
                <a:latin typeface="Times New Roman" pitchFamily="18" charset="0"/>
                <a:cs typeface="Times New Roman" pitchFamily="18" charset="0"/>
              </a:rPr>
              <a:t>Balika </a:t>
            </a:r>
            <a:r>
              <a:rPr lang="en-US" sz="2800" dirty="0" smtClean="0">
                <a:solidFill>
                  <a:srgbClr val="FF0000"/>
                </a:solidFill>
                <a:latin typeface="Times New Roman" pitchFamily="18" charset="0"/>
                <a:cs typeface="Times New Roman" pitchFamily="18" charset="0"/>
              </a:rPr>
              <a:t>Sanghas </a:t>
            </a: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Girl Child Clubs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in the age group of </a:t>
            </a:r>
            <a:r>
              <a:rPr lang="en-US" sz="2800" b="1" dirty="0" smtClean="0">
                <a:latin typeface="Times New Roman" pitchFamily="18" charset="0"/>
                <a:cs typeface="Times New Roman" pitchFamily="18" charset="0"/>
              </a:rPr>
              <a:t>10-18 </a:t>
            </a:r>
            <a:r>
              <a:rPr lang="en-US" sz="2800" b="1" dirty="0">
                <a:latin typeface="Times New Roman" pitchFamily="18" charset="0"/>
                <a:cs typeface="Times New Roman" pitchFamily="18" charset="0"/>
              </a:rPr>
              <a:t>year </a:t>
            </a:r>
            <a:r>
              <a:rPr lang="en-US" sz="2800" dirty="0">
                <a:latin typeface="Times New Roman" pitchFamily="18" charset="0"/>
                <a:cs typeface="Times New Roman" pitchFamily="18" charset="0"/>
              </a:rPr>
              <a:t>old Adolescent </a:t>
            </a:r>
            <a:r>
              <a:rPr lang="en-US" sz="2800" dirty="0" smtClean="0">
                <a:latin typeface="Times New Roman" pitchFamily="18" charset="0"/>
                <a:cs typeface="Times New Roman" pitchFamily="18" charset="0"/>
              </a:rPr>
              <a:t>girls</a:t>
            </a:r>
            <a:endParaRPr lang="en-IN" sz="2800" dirty="0">
              <a:latin typeface="Times New Roman" pitchFamily="18" charset="0"/>
              <a:cs typeface="Times New Roman" pitchFamily="18" charset="0"/>
            </a:endParaRPr>
          </a:p>
        </p:txBody>
      </p:sp>
      <p:pic>
        <p:nvPicPr>
          <p:cNvPr id="15367" name="Picture 5" descr="G:\SCPCR Intrview\Mtng ST Gir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977" y="2489950"/>
            <a:ext cx="4948808" cy="35580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7" descr="F:\Selected photos\Mtng with Girl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262" y="2617763"/>
            <a:ext cx="4553032" cy="34302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76596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8606" y="741874"/>
            <a:ext cx="10563497" cy="400110"/>
          </a:xfrm>
          <a:prstGeom prst="rect">
            <a:avLst/>
          </a:prstGeom>
        </p:spPr>
        <p:txBody>
          <a:bodyPr wrap="square">
            <a:spAutoFit/>
          </a:bodyPr>
          <a:lstStyle/>
          <a:p>
            <a:r>
              <a:rPr lang="en-IN" sz="2000" i="1" dirty="0" smtClean="0">
                <a:solidFill>
                  <a:schemeClr val="accent2">
                    <a:lumMod val="50000"/>
                  </a:schemeClr>
                </a:solidFill>
                <a:latin typeface="Verdana" panose="020B0604030504040204" pitchFamily="34" charset="0"/>
              </a:rPr>
              <a:t>Balika Sangha Members transformed as </a:t>
            </a:r>
            <a:r>
              <a:rPr lang="en-IN" sz="2000" i="1" dirty="0">
                <a:solidFill>
                  <a:schemeClr val="accent2">
                    <a:lumMod val="50000"/>
                  </a:schemeClr>
                </a:solidFill>
                <a:latin typeface="Verdana" panose="020B0604030504040204" pitchFamily="34" charset="0"/>
              </a:rPr>
              <a:t>change agents </a:t>
            </a:r>
            <a:r>
              <a:rPr lang="en-IN" sz="2000" i="1" dirty="0" smtClean="0">
                <a:solidFill>
                  <a:schemeClr val="accent2">
                    <a:lumMod val="50000"/>
                  </a:schemeClr>
                </a:solidFill>
                <a:latin typeface="Verdana" panose="020B0604030504040204" pitchFamily="34" charset="0"/>
              </a:rPr>
              <a:t>in </a:t>
            </a:r>
            <a:r>
              <a:rPr lang="en-IN" sz="2000" i="1" dirty="0">
                <a:solidFill>
                  <a:schemeClr val="accent2">
                    <a:lumMod val="50000"/>
                  </a:schemeClr>
                </a:solidFill>
                <a:latin typeface="Verdana" panose="020B0604030504040204" pitchFamily="34" charset="0"/>
              </a:rPr>
              <a:t>their communities.</a:t>
            </a:r>
            <a:endParaRPr lang="en-IN" sz="2000" i="1" dirty="0">
              <a:solidFill>
                <a:schemeClr val="accent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210" y="1544609"/>
            <a:ext cx="3525617" cy="26442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351" y="1549255"/>
            <a:ext cx="4334123" cy="28363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9672" y="4385637"/>
            <a:ext cx="3394534" cy="2250985"/>
          </a:xfrm>
          <a:prstGeom prst="rect">
            <a:avLst/>
          </a:prstGeom>
        </p:spPr>
      </p:pic>
      <p:sp>
        <p:nvSpPr>
          <p:cNvPr id="10" name="Rectangle 9"/>
          <p:cNvSpPr/>
          <p:nvPr/>
        </p:nvSpPr>
        <p:spPr>
          <a:xfrm>
            <a:off x="1576250" y="4981303"/>
            <a:ext cx="1689463" cy="140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Mainstreaming the drop outs</a:t>
            </a:r>
            <a:endParaRPr lang="en-IN" dirty="0"/>
          </a:p>
        </p:txBody>
      </p:sp>
      <p:sp>
        <p:nvSpPr>
          <p:cNvPr id="11" name="Rectangle 10"/>
          <p:cNvSpPr/>
          <p:nvPr/>
        </p:nvSpPr>
        <p:spPr>
          <a:xfrm>
            <a:off x="8791301" y="4981303"/>
            <a:ext cx="1689463" cy="140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Empowering themselves</a:t>
            </a:r>
            <a:endParaRPr lang="en-IN" dirty="0"/>
          </a:p>
        </p:txBody>
      </p:sp>
      <p:sp>
        <p:nvSpPr>
          <p:cNvPr id="12" name="Rectangle 11"/>
          <p:cNvSpPr/>
          <p:nvPr/>
        </p:nvSpPr>
        <p:spPr>
          <a:xfrm>
            <a:off x="4982207" y="2346960"/>
            <a:ext cx="1689463" cy="140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Stopping Child Marriages &amp; Abuse</a:t>
            </a:r>
            <a:endParaRPr lang="en-IN" dirty="0"/>
          </a:p>
        </p:txBody>
      </p:sp>
    </p:spTree>
    <p:extLst>
      <p:ext uri="{BB962C8B-B14F-4D97-AF65-F5344CB8AC3E}">
        <p14:creationId xmlns:p14="http://schemas.microsoft.com/office/powerpoint/2010/main" val="1893572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IDENTIFYING OUR STRENGHTS &amp; UTILISING THE ASSETS</a:t>
            </a:r>
            <a:endParaRPr lang="en-IN"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1025" y="2257740"/>
            <a:ext cx="6194244" cy="4081027"/>
          </a:xfrm>
        </p:spPr>
      </p:pic>
      <p:sp>
        <p:nvSpPr>
          <p:cNvPr id="5" name="Content Placeholder 4"/>
          <p:cNvSpPr>
            <a:spLocks noGrp="1"/>
          </p:cNvSpPr>
          <p:nvPr>
            <p:ph sz="half" idx="2"/>
          </p:nvPr>
        </p:nvSpPr>
        <p:spPr>
          <a:xfrm>
            <a:off x="7898673" y="2228003"/>
            <a:ext cx="3712135" cy="3633047"/>
          </a:xfrm>
        </p:spPr>
        <p:txBody>
          <a:bodyPr>
            <a:normAutofit/>
          </a:bodyPr>
          <a:lstStyle/>
          <a:p>
            <a:pPr marL="0" indent="0">
              <a:buNone/>
            </a:pPr>
            <a:r>
              <a:rPr lang="en-IN" sz="2400" b="1" u="sng" dirty="0" smtClean="0">
                <a:solidFill>
                  <a:schemeClr val="accent3">
                    <a:lumMod val="50000"/>
                  </a:schemeClr>
                </a:solidFill>
              </a:rPr>
              <a:t>Discussion Points:</a:t>
            </a:r>
          </a:p>
          <a:p>
            <a:r>
              <a:rPr lang="en-IN" sz="2400" dirty="0" smtClean="0"/>
              <a:t>Safety in Public Spaces</a:t>
            </a:r>
          </a:p>
          <a:p>
            <a:r>
              <a:rPr lang="en-IN" sz="2400" dirty="0" smtClean="0"/>
              <a:t>Child Marriage</a:t>
            </a:r>
          </a:p>
          <a:p>
            <a:r>
              <a:rPr lang="en-IN" sz="2400" dirty="0" smtClean="0"/>
              <a:t>Child Abuse</a:t>
            </a:r>
          </a:p>
          <a:p>
            <a:r>
              <a:rPr lang="en-IN" sz="2400" dirty="0" smtClean="0"/>
              <a:t>Domestic Violence</a:t>
            </a:r>
          </a:p>
          <a:p>
            <a:r>
              <a:rPr lang="en-IN" sz="2400" dirty="0" smtClean="0"/>
              <a:t>Cyber Harassment</a:t>
            </a:r>
            <a:endParaRPr lang="en-IN" sz="2400" dirty="0"/>
          </a:p>
        </p:txBody>
      </p:sp>
    </p:spTree>
    <p:extLst>
      <p:ext uri="{BB962C8B-B14F-4D97-AF65-F5344CB8AC3E}">
        <p14:creationId xmlns:p14="http://schemas.microsoft.com/office/powerpoint/2010/main" val="877737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participants</a:t>
            </a:r>
            <a:endParaRPr lang="en-IN" dirty="0"/>
          </a:p>
        </p:txBody>
      </p:sp>
      <p:sp>
        <p:nvSpPr>
          <p:cNvPr id="3" name="Content Placeholder 2"/>
          <p:cNvSpPr>
            <a:spLocks noGrp="1"/>
          </p:cNvSpPr>
          <p:nvPr>
            <p:ph idx="1"/>
          </p:nvPr>
        </p:nvSpPr>
        <p:spPr/>
        <p:txBody>
          <a:bodyPr>
            <a:normAutofit/>
          </a:bodyPr>
          <a:lstStyle/>
          <a:p>
            <a:r>
              <a:rPr lang="en-IN" sz="2000" dirty="0" smtClean="0"/>
              <a:t>THARUNI – </a:t>
            </a:r>
            <a:r>
              <a:rPr lang="en-IN" sz="2000" b="1" dirty="0" smtClean="0">
                <a:solidFill>
                  <a:schemeClr val="accent2">
                    <a:lumMod val="50000"/>
                  </a:schemeClr>
                </a:solidFill>
              </a:rPr>
              <a:t>Dr Mamatha Achanta</a:t>
            </a:r>
            <a:r>
              <a:rPr lang="en-IN" sz="2000" dirty="0" smtClean="0"/>
              <a:t>, </a:t>
            </a:r>
          </a:p>
          <a:p>
            <a:pPr marL="0" indent="0">
              <a:buNone/>
            </a:pPr>
            <a:r>
              <a:rPr lang="en-IN" sz="2000" dirty="0"/>
              <a:t> </a:t>
            </a:r>
            <a:r>
              <a:rPr lang="en-IN" sz="2000" dirty="0" smtClean="0"/>
              <a:t>                        Founder, Tharuni</a:t>
            </a:r>
          </a:p>
          <a:p>
            <a:r>
              <a:rPr lang="en-IN" sz="2000" dirty="0" smtClean="0"/>
              <a:t>Telangana Police – </a:t>
            </a:r>
            <a:r>
              <a:rPr lang="en-IN" sz="2000" b="1" dirty="0" smtClean="0">
                <a:solidFill>
                  <a:schemeClr val="accent2">
                    <a:lumMod val="50000"/>
                  </a:schemeClr>
                </a:solidFill>
              </a:rPr>
              <a:t>Ms Swati </a:t>
            </a:r>
            <a:r>
              <a:rPr lang="en-IN" sz="2000" b="1" dirty="0" err="1" smtClean="0">
                <a:solidFill>
                  <a:schemeClr val="accent2">
                    <a:lumMod val="50000"/>
                  </a:schemeClr>
                </a:solidFill>
              </a:rPr>
              <a:t>Lakra</a:t>
            </a:r>
            <a:r>
              <a:rPr lang="en-IN" sz="2000" b="1" dirty="0" smtClean="0">
                <a:solidFill>
                  <a:schemeClr val="accent2">
                    <a:lumMod val="50000"/>
                  </a:schemeClr>
                </a:solidFill>
              </a:rPr>
              <a:t> IPS,  </a:t>
            </a:r>
          </a:p>
          <a:p>
            <a:pPr marL="0" indent="0">
              <a:buNone/>
            </a:pPr>
            <a:r>
              <a:rPr lang="en-IN" sz="2000" dirty="0" smtClean="0"/>
              <a:t>                          Additional Director General of Police</a:t>
            </a:r>
          </a:p>
          <a:p>
            <a:pPr marL="0" indent="0">
              <a:buNone/>
            </a:pPr>
            <a:r>
              <a:rPr lang="en-IN" sz="2000" dirty="0"/>
              <a:t> </a:t>
            </a:r>
            <a:r>
              <a:rPr lang="en-IN" sz="2000" dirty="0" smtClean="0"/>
              <a:t>                             - </a:t>
            </a:r>
            <a:r>
              <a:rPr lang="en-IN" sz="2000" b="1" dirty="0" smtClean="0">
                <a:solidFill>
                  <a:schemeClr val="accent2">
                    <a:lumMod val="50000"/>
                  </a:schemeClr>
                </a:solidFill>
              </a:rPr>
              <a:t>Ms B. </a:t>
            </a:r>
            <a:r>
              <a:rPr lang="en-IN" sz="2000" b="1" dirty="0" err="1" smtClean="0">
                <a:solidFill>
                  <a:schemeClr val="accent2">
                    <a:lumMod val="50000"/>
                  </a:schemeClr>
                </a:solidFill>
              </a:rPr>
              <a:t>Sumathi</a:t>
            </a:r>
            <a:r>
              <a:rPr lang="en-IN" sz="2000" b="1" dirty="0" smtClean="0">
                <a:solidFill>
                  <a:schemeClr val="accent2">
                    <a:lumMod val="50000"/>
                  </a:schemeClr>
                </a:solidFill>
              </a:rPr>
              <a:t> IPS</a:t>
            </a:r>
            <a:r>
              <a:rPr lang="en-IN" sz="2000" b="1" dirty="0">
                <a:solidFill>
                  <a:schemeClr val="accent2">
                    <a:lumMod val="50000"/>
                  </a:schemeClr>
                </a:solidFill>
              </a:rPr>
              <a:t>, </a:t>
            </a:r>
            <a:endParaRPr lang="en-IN" sz="2000" b="1" dirty="0" smtClean="0">
              <a:solidFill>
                <a:schemeClr val="accent2">
                  <a:lumMod val="50000"/>
                </a:schemeClr>
              </a:solidFill>
            </a:endParaRPr>
          </a:p>
          <a:p>
            <a:pPr marL="0" indent="0">
              <a:buNone/>
            </a:pPr>
            <a:r>
              <a:rPr lang="en-IN" sz="2000" dirty="0"/>
              <a:t> </a:t>
            </a:r>
            <a:r>
              <a:rPr lang="en-IN" sz="2000" dirty="0" smtClean="0"/>
              <a:t>                        Deputy </a:t>
            </a:r>
            <a:r>
              <a:rPr lang="en-IN" sz="2000" dirty="0"/>
              <a:t>Inspector General of Police </a:t>
            </a:r>
            <a:endParaRPr lang="en-IN" sz="2000" dirty="0" smtClean="0"/>
          </a:p>
        </p:txBody>
      </p:sp>
      <p:sp>
        <p:nvSpPr>
          <p:cNvPr id="4" name="Content Placeholder 3"/>
          <p:cNvSpPr>
            <a:spLocks noGrp="1"/>
          </p:cNvSpPr>
          <p:nvPr>
            <p:ph sz="half" idx="4294967295"/>
          </p:nvPr>
        </p:nvSpPr>
        <p:spPr>
          <a:xfrm>
            <a:off x="6810104" y="1985554"/>
            <a:ext cx="4800703" cy="4606835"/>
          </a:xfrm>
        </p:spPr>
        <p:txBody>
          <a:bodyPr>
            <a:normAutofit fontScale="85000" lnSpcReduction="10000"/>
          </a:bodyPr>
          <a:lstStyle/>
          <a:p>
            <a:pPr marL="0" indent="0">
              <a:buNone/>
            </a:pPr>
            <a:r>
              <a:rPr lang="en-IN" sz="2000" b="1" dirty="0">
                <a:solidFill>
                  <a:schemeClr val="accent2">
                    <a:lumMod val="50000"/>
                  </a:schemeClr>
                </a:solidFill>
              </a:rPr>
              <a:t>Adolescent Girls from </a:t>
            </a:r>
            <a:r>
              <a:rPr lang="en-IN" sz="2000" b="1" dirty="0" smtClean="0">
                <a:solidFill>
                  <a:schemeClr val="accent2">
                    <a:lumMod val="50000"/>
                  </a:schemeClr>
                </a:solidFill>
              </a:rPr>
              <a:t>Villages:</a:t>
            </a:r>
            <a:r>
              <a:rPr lang="en-IN" sz="2000" dirty="0" smtClean="0"/>
              <a:t> </a:t>
            </a:r>
            <a:endParaRPr lang="en-IN" sz="2000" dirty="0"/>
          </a:p>
          <a:p>
            <a:pPr marL="0" indent="0">
              <a:buNone/>
            </a:pPr>
            <a:r>
              <a:rPr lang="en-IN" sz="2000" dirty="0"/>
              <a:t>Team lead by </a:t>
            </a:r>
            <a:r>
              <a:rPr lang="en-IN" sz="2000" b="1" dirty="0">
                <a:solidFill>
                  <a:schemeClr val="accent2">
                    <a:lumMod val="50000"/>
                  </a:schemeClr>
                </a:solidFill>
              </a:rPr>
              <a:t>N. </a:t>
            </a:r>
            <a:r>
              <a:rPr lang="en-IN" sz="2000" b="1" dirty="0" err="1">
                <a:solidFill>
                  <a:schemeClr val="accent2">
                    <a:lumMod val="50000"/>
                  </a:schemeClr>
                </a:solidFill>
              </a:rPr>
              <a:t>Harshini</a:t>
            </a:r>
            <a:r>
              <a:rPr lang="en-IN" sz="2000" dirty="0"/>
              <a:t>, Project Manager, </a:t>
            </a:r>
            <a:r>
              <a:rPr lang="en-IN" sz="2000" dirty="0" smtClean="0"/>
              <a:t>Tharuni</a:t>
            </a:r>
          </a:p>
          <a:p>
            <a:pPr>
              <a:buFont typeface="Wingdings" panose="05000000000000000000" pitchFamily="2" charset="2"/>
              <a:buChar char="Ø"/>
            </a:pPr>
            <a:r>
              <a:rPr lang="en-IN" sz="2000" dirty="0" smtClean="0"/>
              <a:t> Safety in Public Spaces : </a:t>
            </a:r>
            <a:r>
              <a:rPr lang="en-IN" sz="2000" b="1" dirty="0" err="1" smtClean="0">
                <a:solidFill>
                  <a:schemeClr val="accent2">
                    <a:lumMod val="50000"/>
                  </a:schemeClr>
                </a:solidFill>
              </a:rPr>
              <a:t>Krushi</a:t>
            </a:r>
            <a:r>
              <a:rPr lang="en-IN" sz="2000" b="1" dirty="0">
                <a:solidFill>
                  <a:schemeClr val="accent2">
                    <a:lumMod val="50000"/>
                  </a:schemeClr>
                </a:solidFill>
              </a:rPr>
              <a:t>,</a:t>
            </a:r>
            <a:r>
              <a:rPr lang="en-IN" sz="2000" dirty="0"/>
              <a:t>  </a:t>
            </a:r>
            <a:r>
              <a:rPr lang="en-IN" sz="2000" dirty="0" smtClean="0"/>
              <a:t>         </a:t>
            </a:r>
          </a:p>
          <a:p>
            <a:pPr marL="0" indent="0">
              <a:buNone/>
            </a:pPr>
            <a:r>
              <a:rPr lang="en-IN" sz="2000" dirty="0"/>
              <a:t> </a:t>
            </a:r>
            <a:r>
              <a:rPr lang="en-IN" sz="2000" dirty="0" smtClean="0"/>
              <a:t>     10</a:t>
            </a:r>
            <a:r>
              <a:rPr lang="en-IN" sz="2000" baseline="30000" dirty="0" smtClean="0"/>
              <a:t>th</a:t>
            </a:r>
            <a:r>
              <a:rPr lang="en-IN" sz="2000" dirty="0" smtClean="0"/>
              <a:t> standard,</a:t>
            </a:r>
            <a:r>
              <a:rPr lang="en-IN" sz="2000" dirty="0"/>
              <a:t> </a:t>
            </a:r>
            <a:r>
              <a:rPr lang="en-IN" sz="2000" dirty="0" err="1" smtClean="0"/>
              <a:t>Elgur</a:t>
            </a:r>
            <a:r>
              <a:rPr lang="en-IN" sz="2000" dirty="0" smtClean="0"/>
              <a:t> Station</a:t>
            </a:r>
            <a:endParaRPr lang="en-IN" sz="2000" dirty="0"/>
          </a:p>
          <a:p>
            <a:pPr>
              <a:buFont typeface="Wingdings" panose="05000000000000000000" pitchFamily="2" charset="2"/>
              <a:buChar char="Ø"/>
            </a:pPr>
            <a:r>
              <a:rPr lang="en-IN" sz="2000" dirty="0" smtClean="0"/>
              <a:t>Child Marriage : </a:t>
            </a:r>
            <a:r>
              <a:rPr lang="en-IN" sz="2000" b="1" dirty="0" err="1">
                <a:solidFill>
                  <a:schemeClr val="accent2">
                    <a:lumMod val="50000"/>
                  </a:schemeClr>
                </a:solidFill>
              </a:rPr>
              <a:t>Pavani</a:t>
            </a:r>
            <a:r>
              <a:rPr lang="en-IN" sz="2000" b="1" dirty="0">
                <a:solidFill>
                  <a:schemeClr val="accent2">
                    <a:lumMod val="50000"/>
                  </a:schemeClr>
                </a:solidFill>
              </a:rPr>
              <a:t>,</a:t>
            </a:r>
            <a:r>
              <a:rPr lang="en-IN" sz="2000" dirty="0"/>
              <a:t> </a:t>
            </a:r>
            <a:r>
              <a:rPr lang="en-IN" sz="2000" dirty="0" smtClean="0"/>
              <a:t>      </a:t>
            </a:r>
          </a:p>
          <a:p>
            <a:pPr marL="0" indent="0">
              <a:buNone/>
            </a:pPr>
            <a:r>
              <a:rPr lang="en-IN" sz="2000" dirty="0"/>
              <a:t> </a:t>
            </a:r>
            <a:r>
              <a:rPr lang="en-IN" sz="2000" dirty="0" smtClean="0"/>
              <a:t>     10</a:t>
            </a:r>
            <a:r>
              <a:rPr lang="en-IN" sz="2000" baseline="30000" dirty="0" smtClean="0"/>
              <a:t>th </a:t>
            </a:r>
            <a:r>
              <a:rPr lang="en-IN" sz="2000" dirty="0"/>
              <a:t>standard,</a:t>
            </a:r>
            <a:r>
              <a:rPr lang="en-IN" sz="2000" baseline="30000" dirty="0" smtClean="0"/>
              <a:t>  </a:t>
            </a:r>
            <a:r>
              <a:rPr lang="en-IN" sz="2000" dirty="0" err="1" smtClean="0"/>
              <a:t>Ramachandrapuram</a:t>
            </a:r>
            <a:endParaRPr lang="en-IN" sz="2000" dirty="0"/>
          </a:p>
          <a:p>
            <a:pPr>
              <a:buFont typeface="Wingdings" panose="05000000000000000000" pitchFamily="2" charset="2"/>
              <a:buChar char="Ø"/>
            </a:pPr>
            <a:r>
              <a:rPr lang="en-IN" sz="2000" dirty="0" smtClean="0"/>
              <a:t> Child Abuse : </a:t>
            </a:r>
            <a:r>
              <a:rPr lang="en-IN" sz="2000" b="1" dirty="0" err="1">
                <a:solidFill>
                  <a:schemeClr val="accent2">
                    <a:lumMod val="50000"/>
                  </a:schemeClr>
                </a:solidFill>
              </a:rPr>
              <a:t>Sravya</a:t>
            </a:r>
            <a:r>
              <a:rPr lang="en-IN" sz="2000" b="1" dirty="0">
                <a:solidFill>
                  <a:schemeClr val="accent2">
                    <a:lumMod val="50000"/>
                  </a:schemeClr>
                </a:solidFill>
              </a:rPr>
              <a:t>,</a:t>
            </a:r>
            <a:r>
              <a:rPr lang="en-IN" sz="2000" dirty="0"/>
              <a:t> </a:t>
            </a:r>
          </a:p>
          <a:p>
            <a:pPr marL="0" indent="0">
              <a:buNone/>
            </a:pPr>
            <a:r>
              <a:rPr lang="en-IN" sz="2000" dirty="0" smtClean="0"/>
              <a:t>     10</a:t>
            </a:r>
            <a:r>
              <a:rPr lang="en-IN" sz="2000" baseline="30000" dirty="0" smtClean="0"/>
              <a:t>th</a:t>
            </a:r>
            <a:r>
              <a:rPr lang="en-IN" sz="2000" dirty="0" smtClean="0"/>
              <a:t> standard, </a:t>
            </a:r>
            <a:r>
              <a:rPr lang="en-IN" sz="2000" dirty="0" err="1" smtClean="0"/>
              <a:t>Thimmapuram</a:t>
            </a:r>
            <a:endParaRPr lang="en-IN" sz="2000" dirty="0"/>
          </a:p>
          <a:p>
            <a:pPr>
              <a:buFont typeface="Wingdings" panose="05000000000000000000" pitchFamily="2" charset="2"/>
              <a:buChar char="Ø"/>
            </a:pPr>
            <a:r>
              <a:rPr lang="en-IN" sz="2000" dirty="0" smtClean="0"/>
              <a:t>Domestic Violence </a:t>
            </a:r>
            <a:r>
              <a:rPr lang="en-IN" sz="2000" dirty="0"/>
              <a:t>: </a:t>
            </a:r>
            <a:r>
              <a:rPr lang="en-IN" sz="2000" b="1" dirty="0" err="1">
                <a:solidFill>
                  <a:schemeClr val="accent2">
                    <a:lumMod val="50000"/>
                  </a:schemeClr>
                </a:solidFill>
              </a:rPr>
              <a:t>Akshaya</a:t>
            </a:r>
            <a:r>
              <a:rPr lang="en-IN" sz="2000" b="1" dirty="0">
                <a:solidFill>
                  <a:schemeClr val="accent2">
                    <a:lumMod val="50000"/>
                  </a:schemeClr>
                </a:solidFill>
              </a:rPr>
              <a:t>,</a:t>
            </a:r>
            <a:r>
              <a:rPr lang="en-IN" sz="2000" dirty="0"/>
              <a:t> </a:t>
            </a:r>
            <a:endParaRPr lang="en-IN" sz="2000" dirty="0" smtClean="0"/>
          </a:p>
          <a:p>
            <a:pPr marL="0" indent="0">
              <a:buNone/>
            </a:pPr>
            <a:r>
              <a:rPr lang="en-IN" sz="2000" dirty="0"/>
              <a:t> </a:t>
            </a:r>
            <a:r>
              <a:rPr lang="en-IN" sz="2000" dirty="0" smtClean="0"/>
              <a:t>    9</a:t>
            </a:r>
            <a:r>
              <a:rPr lang="en-IN" sz="2000" baseline="30000" dirty="0" smtClean="0"/>
              <a:t>th</a:t>
            </a:r>
            <a:r>
              <a:rPr lang="en-IN" sz="2000" dirty="0" smtClean="0"/>
              <a:t> </a:t>
            </a:r>
            <a:r>
              <a:rPr lang="en-IN" sz="2000" dirty="0"/>
              <a:t>standard</a:t>
            </a:r>
            <a:r>
              <a:rPr lang="en-IN" sz="2000" dirty="0" smtClean="0"/>
              <a:t>, </a:t>
            </a:r>
            <a:r>
              <a:rPr lang="en-IN" sz="2000" dirty="0" err="1"/>
              <a:t>Kapula</a:t>
            </a:r>
            <a:r>
              <a:rPr lang="en-IN" sz="2000" dirty="0"/>
              <a:t> </a:t>
            </a:r>
            <a:r>
              <a:rPr lang="en-IN" sz="2000" dirty="0" err="1" smtClean="0"/>
              <a:t>kanaparthy</a:t>
            </a:r>
            <a:endParaRPr lang="en-IN" sz="2000" dirty="0" smtClean="0"/>
          </a:p>
          <a:p>
            <a:pPr>
              <a:buFont typeface="Wingdings" panose="05000000000000000000" pitchFamily="2" charset="2"/>
              <a:buChar char="Ø"/>
            </a:pPr>
            <a:r>
              <a:rPr lang="en-IN" sz="2000" dirty="0" smtClean="0"/>
              <a:t>Cyber Harassment: </a:t>
            </a:r>
            <a:r>
              <a:rPr lang="en-IN" sz="2000" b="1" dirty="0" err="1" smtClean="0">
                <a:solidFill>
                  <a:schemeClr val="accent2">
                    <a:lumMod val="50000"/>
                  </a:schemeClr>
                </a:solidFill>
              </a:rPr>
              <a:t>Kaveri</a:t>
            </a:r>
            <a:r>
              <a:rPr lang="en-IN" sz="2000" b="1" dirty="0" smtClean="0">
                <a:solidFill>
                  <a:schemeClr val="accent2">
                    <a:lumMod val="50000"/>
                  </a:schemeClr>
                </a:solidFill>
              </a:rPr>
              <a:t>,</a:t>
            </a:r>
            <a:r>
              <a:rPr lang="en-IN" sz="2000" b="1" dirty="0">
                <a:solidFill>
                  <a:schemeClr val="accent2">
                    <a:lumMod val="50000"/>
                  </a:schemeClr>
                </a:solidFill>
              </a:rPr>
              <a:t> </a:t>
            </a:r>
            <a:r>
              <a:rPr lang="en-IN" sz="2000" dirty="0" smtClean="0"/>
              <a:t> </a:t>
            </a:r>
          </a:p>
          <a:p>
            <a:pPr marL="0" indent="0">
              <a:buNone/>
            </a:pPr>
            <a:r>
              <a:rPr lang="en-IN" sz="2000" dirty="0"/>
              <a:t> </a:t>
            </a:r>
            <a:r>
              <a:rPr lang="en-IN" sz="2000" dirty="0" smtClean="0"/>
              <a:t>    9</a:t>
            </a:r>
            <a:r>
              <a:rPr lang="en-IN" sz="2000" baseline="30000" dirty="0" smtClean="0"/>
              <a:t>th</a:t>
            </a:r>
            <a:r>
              <a:rPr lang="en-IN" sz="2000" dirty="0" smtClean="0"/>
              <a:t> Standard,  </a:t>
            </a:r>
            <a:r>
              <a:rPr lang="en-IN" sz="2000" dirty="0" err="1" smtClean="0"/>
              <a:t>Aashalapally</a:t>
            </a:r>
            <a:endParaRPr lang="en-IN" sz="2000" dirty="0"/>
          </a:p>
          <a:p>
            <a:endParaRPr lang="en-IN" sz="2000" dirty="0"/>
          </a:p>
        </p:txBody>
      </p:sp>
    </p:spTree>
    <p:extLst>
      <p:ext uri="{BB962C8B-B14F-4D97-AF65-F5344CB8AC3E}">
        <p14:creationId xmlns:p14="http://schemas.microsoft.com/office/powerpoint/2010/main" val="4035795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195</TotalTime>
  <Words>663</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Franklin Gothic Book</vt:lpstr>
      <vt:lpstr>Gill Sans MT</vt:lpstr>
      <vt:lpstr>Lucida Sans Unicode</vt:lpstr>
      <vt:lpstr>Open Sans</vt:lpstr>
      <vt:lpstr>Times New Roman</vt:lpstr>
      <vt:lpstr>Verdana</vt:lpstr>
      <vt:lpstr>Wingdings</vt:lpstr>
      <vt:lpstr>Wingdings 2</vt:lpstr>
      <vt:lpstr>Dividend</vt:lpstr>
      <vt:lpstr>Loving Life - Creating safer spaces for Adolescent Girls and Women</vt:lpstr>
      <vt:lpstr>PANDEMIC LEADING TO ANOTHER PANDEMIC ?  INCREASE IN CASES OF VIOLENCE</vt:lpstr>
      <vt:lpstr>If we walk together …….</vt:lpstr>
      <vt:lpstr>Tharuni @ 2020</vt:lpstr>
      <vt:lpstr>BALIKA SANGHAS (GIRL CHILD CLUBS) </vt:lpstr>
      <vt:lpstr>TRANSFORMING GIRLS</vt:lpstr>
      <vt:lpstr>PowerPoint Presentation</vt:lpstr>
      <vt:lpstr>IDENTIFYING OUR STRENGHTS &amp; UTILISING THE ASSETS</vt:lpstr>
      <vt:lpstr>participants</vt:lpstr>
      <vt:lpstr>SWATI LAKRA IPS</vt:lpstr>
      <vt:lpstr>B. Sumathi IPS</vt:lpstr>
      <vt:lpstr>PowerPoint Presentation</vt:lpstr>
      <vt:lpstr>QUESTIONS FOR DELIBERATION</vt:lpstr>
      <vt:lpstr>PowerPoint Presentation</vt:lpstr>
    </vt:vector>
  </TitlesOfParts>
  <Company>Tharuni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Life - Creating safe spaces for Adolescent girls and women</dc:title>
  <dc:subject>Women Safety</dc:subject>
  <dc:creator>Mamatha Raghuveer</dc:creator>
  <dc:description>prepared for the UN webinar on 25th June 2020 from 11 AM - interaction with women police officers and adolescent girls from Warangal </dc:description>
  <cp:lastModifiedBy>Sadguru</cp:lastModifiedBy>
  <cp:revision>42</cp:revision>
  <dcterms:created xsi:type="dcterms:W3CDTF">2020-06-24T15:54:00Z</dcterms:created>
  <dcterms:modified xsi:type="dcterms:W3CDTF">2020-06-25T01:42:01Z</dcterms:modified>
</cp:coreProperties>
</file>