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74" r:id="rId8"/>
    <p:sldId id="267" r:id="rId9"/>
    <p:sldId id="265" r:id="rId10"/>
    <p:sldId id="266" r:id="rId11"/>
    <p:sldId id="268" r:id="rId12"/>
    <p:sldId id="270" r:id="rId13"/>
    <p:sldId id="269" r:id="rId14"/>
    <p:sldId id="271" r:id="rId15"/>
    <p:sldId id="272" r:id="rId16"/>
    <p:sldId id="261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29"/>
    <p:restoredTop sz="94574"/>
  </p:normalViewPr>
  <p:slideViewPr>
    <p:cSldViewPr snapToGrid="0" snapToObjects="1">
      <p:cViewPr varScale="1">
        <p:scale>
          <a:sx n="82" d="100"/>
          <a:sy n="82" d="100"/>
        </p:scale>
        <p:origin x="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tiff"/><Relationship Id="rId4" Type="http://schemas.openxmlformats.org/officeDocument/2006/relationships/hyperlink" Target="https://resources.depaul.edu/abcd-institute/Pages/default.aspx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E1B2-DAAE-DD43-8539-955615646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570" y="346795"/>
            <a:ext cx="8825658" cy="3329581"/>
          </a:xfrm>
        </p:spPr>
        <p:txBody>
          <a:bodyPr/>
          <a:lstStyle/>
          <a:p>
            <a:r>
              <a:rPr lang="en-US" sz="5400" b="1" dirty="0"/>
              <a:t>An Analysis of Six Power Ladders, Wheels, and Progressions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BDBEC-1241-6F42-8406-8E5FF89B5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5431"/>
            <a:ext cx="12192000" cy="38925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091694-FB85-3E40-BD7C-453E76779013}"/>
              </a:ext>
            </a:extLst>
          </p:cNvPr>
          <p:cNvSpPr/>
          <p:nvPr/>
        </p:nvSpPr>
        <p:spPr>
          <a:xfrm>
            <a:off x="7299702" y="2142215"/>
            <a:ext cx="473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</a:rPr>
              <a:t>Date and time</a:t>
            </a:r>
          </a:p>
          <a:p>
            <a:r>
              <a:rPr lang="en-US" dirty="0">
                <a:latin typeface="Open Sans" panose="020B0606030504020204" pitchFamily="34" charset="0"/>
              </a:rPr>
              <a:t>Wed 24th Jun 2020, 2:00 pm - 4:00 pm PDT</a:t>
            </a:r>
            <a:endParaRPr lang="en-US" b="0" i="0" dirty="0"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00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5596-7AFF-764D-A5D9-D92E93C4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i="1" dirty="0"/>
              <a:t>2. South Lanarkshire Council’s Wheel of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50F6-14C9-904C-BC56-54ADF091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638450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What is its history? </a:t>
            </a:r>
          </a:p>
          <a:p>
            <a:pPr marL="0" indent="0">
              <a:buNone/>
            </a:pPr>
            <a:r>
              <a:rPr lang="en-US" sz="2400" dirty="0"/>
              <a:t>2. How it has been used by participants?</a:t>
            </a:r>
          </a:p>
          <a:p>
            <a:pPr marL="0" indent="0">
              <a:buNone/>
            </a:pPr>
            <a:r>
              <a:rPr lang="en-US" sz="2400" dirty="0"/>
              <a:t>3. What is great about the ladder? </a:t>
            </a:r>
          </a:p>
          <a:p>
            <a:pPr marL="0" indent="0">
              <a:buNone/>
            </a:pPr>
            <a:r>
              <a:rPr lang="en-US" sz="2400" dirty="0"/>
              <a:t>4. What are Its shortcomings and how it could be improved? 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5620A6-863C-724E-9869-34E3FB3F3E74}"/>
              </a:ext>
            </a:extLst>
          </p:cNvPr>
          <p:cNvGrpSpPr/>
          <p:nvPr/>
        </p:nvGrpSpPr>
        <p:grpSpPr>
          <a:xfrm>
            <a:off x="4339525" y="452718"/>
            <a:ext cx="9698239" cy="6248399"/>
            <a:chOff x="2306627" y="1997208"/>
            <a:chExt cx="6078747" cy="35655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25E144-D2F2-244E-891E-48B464E42105}"/>
                </a:ext>
              </a:extLst>
            </p:cNvPr>
            <p:cNvGrpSpPr/>
            <p:nvPr/>
          </p:nvGrpSpPr>
          <p:grpSpPr>
            <a:xfrm>
              <a:off x="2306627" y="1997208"/>
              <a:ext cx="6078747" cy="3565585"/>
              <a:chOff x="0" y="0"/>
              <a:chExt cx="6078725" cy="35655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4C99EAC-2158-6045-8B44-6C0EE6675B9E}"/>
                  </a:ext>
                </a:extLst>
              </p:cNvPr>
              <p:cNvSpPr/>
              <p:nvPr/>
            </p:nvSpPr>
            <p:spPr>
              <a:xfrm>
                <a:off x="0" y="0"/>
                <a:ext cx="6078725" cy="356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B630B79-7582-0842-AD38-FE2C71EE9173}"/>
                  </a:ext>
                </a:extLst>
              </p:cNvPr>
              <p:cNvGrpSpPr/>
              <p:nvPr/>
            </p:nvGrpSpPr>
            <p:grpSpPr>
              <a:xfrm>
                <a:off x="0" y="0"/>
                <a:ext cx="6078725" cy="3565575"/>
                <a:chOff x="0" y="0"/>
                <a:chExt cx="6078725" cy="3565575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475B4FF-D506-EF4D-BB77-543F6CE5332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078725" cy="35655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0" name="Block Arc 9">
                  <a:extLst>
                    <a:ext uri="{FF2B5EF4-FFF2-40B4-BE49-F238E27FC236}">
                      <a16:creationId xmlns:a16="http://schemas.microsoft.com/office/drawing/2014/main" id="{77766D5D-5925-114A-9F45-7354BB96B270}"/>
                    </a:ext>
                  </a:extLst>
                </p:cNvPr>
                <p:cNvSpPr/>
                <p:nvPr/>
              </p:nvSpPr>
              <p:spPr>
                <a:xfrm>
                  <a:off x="1668463" y="412115"/>
                  <a:ext cx="2741293" cy="2741293"/>
                </a:xfrm>
                <a:prstGeom prst="blockArc">
                  <a:avLst>
                    <a:gd name="adj1" fmla="val 10800000"/>
                    <a:gd name="adj2" fmla="val 16200000"/>
                    <a:gd name="adj3" fmla="val 4644"/>
                  </a:avLst>
                </a:pr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1" name="Block Arc 10">
                  <a:extLst>
                    <a:ext uri="{FF2B5EF4-FFF2-40B4-BE49-F238E27FC236}">
                      <a16:creationId xmlns:a16="http://schemas.microsoft.com/office/drawing/2014/main" id="{EE5676C0-663B-4C44-8036-A7CBEA3815E6}"/>
                    </a:ext>
                  </a:extLst>
                </p:cNvPr>
                <p:cNvSpPr/>
                <p:nvPr/>
              </p:nvSpPr>
              <p:spPr>
                <a:xfrm>
                  <a:off x="1668463" y="412115"/>
                  <a:ext cx="2741293" cy="2741293"/>
                </a:xfrm>
                <a:prstGeom prst="blockArc">
                  <a:avLst>
                    <a:gd name="adj1" fmla="val 5400000"/>
                    <a:gd name="adj2" fmla="val 10800000"/>
                    <a:gd name="adj3" fmla="val 4644"/>
                  </a:avLst>
                </a:pr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2" name="Block Arc 11">
                  <a:extLst>
                    <a:ext uri="{FF2B5EF4-FFF2-40B4-BE49-F238E27FC236}">
                      <a16:creationId xmlns:a16="http://schemas.microsoft.com/office/drawing/2014/main" id="{7DBE1AB2-7647-BA49-B6F2-CFA37D474F5B}"/>
                    </a:ext>
                  </a:extLst>
                </p:cNvPr>
                <p:cNvSpPr/>
                <p:nvPr/>
              </p:nvSpPr>
              <p:spPr>
                <a:xfrm>
                  <a:off x="1668463" y="412115"/>
                  <a:ext cx="2741293" cy="2741293"/>
                </a:xfrm>
                <a:prstGeom prst="blockArc">
                  <a:avLst>
                    <a:gd name="adj1" fmla="val 0"/>
                    <a:gd name="adj2" fmla="val 5400000"/>
                    <a:gd name="adj3" fmla="val 4644"/>
                  </a:avLst>
                </a:pr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3" name="Block Arc 12">
                  <a:extLst>
                    <a:ext uri="{FF2B5EF4-FFF2-40B4-BE49-F238E27FC236}">
                      <a16:creationId xmlns:a16="http://schemas.microsoft.com/office/drawing/2014/main" id="{E286BD47-2C69-384C-A0F8-10142C69C0F1}"/>
                    </a:ext>
                  </a:extLst>
                </p:cNvPr>
                <p:cNvSpPr/>
                <p:nvPr/>
              </p:nvSpPr>
              <p:spPr>
                <a:xfrm>
                  <a:off x="1668463" y="412115"/>
                  <a:ext cx="2741293" cy="2741293"/>
                </a:xfrm>
                <a:prstGeom prst="blockArc">
                  <a:avLst>
                    <a:gd name="adj1" fmla="val 16200000"/>
                    <a:gd name="adj2" fmla="val 0"/>
                    <a:gd name="adj3" fmla="val 4644"/>
                  </a:avLst>
                </a:pr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42FEB7D-2392-C245-AF5B-C6D75DF6E754}"/>
                    </a:ext>
                  </a:extLst>
                </p:cNvPr>
                <p:cNvSpPr/>
                <p:nvPr/>
              </p:nvSpPr>
              <p:spPr>
                <a:xfrm>
                  <a:off x="2407693" y="1151345"/>
                  <a:ext cx="1262833" cy="126283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2D439FA-2C02-0445-B332-D94B1457FF3F}"/>
                    </a:ext>
                  </a:extLst>
                </p:cNvPr>
                <p:cNvSpPr/>
                <p:nvPr/>
              </p:nvSpPr>
              <p:spPr>
                <a:xfrm>
                  <a:off x="2543638" y="1342357"/>
                  <a:ext cx="1052989" cy="8929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6500" tIns="16500" rIns="16500" bIns="16500" anchor="ctr" anchorCtr="0">
                  <a:noAutofit/>
                </a:bodyPr>
                <a:lstStyle/>
                <a:p>
                  <a:pPr marL="0" marR="0" algn="ctr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Participatory Planning</a:t>
                  </a:r>
                  <a:endPara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67703BF-B0D8-4A4E-A15F-85601AD59C36}"/>
                    </a:ext>
                  </a:extLst>
                </p:cNvPr>
                <p:cNvSpPr/>
                <p:nvPr/>
              </p:nvSpPr>
              <p:spPr>
                <a:xfrm>
                  <a:off x="2597118" y="1947"/>
                  <a:ext cx="883983" cy="88398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068013D-D704-DD43-A255-4B1DE28CBAF0}"/>
                    </a:ext>
                  </a:extLst>
                </p:cNvPr>
                <p:cNvSpPr/>
                <p:nvPr/>
              </p:nvSpPr>
              <p:spPr>
                <a:xfrm>
                  <a:off x="2726574" y="131403"/>
                  <a:ext cx="625071" cy="625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350" tIns="6350" rIns="6350" bIns="6350" anchor="ctr" anchorCtr="0">
                  <a:noAutofit/>
                </a:bodyPr>
                <a:lstStyle/>
                <a:p>
                  <a:pPr marL="0" marR="0" algn="ctr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4. Empowerment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4.1 Delegated Control 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4.2. Independent Control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4.3. Entrusted Control 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D8A3B28-C513-2843-8CE4-7EE244B1304D}"/>
                    </a:ext>
                  </a:extLst>
                </p:cNvPr>
                <p:cNvSpPr/>
                <p:nvPr/>
              </p:nvSpPr>
              <p:spPr>
                <a:xfrm>
                  <a:off x="3935941" y="1340770"/>
                  <a:ext cx="883983" cy="88398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69DE09C-DD5A-8C4D-A604-2F6960C9B88F}"/>
                    </a:ext>
                  </a:extLst>
                </p:cNvPr>
                <p:cNvSpPr/>
                <p:nvPr/>
              </p:nvSpPr>
              <p:spPr>
                <a:xfrm>
                  <a:off x="4065397" y="1470226"/>
                  <a:ext cx="625071" cy="625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350" tIns="6350" rIns="6350" bIns="6350" anchor="ctr" anchorCtr="0">
                  <a:noAutofit/>
                </a:bodyPr>
                <a:lstStyle/>
                <a:p>
                  <a:pPr marL="0" marR="0" algn="ctr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5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1. </a:t>
                  </a:r>
                  <a:r>
                    <a:rPr lang="en-US" sz="1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Information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1.1. Minimal Info.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1.2. Little Info.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1.3. High-quality Info.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FCF54FF-01D8-334D-A34E-41C5A88D1BD1}"/>
                    </a:ext>
                  </a:extLst>
                </p:cNvPr>
                <p:cNvSpPr/>
                <p:nvPr/>
              </p:nvSpPr>
              <p:spPr>
                <a:xfrm>
                  <a:off x="2597118" y="2679594"/>
                  <a:ext cx="883983" cy="88398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97EFC26-AA02-714A-9DDE-05D9AB961A93}"/>
                    </a:ext>
                  </a:extLst>
                </p:cNvPr>
                <p:cNvSpPr/>
                <p:nvPr/>
              </p:nvSpPr>
              <p:spPr>
                <a:xfrm>
                  <a:off x="2726574" y="2809050"/>
                  <a:ext cx="625071" cy="625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350" tIns="6350" rIns="6350" bIns="6350" anchor="ctr" anchorCtr="0">
                  <a:noAutofit/>
                </a:bodyPr>
                <a:lstStyle/>
                <a:p>
                  <a:pPr marL="0" marR="0" algn="ctr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2. Consultation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2.1 Limited Consultation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2.2. Customer Care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2.3. Genuine Communication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BC8D753-9DF8-F042-B561-E10F0C35C72E}"/>
                    </a:ext>
                  </a:extLst>
                </p:cNvPr>
                <p:cNvSpPr/>
                <p:nvPr/>
              </p:nvSpPr>
              <p:spPr>
                <a:xfrm>
                  <a:off x="1258294" y="1340770"/>
                  <a:ext cx="883983" cy="88398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877836E-2CB1-2141-B365-CF4F60FFB2E8}"/>
                    </a:ext>
                  </a:extLst>
                </p:cNvPr>
                <p:cNvSpPr/>
                <p:nvPr/>
              </p:nvSpPr>
              <p:spPr>
                <a:xfrm>
                  <a:off x="1387750" y="1470226"/>
                  <a:ext cx="625071" cy="6250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350" tIns="6350" rIns="6350" bIns="6350" anchor="ctr" anchorCtr="0">
                  <a:noAutofit/>
                </a:bodyPr>
                <a:lstStyle/>
                <a:p>
                  <a:pPr marL="0" marR="0" algn="ctr">
                    <a:lnSpc>
                      <a:spcPct val="89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3. Participation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3.1. Effective Advisory Body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3.2 Partnership 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89000"/>
                    </a:lnSpc>
                    <a:spcBef>
                      <a:spcPts val="175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rPr>
                    <a:t>3.3. Limited Centralized Decision-Making</a:t>
                  </a:r>
                  <a:endPara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509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5596-7AFF-764D-A5D9-D92E93C4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i="1" dirty="0"/>
              <a:t>1. The International Association of Public Participation (IAP2</a:t>
            </a:r>
            <a:r>
              <a:rPr lang="en-US" dirty="0"/>
              <a:t>) 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50F6-14C9-904C-BC56-54ADF091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638450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What is its history? </a:t>
            </a:r>
          </a:p>
          <a:p>
            <a:pPr marL="0" indent="0">
              <a:buNone/>
            </a:pPr>
            <a:r>
              <a:rPr lang="en-US" sz="2400" dirty="0"/>
              <a:t>2. How it has been used by participants?</a:t>
            </a:r>
          </a:p>
          <a:p>
            <a:pPr marL="0" indent="0">
              <a:buNone/>
            </a:pPr>
            <a:r>
              <a:rPr lang="en-US" sz="2400" dirty="0"/>
              <a:t>3. What is great about the ladder? </a:t>
            </a:r>
          </a:p>
          <a:p>
            <a:pPr marL="0" indent="0">
              <a:buNone/>
            </a:pPr>
            <a:r>
              <a:rPr lang="en-US" sz="2400" dirty="0"/>
              <a:t>4. What are Its shortcomings and how it could be improved?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image4.png">
            <a:extLst>
              <a:ext uri="{FF2B5EF4-FFF2-40B4-BE49-F238E27FC236}">
                <a16:creationId xmlns:a16="http://schemas.microsoft.com/office/drawing/2014/main" id="{DFD8AB8D-1CDA-7144-AE08-1783053B9F07}"/>
              </a:ext>
            </a:extLst>
          </p:cNvPr>
          <p:cNvPicPr/>
          <p:nvPr/>
        </p:nvPicPr>
        <p:blipFill>
          <a:blip r:embed="rId2"/>
          <a:srcRect t="11967"/>
          <a:stretch>
            <a:fillRect/>
          </a:stretch>
        </p:blipFill>
        <p:spPr>
          <a:xfrm>
            <a:off x="6439454" y="2052918"/>
            <a:ext cx="5587231" cy="415060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0829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7BA825-858E-C34C-B524-C48E51B1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64" y="419386"/>
            <a:ext cx="10683150" cy="1400530"/>
          </a:xfrm>
        </p:spPr>
        <p:txBody>
          <a:bodyPr/>
          <a:lstStyle/>
          <a:p>
            <a:r>
              <a:rPr lang="en-US" dirty="0"/>
              <a:t>Asset-Based Community Development Institute Power Ladders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67249-D22D-8946-A24D-1C5536C1A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463" y="4539077"/>
            <a:ext cx="2940050" cy="576262"/>
          </a:xfrm>
        </p:spPr>
        <p:txBody>
          <a:bodyPr/>
          <a:lstStyle/>
          <a:p>
            <a:r>
              <a:rPr lang="en-US" dirty="0"/>
              <a:t>1. Jody and John’s Citizen Power Progression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A469BF-F346-1143-A2EE-A7BE5FF79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93281" y="4914548"/>
            <a:ext cx="2930525" cy="576262"/>
          </a:xfrm>
        </p:spPr>
        <p:txBody>
          <a:bodyPr/>
          <a:lstStyle/>
          <a:p>
            <a:r>
              <a:rPr lang="en-US" i="1" dirty="0"/>
              <a:t>2. </a:t>
            </a:r>
            <a:r>
              <a:rPr lang="en-US" dirty="0"/>
              <a:t>Deborah Puntenney’s Resident Power Progression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B8CC24-F068-0241-9793-8B8B663AD6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699" y="4539077"/>
            <a:ext cx="2932113" cy="576262"/>
          </a:xfrm>
        </p:spPr>
        <p:txBody>
          <a:bodyPr/>
          <a:lstStyle/>
          <a:p>
            <a:r>
              <a:rPr lang="en-US" i="1" dirty="0"/>
              <a:t>3. </a:t>
            </a:r>
            <a:r>
              <a:rPr lang="en-US" dirty="0"/>
              <a:t>Residents and their Associations: A Power Ladder </a:t>
            </a:r>
          </a:p>
        </p:txBody>
      </p:sp>
      <p:pic>
        <p:nvPicPr>
          <p:cNvPr id="24" name="image5.png">
            <a:extLst>
              <a:ext uri="{FF2B5EF4-FFF2-40B4-BE49-F238E27FC236}">
                <a16:creationId xmlns:a16="http://schemas.microsoft.com/office/drawing/2014/main" id="{A174B1CB-40B0-E341-B2F1-6DD1D639ADEB}"/>
              </a:ext>
            </a:extLst>
          </p:cNvPr>
          <p:cNvPicPr>
            <a:picLocks noGrp="1"/>
          </p:cNvPicPr>
          <p:nvPr>
            <p:ph type="pic" idx="15"/>
          </p:nvPr>
        </p:nvPicPr>
        <p:blipFill>
          <a:blip r:embed="rId2"/>
          <a:srcRect t="24366" b="24366"/>
          <a:stretch>
            <a:fillRect/>
          </a:stretch>
        </p:blipFill>
        <p:spPr>
          <a:prstGeom prst="rect">
            <a:avLst/>
          </a:prstGeom>
          <a:ln/>
        </p:spPr>
      </p:pic>
      <p:pic>
        <p:nvPicPr>
          <p:cNvPr id="25" name="image3.png">
            <a:extLst>
              <a:ext uri="{FF2B5EF4-FFF2-40B4-BE49-F238E27FC236}">
                <a16:creationId xmlns:a16="http://schemas.microsoft.com/office/drawing/2014/main" id="{467688BA-19CD-4B4E-AFFB-2D07EFB6ECBB}"/>
              </a:ext>
            </a:extLst>
          </p:cNvPr>
          <p:cNvPicPr/>
          <p:nvPr/>
        </p:nvPicPr>
        <p:blipFill rotWithShape="1">
          <a:blip r:embed="rId3"/>
          <a:srcRect l="-8934" r="-11662" b="19676"/>
          <a:stretch/>
        </p:blipFill>
        <p:spPr>
          <a:xfrm>
            <a:off x="3996358" y="2227521"/>
            <a:ext cx="2724495" cy="1524000"/>
          </a:xfrm>
          <a:prstGeom prst="rect">
            <a:avLst/>
          </a:prstGeom>
          <a:ln/>
        </p:spPr>
      </p:pic>
      <p:pic>
        <p:nvPicPr>
          <p:cNvPr id="29" name="image1.png">
            <a:extLst>
              <a:ext uri="{FF2B5EF4-FFF2-40B4-BE49-F238E27FC236}">
                <a16:creationId xmlns:a16="http://schemas.microsoft.com/office/drawing/2014/main" id="{974AEAC6-18E9-E74E-B50F-096937BF8383}"/>
              </a:ext>
            </a:extLst>
          </p:cNvPr>
          <p:cNvPicPr>
            <a:picLocks noGrp="1"/>
          </p:cNvPicPr>
          <p:nvPr>
            <p:ph type="pic" idx="22"/>
          </p:nvPr>
        </p:nvPicPr>
        <p:blipFill>
          <a:blip r:embed="rId4"/>
          <a:srcRect t="33119" b="33119"/>
          <a:stretch>
            <a:fillRect/>
          </a:stretch>
        </p:blipFill>
        <p:spPr>
          <a:xfrm>
            <a:off x="7124700" y="2209800"/>
            <a:ext cx="2932113" cy="1524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6818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5596-7AFF-764D-A5D9-D92E93C4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i="1" dirty="0"/>
              <a:t>4. </a:t>
            </a:r>
            <a:r>
              <a:rPr lang="en-US" dirty="0"/>
              <a:t>Jody and John’s Citizen Power Progression 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50F6-14C9-904C-BC56-54ADF091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638450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What is its history? </a:t>
            </a:r>
          </a:p>
          <a:p>
            <a:pPr marL="0" indent="0">
              <a:buNone/>
            </a:pPr>
            <a:r>
              <a:rPr lang="en-US" sz="2400" dirty="0"/>
              <a:t>2. How it has been used by participants?</a:t>
            </a:r>
          </a:p>
          <a:p>
            <a:pPr marL="0" indent="0">
              <a:buNone/>
            </a:pPr>
            <a:r>
              <a:rPr lang="en-US" sz="2400" dirty="0"/>
              <a:t>3. What is great about the ladder? </a:t>
            </a:r>
          </a:p>
          <a:p>
            <a:pPr marL="0" indent="0">
              <a:buNone/>
            </a:pPr>
            <a:r>
              <a:rPr lang="en-US" sz="2400" dirty="0"/>
              <a:t>4. What are Its shortcomings and how it could be improved?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image5.png">
            <a:extLst>
              <a:ext uri="{FF2B5EF4-FFF2-40B4-BE49-F238E27FC236}">
                <a16:creationId xmlns:a16="http://schemas.microsoft.com/office/drawing/2014/main" id="{28DF117F-DEF1-A048-AA42-3A6B786EDC6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44719" y="1435884"/>
            <a:ext cx="4577532" cy="496491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7798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5596-7AFF-764D-A5D9-D92E93C4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i="1" dirty="0"/>
              <a:t>5. </a:t>
            </a:r>
            <a:r>
              <a:rPr lang="en-US" dirty="0"/>
              <a:t>Deborah Puntenney’s Resident Power Progression 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50F6-14C9-904C-BC56-54ADF091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638450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What is its history? </a:t>
            </a:r>
          </a:p>
          <a:p>
            <a:pPr marL="0" indent="0">
              <a:buNone/>
            </a:pPr>
            <a:r>
              <a:rPr lang="en-US" sz="2400" dirty="0"/>
              <a:t>2. How it has been used by participants?</a:t>
            </a:r>
          </a:p>
          <a:p>
            <a:pPr marL="0" indent="0">
              <a:buNone/>
            </a:pPr>
            <a:r>
              <a:rPr lang="en-US" sz="2400" dirty="0"/>
              <a:t>3. What is great about the ladder? </a:t>
            </a:r>
          </a:p>
          <a:p>
            <a:pPr marL="0" indent="0">
              <a:buNone/>
            </a:pPr>
            <a:r>
              <a:rPr lang="en-US" sz="2400" dirty="0"/>
              <a:t>4. What are Its shortcomings and how it could be improved?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image3.png">
            <a:extLst>
              <a:ext uri="{FF2B5EF4-FFF2-40B4-BE49-F238E27FC236}">
                <a16:creationId xmlns:a16="http://schemas.microsoft.com/office/drawing/2014/main" id="{C00AB3E5-97EC-1C4E-9B44-DAB9167D652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495394" y="1327337"/>
            <a:ext cx="3508403" cy="499019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82802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5596-7AFF-764D-A5D9-D92E93C4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i="1" dirty="0"/>
              <a:t>6. </a:t>
            </a:r>
            <a:r>
              <a:rPr lang="en-US" dirty="0"/>
              <a:t>Jody and John’s Citizen Power Progression 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50F6-14C9-904C-BC56-54ADF091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638450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What is its history? </a:t>
            </a:r>
          </a:p>
          <a:p>
            <a:pPr marL="0" indent="0">
              <a:buNone/>
            </a:pPr>
            <a:r>
              <a:rPr lang="en-US" sz="2400" dirty="0"/>
              <a:t>2. How it has been used by participants?</a:t>
            </a:r>
          </a:p>
          <a:p>
            <a:pPr marL="0" indent="0">
              <a:buNone/>
            </a:pPr>
            <a:r>
              <a:rPr lang="en-US" sz="2400" dirty="0"/>
              <a:t>3. What is great about the ladder? </a:t>
            </a:r>
          </a:p>
          <a:p>
            <a:pPr marL="0" indent="0">
              <a:buNone/>
            </a:pPr>
            <a:r>
              <a:rPr lang="en-US" sz="2400" dirty="0"/>
              <a:t>4. What are Its shortcomings and how it could be improved?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D5E8DBA8-18D4-8C4F-AC1D-A2E54B458FA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254221" y="1337180"/>
            <a:ext cx="3439610" cy="504812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89483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7B71-61D8-D947-8ACA-864D9DEA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18F76-2327-1F4F-99BF-6EF7D0220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Now lets compare and contrast the ladders.</a:t>
            </a:r>
          </a:p>
        </p:txBody>
      </p:sp>
    </p:spTree>
    <p:extLst>
      <p:ext uri="{BB962C8B-B14F-4D97-AF65-F5344CB8AC3E}">
        <p14:creationId xmlns:p14="http://schemas.microsoft.com/office/powerpoint/2010/main" val="1802708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3B23-9BE3-6B4B-9D61-EB03B2CE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5AA05-FB54-E848-8E1E-209111E10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ivis.garcia@utah.edu </a:t>
            </a:r>
          </a:p>
          <a:p>
            <a:r>
              <a:rPr lang="en-US" sz="3600" dirty="0"/>
              <a:t>mark.chupp@case.edu</a:t>
            </a:r>
          </a:p>
          <a:p>
            <a:endParaRPr lang="en-US" sz="3600" dirty="0"/>
          </a:p>
          <a:p>
            <a:r>
              <a:rPr lang="en-US" sz="3600" dirty="0"/>
              <a:t>https://resources.depaul.edu/abcd-institute/Pages/default.aspx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9AE8E-4B1D-3544-8F0A-363B167B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638" y="1152983"/>
            <a:ext cx="3760922" cy="18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8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4AD6-51CF-EE47-92FB-EBA96E0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63B90-55BF-FE45-8948-33536AE3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7281270" cy="4195481"/>
          </a:xfrm>
        </p:spPr>
        <p:txBody>
          <a:bodyPr>
            <a:normAutofit fontScale="70000" lnSpcReduction="20000"/>
          </a:bodyPr>
          <a:lstStyle/>
          <a:p>
            <a:r>
              <a:rPr lang="en-US" sz="4800" dirty="0"/>
              <a:t>Welcome, host introductions, and overview of session </a:t>
            </a:r>
          </a:p>
          <a:p>
            <a:r>
              <a:rPr lang="en-US" sz="4800" dirty="0"/>
              <a:t>Introductions of participants </a:t>
            </a:r>
          </a:p>
          <a:p>
            <a:r>
              <a:rPr lang="en-US" sz="4800" dirty="0"/>
              <a:t>Discussion of 6 Six Power Ladders, Wheels, and Progressions</a:t>
            </a:r>
          </a:p>
          <a:p>
            <a:r>
              <a:rPr lang="en-US" sz="4800" dirty="0"/>
              <a:t>Closing </a:t>
            </a:r>
            <a:br>
              <a:rPr lang="en-US" b="1" dirty="0"/>
            </a:b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883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88B39A-04B2-A748-8909-64EE39F4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45" y="324361"/>
            <a:ext cx="9404723" cy="1400530"/>
          </a:xfrm>
        </p:spPr>
        <p:txBody>
          <a:bodyPr/>
          <a:lstStyle/>
          <a:p>
            <a:r>
              <a:rPr lang="en-US" dirty="0"/>
              <a:t>Hosts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48EBA0-FC70-F545-8745-D5B014F64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13" y="1616869"/>
            <a:ext cx="4396338" cy="576262"/>
          </a:xfrm>
        </p:spPr>
        <p:txBody>
          <a:bodyPr/>
          <a:lstStyle/>
          <a:p>
            <a:r>
              <a:rPr lang="en-US" dirty="0"/>
              <a:t>Ivis Garcia, U of Utah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3DB8FBD-8585-AB4B-8C52-C18F73179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10968" y="2514600"/>
            <a:ext cx="3180477" cy="374173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2D99D5-66C6-5C45-A87B-5E9C65214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Mark Chupp, Case Western Reserve University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5A37FE6-62E2-8A49-A6F1-6F32CB671A5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2330" y="2514600"/>
            <a:ext cx="3180477" cy="37417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C19EE8-B993-EE4F-BEA5-CCAADF4AAC1A}"/>
              </a:ext>
            </a:extLst>
          </p:cNvPr>
          <p:cNvSpPr/>
          <p:nvPr/>
        </p:nvSpPr>
        <p:spPr>
          <a:xfrm>
            <a:off x="2280655" y="506652"/>
            <a:ext cx="796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</a:rPr>
              <a:t>USA Host team members:  </a:t>
            </a:r>
            <a:r>
              <a:rPr lang="en-US" dirty="0">
                <a:latin typeface="Open Sans" panose="020B0606030504020204" pitchFamily="34" charset="0"/>
              </a:rPr>
              <a:t>ABCD Institute Faculty, USA</a:t>
            </a:r>
          </a:p>
          <a:p>
            <a:r>
              <a:rPr lang="en-US" dirty="0">
                <a:hlinkClick r:id="rId4"/>
              </a:rPr>
              <a:t>https://resources.depaul.edu/abcd-institute/Pages/default.aspx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02DF20-7311-444A-A216-8DA40F796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608" y="0"/>
            <a:ext cx="2378392" cy="11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33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ECBE5C-BBC4-E345-BC17-CB117D23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796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75701E-2017-7245-8612-2E913C6F91EB}"/>
              </a:ext>
            </a:extLst>
          </p:cNvPr>
          <p:cNvSpPr/>
          <p:nvPr/>
        </p:nvSpPr>
        <p:spPr>
          <a:xfrm>
            <a:off x="4241368" y="3316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Article: https://</a:t>
            </a:r>
            <a:r>
              <a:rPr lang="en-US" dirty="0" err="1">
                <a:solidFill>
                  <a:schemeClr val="bg2"/>
                </a:solidFill>
              </a:rPr>
              <a:t>drive.google.com</a:t>
            </a:r>
            <a:r>
              <a:rPr lang="en-US" dirty="0">
                <a:solidFill>
                  <a:schemeClr val="bg2"/>
                </a:solidFill>
              </a:rPr>
              <a:t>/file/d/1ehVcKKnSgSgcvqEQn6TsM8q-goTAd4OO/</a:t>
            </a:r>
            <a:r>
              <a:rPr lang="en-US" dirty="0" err="1">
                <a:solidFill>
                  <a:schemeClr val="bg2"/>
                </a:solidFill>
              </a:rPr>
              <a:t>view?usp</a:t>
            </a:r>
            <a:r>
              <a:rPr lang="en-US" dirty="0">
                <a:solidFill>
                  <a:schemeClr val="bg2"/>
                </a:solidFill>
              </a:rPr>
              <a:t>=sharing</a:t>
            </a:r>
          </a:p>
        </p:txBody>
      </p:sp>
    </p:spTree>
    <p:extLst>
      <p:ext uri="{BB962C8B-B14F-4D97-AF65-F5344CB8AC3E}">
        <p14:creationId xmlns:p14="http://schemas.microsoft.com/office/powerpoint/2010/main" val="3800982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C5D697-28C1-274A-8752-2F502452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Event description</a:t>
            </a:r>
            <a:br>
              <a:rPr lang="en-US" b="1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DEE930-2D92-234C-8748-F386A9350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72471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This conversation will look closely at 5 power ladders</a:t>
            </a:r>
          </a:p>
          <a:p>
            <a:pPr marL="0" indent="0">
              <a:buNone/>
            </a:pPr>
            <a:r>
              <a:rPr lang="en-US" dirty="0"/>
              <a:t>(1) Sherry Arnstein’s “Ladder of Citizen Participation,” </a:t>
            </a:r>
          </a:p>
          <a:p>
            <a:pPr marL="0" indent="0">
              <a:buNone/>
            </a:pPr>
            <a:r>
              <a:rPr lang="en-US" dirty="0"/>
              <a:t>(2) the South Lanarkshire Council’s “Wheel of Participation,” </a:t>
            </a:r>
          </a:p>
          <a:p>
            <a:pPr marL="0" indent="0">
              <a:buNone/>
            </a:pPr>
            <a:r>
              <a:rPr lang="en-US" dirty="0"/>
              <a:t>(3) the International Association of Public Participation (IAP2) “Public Participation Spectrum” </a:t>
            </a:r>
          </a:p>
          <a:p>
            <a:pPr marL="0" indent="0">
              <a:buNone/>
            </a:pPr>
            <a:r>
              <a:rPr lang="en-US" dirty="0"/>
              <a:t>(4) Asset-Based Community Development(ABCD) Institute’s “Citizen Power Ladder” developed by Jody Kretzmann and John McKnight, </a:t>
            </a:r>
          </a:p>
          <a:p>
            <a:pPr marL="0" indent="0">
              <a:buNone/>
            </a:pPr>
            <a:r>
              <a:rPr lang="en-US" dirty="0"/>
              <a:t>(5) Deborah Puntenney the “Resident Power Progression” </a:t>
            </a:r>
          </a:p>
          <a:p>
            <a:pPr marL="0" indent="0">
              <a:buNone/>
            </a:pPr>
            <a:r>
              <a:rPr lang="en-US" dirty="0"/>
              <a:t>(6) developed by Jody Kretzmann, John McKnight, Sarah Dobrowolski, and Deborah Puntenney “Residents and their Associations: A Power Ladder.”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3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5596-7AFF-764D-A5D9-D92E93C4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will answer 4 questions for each ladder regarding: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50F6-14C9-904C-BC56-54ADF091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What is its history? </a:t>
            </a:r>
          </a:p>
          <a:p>
            <a:pPr marL="0" indent="0">
              <a:buNone/>
            </a:pPr>
            <a:r>
              <a:rPr lang="en-US" sz="2400" dirty="0"/>
              <a:t>2. How it has been used by participants?</a:t>
            </a:r>
          </a:p>
          <a:p>
            <a:pPr marL="0" indent="0">
              <a:buNone/>
            </a:pPr>
            <a:r>
              <a:rPr lang="en-US" sz="2400" dirty="0"/>
              <a:t>3. What is great about the ladder? </a:t>
            </a:r>
          </a:p>
          <a:p>
            <a:pPr marL="0" indent="0">
              <a:buNone/>
            </a:pPr>
            <a:r>
              <a:rPr lang="en-US" sz="2400" dirty="0"/>
              <a:t>4. What are Its shortcomings and how it could be improved? </a:t>
            </a:r>
          </a:p>
          <a:p>
            <a:endParaRPr lang="en-US" sz="2400" dirty="0"/>
          </a:p>
          <a:p>
            <a:r>
              <a:rPr lang="en-US" sz="2400" dirty="0"/>
              <a:t>In the end, we will compare and contrast the ladders. </a:t>
            </a:r>
          </a:p>
        </p:txBody>
      </p:sp>
    </p:spTree>
    <p:extLst>
      <p:ext uri="{BB962C8B-B14F-4D97-AF65-F5344CB8AC3E}">
        <p14:creationId xmlns:p14="http://schemas.microsoft.com/office/powerpoint/2010/main" val="1643821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BDB94-3451-F04B-9A36-4512E1E35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297848" cy="1400530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96930-2979-864C-B49C-BA8F82AA9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4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10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7BA825-858E-C34C-B524-C48E51B1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Non-ABCD </a:t>
            </a:r>
            <a:br>
              <a:rPr lang="en-US" dirty="0"/>
            </a:br>
            <a:r>
              <a:rPr lang="en-US" dirty="0"/>
              <a:t>Ladders, Wheel and Spectrums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67249-D22D-8946-A24D-1C5536C1A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463" y="4539077"/>
            <a:ext cx="2940050" cy="576262"/>
          </a:xfrm>
        </p:spPr>
        <p:txBody>
          <a:bodyPr/>
          <a:lstStyle/>
          <a:p>
            <a:r>
              <a:rPr lang="en-US" i="1" dirty="0"/>
              <a:t>1. Sherry Arnstein’s Ladder of Citizen Participation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A469BF-F346-1143-A2EE-A7BE5FF79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93281" y="4914548"/>
            <a:ext cx="2930525" cy="576262"/>
          </a:xfrm>
        </p:spPr>
        <p:txBody>
          <a:bodyPr/>
          <a:lstStyle/>
          <a:p>
            <a:r>
              <a:rPr lang="en-US" i="1" dirty="0"/>
              <a:t>2. South Lanarkshire Council’s Wheel of Participation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B8CC24-F068-0241-9793-8B8B663AD6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699" y="5683127"/>
            <a:ext cx="2932113" cy="576262"/>
          </a:xfrm>
        </p:spPr>
        <p:txBody>
          <a:bodyPr/>
          <a:lstStyle/>
          <a:p>
            <a:r>
              <a:rPr lang="en-US" i="1" dirty="0"/>
              <a:t>3. The International Association of Public Participation (IAP2</a:t>
            </a:r>
            <a:r>
              <a:rPr lang="en-US" dirty="0"/>
              <a:t>)</a:t>
            </a:r>
          </a:p>
        </p:txBody>
      </p:sp>
      <p:pic>
        <p:nvPicPr>
          <p:cNvPr id="14" name="image2.png">
            <a:extLst>
              <a:ext uri="{FF2B5EF4-FFF2-40B4-BE49-F238E27FC236}">
                <a16:creationId xmlns:a16="http://schemas.microsoft.com/office/drawing/2014/main" id="{C64B0485-04A5-3C4E-B53D-1AF20213CC6A}"/>
              </a:ext>
            </a:extLst>
          </p:cNvPr>
          <p:cNvPicPr>
            <a:picLocks noGrp="1"/>
          </p:cNvPicPr>
          <p:nvPr>
            <p:ph type="pic" idx="15"/>
          </p:nvPr>
        </p:nvPicPr>
        <p:blipFill>
          <a:blip r:embed="rId2"/>
          <a:srcRect t="33265" b="33265"/>
          <a:stretch>
            <a:fillRect/>
          </a:stretch>
        </p:blipFill>
        <p:spPr>
          <a:prstGeom prst="rect">
            <a:avLst/>
          </a:prstGeom>
          <a:ln/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1C7549C-667B-914A-92E2-AD4E7101B489}"/>
              </a:ext>
            </a:extLst>
          </p:cNvPr>
          <p:cNvGrpSpPr/>
          <p:nvPr/>
        </p:nvGrpSpPr>
        <p:grpSpPr>
          <a:xfrm>
            <a:off x="3592513" y="1967759"/>
            <a:ext cx="3419469" cy="1880552"/>
            <a:chOff x="2306627" y="1997208"/>
            <a:chExt cx="6078747" cy="356558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D790C53-DB51-5148-B9CB-06D5EB4991CA}"/>
                </a:ext>
              </a:extLst>
            </p:cNvPr>
            <p:cNvGrpSpPr/>
            <p:nvPr/>
          </p:nvGrpSpPr>
          <p:grpSpPr>
            <a:xfrm>
              <a:off x="2306627" y="1997208"/>
              <a:ext cx="6078747" cy="3565585"/>
              <a:chOff x="0" y="0"/>
              <a:chExt cx="6078725" cy="356557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D8910B5-592C-6E4A-932B-CD67C747DF9D}"/>
                  </a:ext>
                </a:extLst>
              </p:cNvPr>
              <p:cNvSpPr/>
              <p:nvPr/>
            </p:nvSpPr>
            <p:spPr>
              <a:xfrm>
                <a:off x="0" y="0"/>
                <a:ext cx="6078725" cy="356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C160FF0-5EE1-8945-9F20-E44D972979D3}"/>
                  </a:ext>
                </a:extLst>
              </p:cNvPr>
              <p:cNvGrpSpPr/>
              <p:nvPr/>
            </p:nvGrpSpPr>
            <p:grpSpPr>
              <a:xfrm>
                <a:off x="0" y="0"/>
                <a:ext cx="6078725" cy="3565575"/>
                <a:chOff x="0" y="0"/>
                <a:chExt cx="6078725" cy="3565575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6DD3D494-1559-2341-A314-A75A11D56C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078725" cy="35655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78" name="Block Arc 77">
                  <a:extLst>
                    <a:ext uri="{FF2B5EF4-FFF2-40B4-BE49-F238E27FC236}">
                      <a16:creationId xmlns:a16="http://schemas.microsoft.com/office/drawing/2014/main" id="{F7AED655-F7C4-384E-A371-F9C086EF1792}"/>
                    </a:ext>
                  </a:extLst>
                </p:cNvPr>
                <p:cNvSpPr/>
                <p:nvPr/>
              </p:nvSpPr>
              <p:spPr>
                <a:xfrm>
                  <a:off x="1668463" y="412115"/>
                  <a:ext cx="2741293" cy="2741293"/>
                </a:xfrm>
                <a:prstGeom prst="blockArc">
                  <a:avLst>
                    <a:gd name="adj1" fmla="val 10800000"/>
                    <a:gd name="adj2" fmla="val 16200000"/>
                    <a:gd name="adj3" fmla="val 4644"/>
                  </a:avLst>
                </a:pr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79" name="Block Arc 78">
                  <a:extLst>
                    <a:ext uri="{FF2B5EF4-FFF2-40B4-BE49-F238E27FC236}">
                      <a16:creationId xmlns:a16="http://schemas.microsoft.com/office/drawing/2014/main" id="{44480216-F490-8D41-9ED3-34683E73FD85}"/>
                    </a:ext>
                  </a:extLst>
                </p:cNvPr>
                <p:cNvSpPr/>
                <p:nvPr/>
              </p:nvSpPr>
              <p:spPr>
                <a:xfrm>
                  <a:off x="1668463" y="412115"/>
                  <a:ext cx="2741293" cy="2741293"/>
                </a:xfrm>
                <a:prstGeom prst="blockArc">
                  <a:avLst>
                    <a:gd name="adj1" fmla="val 5400000"/>
                    <a:gd name="adj2" fmla="val 10800000"/>
                    <a:gd name="adj3" fmla="val 4644"/>
                  </a:avLst>
                </a:pr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80" name="Block Arc 79">
                  <a:extLst>
                    <a:ext uri="{FF2B5EF4-FFF2-40B4-BE49-F238E27FC236}">
                      <a16:creationId xmlns:a16="http://schemas.microsoft.com/office/drawing/2014/main" id="{35D7D20D-BE99-2544-8267-01411CFE1AFC}"/>
                    </a:ext>
                  </a:extLst>
                </p:cNvPr>
                <p:cNvSpPr/>
                <p:nvPr/>
              </p:nvSpPr>
              <p:spPr>
                <a:xfrm>
                  <a:off x="1668463" y="412115"/>
                  <a:ext cx="2741293" cy="2741293"/>
                </a:xfrm>
                <a:prstGeom prst="blockArc">
                  <a:avLst>
                    <a:gd name="adj1" fmla="val 0"/>
                    <a:gd name="adj2" fmla="val 5400000"/>
                    <a:gd name="adj3" fmla="val 4644"/>
                  </a:avLst>
                </a:pr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81" name="Block Arc 80">
                  <a:extLst>
                    <a:ext uri="{FF2B5EF4-FFF2-40B4-BE49-F238E27FC236}">
                      <a16:creationId xmlns:a16="http://schemas.microsoft.com/office/drawing/2014/main" id="{0E5C7BC4-4BC3-BF41-955B-89459E7A16CD}"/>
                    </a:ext>
                  </a:extLst>
                </p:cNvPr>
                <p:cNvSpPr/>
                <p:nvPr/>
              </p:nvSpPr>
              <p:spPr>
                <a:xfrm>
                  <a:off x="1668463" y="412115"/>
                  <a:ext cx="2741293" cy="2741293"/>
                </a:xfrm>
                <a:prstGeom prst="blockArc">
                  <a:avLst>
                    <a:gd name="adj1" fmla="val 16200000"/>
                    <a:gd name="adj2" fmla="val 0"/>
                    <a:gd name="adj3" fmla="val 4644"/>
                  </a:avLst>
                </a:pr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1083C6A5-A6AB-8B43-B885-0E4474360922}"/>
                    </a:ext>
                  </a:extLst>
                </p:cNvPr>
                <p:cNvSpPr/>
                <p:nvPr/>
              </p:nvSpPr>
              <p:spPr>
                <a:xfrm>
                  <a:off x="2407693" y="1151345"/>
                  <a:ext cx="1262833" cy="126283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98C841A-EC91-F24E-92C7-33A92A2728BD}"/>
                    </a:ext>
                  </a:extLst>
                </p:cNvPr>
                <p:cNvSpPr/>
                <p:nvPr/>
              </p:nvSpPr>
              <p:spPr>
                <a:xfrm>
                  <a:off x="2597118" y="1947"/>
                  <a:ext cx="883983" cy="88398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B80B79A4-B250-7343-BEE1-7978E13071C0}"/>
                    </a:ext>
                  </a:extLst>
                </p:cNvPr>
                <p:cNvSpPr/>
                <p:nvPr/>
              </p:nvSpPr>
              <p:spPr>
                <a:xfrm>
                  <a:off x="3935941" y="1340770"/>
                  <a:ext cx="883983" cy="88398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E209058-3665-804B-940E-C2928451F000}"/>
                    </a:ext>
                  </a:extLst>
                </p:cNvPr>
                <p:cNvSpPr/>
                <p:nvPr/>
              </p:nvSpPr>
              <p:spPr>
                <a:xfrm>
                  <a:off x="2597118" y="2679594"/>
                  <a:ext cx="883983" cy="88398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CB9B1B5-61E5-5F4A-A81F-75F9DB4B5E13}"/>
                    </a:ext>
                  </a:extLst>
                </p:cNvPr>
                <p:cNvSpPr/>
                <p:nvPr/>
              </p:nvSpPr>
              <p:spPr>
                <a:xfrm>
                  <a:off x="1258294" y="1340770"/>
                  <a:ext cx="883983" cy="883983"/>
                </a:xfrm>
                <a:prstGeom prst="ellipse">
                  <a:avLst/>
                </a:prstGeom>
                <a:solidFill>
                  <a:schemeClr val="accent3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</p:grpSp>
        </p:grpSp>
      </p:grpSp>
      <p:pic>
        <p:nvPicPr>
          <p:cNvPr id="92" name="image4.png">
            <a:extLst>
              <a:ext uri="{FF2B5EF4-FFF2-40B4-BE49-F238E27FC236}">
                <a16:creationId xmlns:a16="http://schemas.microsoft.com/office/drawing/2014/main" id="{297BB00D-A550-C946-B7AA-B99FB8BB5FA6}"/>
              </a:ext>
            </a:extLst>
          </p:cNvPr>
          <p:cNvPicPr>
            <a:picLocks noGrp="1"/>
          </p:cNvPicPr>
          <p:nvPr>
            <p:ph type="pic" idx="22"/>
          </p:nvPr>
        </p:nvPicPr>
        <p:blipFill>
          <a:blip r:embed="rId3"/>
          <a:srcRect t="17515" b="17515"/>
          <a:stretch>
            <a:fillRect/>
          </a:stretch>
        </p:blipFill>
        <p:spPr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6756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5596-7AFF-764D-A5D9-D92E93C4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i="1" dirty="0"/>
              <a:t>1. Sherry Arnstein’s Ladder of Citizen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50F6-14C9-904C-BC56-54ADF091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638450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What is its history? </a:t>
            </a:r>
          </a:p>
          <a:p>
            <a:pPr marL="0" indent="0">
              <a:buNone/>
            </a:pPr>
            <a:r>
              <a:rPr lang="en-US" sz="2400" dirty="0"/>
              <a:t>2. How it has been used by participants?</a:t>
            </a:r>
          </a:p>
          <a:p>
            <a:pPr marL="0" indent="0">
              <a:buNone/>
            </a:pPr>
            <a:r>
              <a:rPr lang="en-US" sz="2400" dirty="0"/>
              <a:t>3. What is great about the ladder? </a:t>
            </a:r>
          </a:p>
          <a:p>
            <a:pPr marL="0" indent="0">
              <a:buNone/>
            </a:pPr>
            <a:r>
              <a:rPr lang="en-US" sz="2400" dirty="0"/>
              <a:t>4. What are Its shortcomings and how it could be improved?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24471799-6478-6D4F-89ED-C8567C477D8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166997" y="1480304"/>
            <a:ext cx="3728311" cy="492049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280767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281</TotalTime>
  <Words>772</Words>
  <Application>Microsoft Macintosh PowerPoint</Application>
  <PresentationFormat>Widescreen</PresentationFormat>
  <Paragraphs>116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Open Sans</vt:lpstr>
      <vt:lpstr>Times New Roman</vt:lpstr>
      <vt:lpstr>Wingdings 3</vt:lpstr>
      <vt:lpstr>Ion</vt:lpstr>
      <vt:lpstr>An Analysis of Six Power Ladders, Wheels, and Progressions </vt:lpstr>
      <vt:lpstr>Agenda </vt:lpstr>
      <vt:lpstr>Hosts </vt:lpstr>
      <vt:lpstr>PowerPoint Presentation</vt:lpstr>
      <vt:lpstr>Event description </vt:lpstr>
      <vt:lpstr>We will answer 4 questions for each ladder regarding:</vt:lpstr>
      <vt:lpstr>Introductions</vt:lpstr>
      <vt:lpstr>Non-ABCD  Ladders, Wheel and Spectrums</vt:lpstr>
      <vt:lpstr>1. Sherry Arnstein’s Ladder of Citizen Participation</vt:lpstr>
      <vt:lpstr>2. South Lanarkshire Council’s Wheel of Participation</vt:lpstr>
      <vt:lpstr>1. The International Association of Public Participation (IAP2) </vt:lpstr>
      <vt:lpstr>Asset-Based Community Development Institute Power Ladders</vt:lpstr>
      <vt:lpstr>4. Jody and John’s Citizen Power Progression </vt:lpstr>
      <vt:lpstr>5. Deborah Puntenney’s Resident Power Progression </vt:lpstr>
      <vt:lpstr>6. Jody and John’s Citizen Power Progression </vt:lpstr>
      <vt:lpstr>Closing </vt:lpstr>
      <vt:lpstr>Thank you!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Analysis of Six Power Ladders, Wheels, and Progressions </dc:title>
  <dc:creator>ivis garcia</dc:creator>
  <cp:lastModifiedBy>ivis garcia</cp:lastModifiedBy>
  <cp:revision>15</cp:revision>
  <dcterms:created xsi:type="dcterms:W3CDTF">2020-06-21T18:20:21Z</dcterms:created>
  <dcterms:modified xsi:type="dcterms:W3CDTF">2020-06-21T23:05:46Z</dcterms:modified>
</cp:coreProperties>
</file>