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6858000" cx="12192000"/>
  <p:notesSz cx="6858000" cy="9144000"/>
  <p:embeddedFontLst>
    <p:embeddedFont>
      <p:font typeface="Libre Franklin"/>
      <p:regular r:id="rId41"/>
      <p:bold r:id="rId42"/>
      <p:italic r:id="rId43"/>
      <p:boldItalic r:id="rId44"/>
    </p:embeddedFont>
    <p:embeddedFont>
      <p:font typeface="Helvetica Neue"/>
      <p:regular r:id="rId45"/>
      <p:bold r:id="rId46"/>
      <p:italic r:id="rId47"/>
      <p:boldItalic r:id="rId48"/>
    </p:embeddedFont>
    <p:embeddedFont>
      <p:font typeface="Gill Sans"/>
      <p:regular r:id="rId49"/>
      <p:bold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1" roundtripDataSignature="AMtx7mjmNct+l/lDQIsDCaBhygv+TMs92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Jindra Ceka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LibreFranklin-bold.fntdata"/><Relationship Id="rId41" Type="http://schemas.openxmlformats.org/officeDocument/2006/relationships/font" Target="fonts/LibreFranklin-regular.fntdata"/><Relationship Id="rId44" Type="http://schemas.openxmlformats.org/officeDocument/2006/relationships/font" Target="fonts/LibreFranklin-boldItalic.fntdata"/><Relationship Id="rId43" Type="http://schemas.openxmlformats.org/officeDocument/2006/relationships/font" Target="fonts/LibreFranklin-italic.fntdata"/><Relationship Id="rId46" Type="http://schemas.openxmlformats.org/officeDocument/2006/relationships/font" Target="fonts/HelveticaNeue-bold.fntdata"/><Relationship Id="rId45" Type="http://schemas.openxmlformats.org/officeDocument/2006/relationships/font" Target="fonts/HelveticaNeue-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HelveticaNeue-boldItalic.fntdata"/><Relationship Id="rId47" Type="http://schemas.openxmlformats.org/officeDocument/2006/relationships/font" Target="fonts/HelveticaNeue-italic.fntdata"/><Relationship Id="rId49" Type="http://schemas.openxmlformats.org/officeDocument/2006/relationships/font" Target="fonts/GillSans-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customschemas.google.com/relationships/presentationmetadata" Target="metadata"/><Relationship Id="rId50" Type="http://schemas.openxmlformats.org/officeDocument/2006/relationships/font" Target="fonts/GillSans-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6-22T14:07:05.471">
    <p:pos x="10" y="10"/>
    <p:text/>
    <p:extLst>
      <p:ext uri="{C676402C-5697-4E1C-873F-D02D1690AC5C}">
        <p15:threadingInfo timeZoneBias="0"/>
      </p:ext>
      <p:ext uri="http://customooxmlschemas.google.com/">
        <go:slidesCustomData xmlns:go="http://customooxmlschemas.google.com/" commentPostId="AAAAGqIgpKQ"/>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 name="Google Shape;9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 name="Google Shape;19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Gill Sans"/>
                <a:ea typeface="Gill Sans"/>
                <a:cs typeface="Gill Sans"/>
                <a:sym typeface="Gill Sans"/>
              </a:rPr>
              <a:t>Overall programs had no sustainment definition and pre-set benchmarks of “success” post closure (for community groups or the participants) and there were issues with untested sustainability assumptions and availability and quality of M&amp;E records. </a:t>
            </a:r>
            <a:endParaRPr/>
          </a:p>
          <a:p>
            <a:pPr indent="0" lvl="0" marL="0" rtl="0" algn="l">
              <a:lnSpc>
                <a:spcPct val="100000"/>
              </a:lnSpc>
              <a:spcBef>
                <a:spcPts val="0"/>
              </a:spcBef>
              <a:spcAft>
                <a:spcPts val="0"/>
              </a:spcAft>
              <a:buSzPts val="1400"/>
              <a:buNone/>
            </a:pPr>
            <a:r>
              <a:t/>
            </a:r>
            <a:endParaRPr/>
          </a:p>
        </p:txBody>
      </p:sp>
      <p:sp>
        <p:nvSpPr>
          <p:cNvPr id="216" name="Google Shape;21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HOLTA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Organizational culture rooted in who we are and positions we have: 2 min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Ex-post evaluations, especially when new in an organization are exciting. Everyone sees so much potential in them. A common reason for supporting ex-posts esp. funded internally is the belief that good results, sustained achievements are there… We just haven’t measured them. Depending on who you are (your role, experience, and sometimes worldviews) also shapes how you view or what you may expect ex-posts to bring home.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Looking at these pictures we can see how perceptions can differ from one person to another. How far is really the child from the father? I am a mother, when my husband does this with our 2 year old, you know where I stand…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Let’s bring this back to ex-posts though. Our different stakeholders had different hopes of how much sustained achievement was going on and what we could do with the learning and results… If you were to guess from this list of stakeholders (leadership, fundraisers, program staff (including M&amp;E), who do you think had the highest hope of what we could do with results? </a:t>
            </a:r>
            <a:endParaRPr/>
          </a:p>
          <a:p>
            <a:pPr indent="0" lvl="0" marL="0" rtl="0" algn="l">
              <a:lnSpc>
                <a:spcPct val="100000"/>
              </a:lnSpc>
              <a:spcBef>
                <a:spcPts val="0"/>
              </a:spcBef>
              <a:spcAft>
                <a:spcPts val="0"/>
              </a:spcAft>
              <a:buSzPts val="1400"/>
              <a:buNone/>
            </a:pPr>
            <a:r>
              <a:t/>
            </a:r>
            <a:endParaRPr/>
          </a:p>
        </p:txBody>
      </p:sp>
      <p:sp>
        <p:nvSpPr>
          <p:cNvPr id="224" name="Google Shape;22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Examples of results to anchor what was controversial: 3 min story telling and then do a </a:t>
            </a:r>
            <a:r>
              <a:rPr b="1" lang="en-US"/>
              <a:t>quick voting:</a:t>
            </a:r>
            <a:endParaRPr/>
          </a:p>
          <a:p>
            <a:pPr indent="-171450" lvl="0" marL="171450" rtl="0" algn="l">
              <a:lnSpc>
                <a:spcPct val="100000"/>
              </a:lnSpc>
              <a:spcBef>
                <a:spcPts val="0"/>
              </a:spcBef>
              <a:spcAft>
                <a:spcPts val="0"/>
              </a:spcAft>
              <a:buClr>
                <a:schemeClr val="dk1"/>
              </a:buClr>
              <a:buSzPts val="1200"/>
              <a:buFont typeface="Arial"/>
              <a:buChar char="•"/>
            </a:pPr>
            <a:r>
              <a:rPr lang="en-US"/>
              <a:t>What do you think thus far? Is this project sustainable? </a:t>
            </a:r>
            <a:endParaRPr/>
          </a:p>
          <a:p>
            <a:pPr indent="-171450" lvl="0" marL="171450" rtl="0" algn="l">
              <a:lnSpc>
                <a:spcPct val="100000"/>
              </a:lnSpc>
              <a:spcBef>
                <a:spcPts val="0"/>
              </a:spcBef>
              <a:spcAft>
                <a:spcPts val="0"/>
              </a:spcAft>
              <a:buClr>
                <a:schemeClr val="dk1"/>
              </a:buClr>
              <a:buSzPts val="1200"/>
              <a:buFont typeface="Arial"/>
              <a:buChar char="•"/>
            </a:pPr>
            <a:r>
              <a:rPr lang="en-US"/>
              <a:t>Can you quickly write in the box why you think it’s sustainable? Yes, you can state the obvious.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But there’s more to this story… Let’s continue.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HOLTA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Zam -Zam water project serves three communities (Karathieuv South, Mahalawilluwa, Karathieuv North, Serakkuliya, and part of Mangalapura).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It started with WV building the central tall structure in 2007 and then two years later the Asian Development Bank built on the investment and provided pumps, pipes, and a tank. In 2013 the Water Consumer Society dug a 400 feet deep pump. In collaboration with the local government the WCS now has also an office building which is also used to operate the water station.  In 2014 the government provided a third water tank.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This plant serves 1,700 families. The caretaker lives on the premises. The expenses are covered by each family paying for units of water used. If the families use more than 15 units, they have to pay five rupees per unit. The total cost comes to 400-1,200 rupees per family per month. The operating costs are around 100,000 rupees per month.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When constructed the water was used for a number of years for all purposes. Currently, after more water analysis on the quality of water, it has been agreed that the water is not the best choice for drinking. The water is used mostly for washing, cooking, and cleaning. Families buy drinking water.</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Was this a successful water project or not? Our purpose was to provide drinkable water to the population. From that aspect, we did not succeed. But looking at how these communities have come together, and been able to maintain and grow and benefit from the project since WV left in 2012… From that aspect, one can consider this a success story… When we talk about mixed results this is one of those stories that we brought back… Not BLACK and WHITE</a:t>
            </a:r>
            <a:endParaRPr/>
          </a:p>
        </p:txBody>
      </p:sp>
      <p:sp>
        <p:nvSpPr>
          <p:cNvPr id="234" name="Google Shape;23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Let’s do another </a:t>
            </a:r>
            <a:r>
              <a:rPr b="1" lang="en-US"/>
              <a:t>quick voting:</a:t>
            </a:r>
            <a:endParaRPr/>
          </a:p>
          <a:p>
            <a:pPr indent="-171450" lvl="0" marL="171450" rtl="0" algn="l">
              <a:lnSpc>
                <a:spcPct val="100000"/>
              </a:lnSpc>
              <a:spcBef>
                <a:spcPts val="0"/>
              </a:spcBef>
              <a:spcAft>
                <a:spcPts val="0"/>
              </a:spcAft>
              <a:buClr>
                <a:schemeClr val="dk1"/>
              </a:buClr>
              <a:buSzPts val="1200"/>
              <a:buFont typeface="Arial"/>
              <a:buChar char="•"/>
            </a:pPr>
            <a:r>
              <a:rPr lang="en-US"/>
              <a:t>What do you think now? Is this project sustainable? Simple Yes or No voting for now. </a:t>
            </a:r>
            <a:endParaRPr/>
          </a:p>
          <a:p>
            <a:pPr indent="-171450" lvl="0" marL="171450" rtl="0" algn="l">
              <a:lnSpc>
                <a:spcPct val="100000"/>
              </a:lnSpc>
              <a:spcBef>
                <a:spcPts val="0"/>
              </a:spcBef>
              <a:spcAft>
                <a:spcPts val="0"/>
              </a:spcAft>
              <a:buClr>
                <a:schemeClr val="dk1"/>
              </a:buClr>
              <a:buSzPts val="1200"/>
              <a:buFont typeface="Arial"/>
              <a:buChar char="•"/>
            </a:pPr>
            <a:r>
              <a:rPr lang="en-US"/>
              <a:t>I want to ask those that switched from yes to no to type very briefly (think one short sentence) why they changed their minds? </a:t>
            </a:r>
            <a:endParaRPr/>
          </a:p>
          <a:p>
            <a:pPr indent="-171450" lvl="0" marL="171450" rtl="0" algn="l">
              <a:lnSpc>
                <a:spcPct val="100000"/>
              </a:lnSpc>
              <a:spcBef>
                <a:spcPts val="0"/>
              </a:spcBef>
              <a:spcAft>
                <a:spcPts val="0"/>
              </a:spcAft>
              <a:buClr>
                <a:schemeClr val="dk1"/>
              </a:buClr>
              <a:buSzPts val="1200"/>
              <a:buFont typeface="Arial"/>
              <a:buChar char="•"/>
            </a:pPr>
            <a:r>
              <a:rPr lang="en-US"/>
              <a:t>Now let’s ask those that were still a “yes” despite this additional information. Why do you still think this is a successful sustainability story? </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Clr>
                <a:schemeClr val="dk1"/>
              </a:buClr>
              <a:buSzPts val="1200"/>
              <a:buFont typeface="Arial"/>
              <a:buNone/>
            </a:pPr>
            <a:r>
              <a:rPr lang="en-US"/>
              <a:t>Holta’s summary of her views and what she struggled with and what her resolution on the story was (Yes –the community is investing, the leaders are investing, people are maintaining a structure but it’s not what we were thinking and it’s not as great or glamorous or but it’s real). It’s grey. It’s muddy. It asks you to wrestle. No simple solutions. </a:t>
            </a:r>
            <a:endParaRPr/>
          </a:p>
          <a:p>
            <a:pPr indent="0" lvl="0" marL="0" rtl="0" algn="l">
              <a:lnSpc>
                <a:spcPct val="100000"/>
              </a:lnSpc>
              <a:spcBef>
                <a:spcPts val="0"/>
              </a:spcBef>
              <a:spcAft>
                <a:spcPts val="0"/>
              </a:spcAft>
              <a:buSzPts val="1400"/>
              <a:buNone/>
            </a:pPr>
            <a:r>
              <a:t/>
            </a:r>
            <a:endParaRPr/>
          </a:p>
        </p:txBody>
      </p:sp>
      <p:sp>
        <p:nvSpPr>
          <p:cNvPr id="247" name="Google Shape;24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self-help groups of IPT are one of the community groups that the Rakai Kakuuto programme worked with. The groups were formed as a coping mechanism for those suffering from depression symptoms related to HIV. During the life of the ADP, at the end of the programme (16 weeks) many groups chose to remain as a group - continuing to offer psycho-social support to members, but also start Income Generating Activities (IGA) to generate income for their members primarily, as well as to using a portion to reach out to others in need.</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ex-post evaluation adapted a previous methodology used by John Hopkins and Columbia University to evaluate these very groups in Rakai (see side bar on next page). Unfortunately, the available programme records were scarce with no information on location, contact details or how long any of the groups had been operational. Nonetheless, we were able to track seven out of twenty-three IPT-G which were functional at programme closure (2010).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Rapid qualitative assessment and programme formative research</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64" name="Google Shape;26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self-help groups of IPT are one of the community groups that the Rakai Kakuuto programme worked with. The groups were formed as a coping mechanism for those suffering from depression symptoms related to HIV. During the life of the program, at the end of the programme (16 weeks) many groups chose to remain as a group - continuing to offer psycho-social support to members, but also start Income Generating Activities (IGA) to generate income for their members primarily, as well as to using a portion to reach out to others in need.</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ex-post evaluation adapted a previous methodology used by John Hopkins and Columbia University to evaluate these very groups in Rakai (see side bar on next page). Unfortunately, the available programme records were scarce with no information on location, contact details or how long any of the groups had been operational. Nonetheless, we were able to track seven out of twenty-three IPT-G which were functional at programme closure (2010).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Rapid qualitative assessment and programme formative research</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79" name="Google Shape;27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sz="1200">
                <a:solidFill>
                  <a:schemeClr val="lt1"/>
                </a:solidFill>
                <a:latin typeface="Calibri"/>
                <a:ea typeface="Calibri"/>
                <a:cs typeface="Calibri"/>
                <a:sym typeface="Calibri"/>
              </a:rPr>
              <a:t>Using a free-listing approach, interviews were conducted with 29 members from the seven IPT-Gs. Semi-structured interviews were afterward conducted with five available IPT-G facilitators and 12 nominated referrals (community members referred by the IPT-G members as knowledgeable about the benefits stemming from these groups).</a:t>
            </a:r>
            <a:endParaRPr>
              <a:solidFill>
                <a:schemeClr val="dk1"/>
              </a:solidFill>
            </a:endParaRPr>
          </a:p>
        </p:txBody>
      </p:sp>
      <p:sp>
        <p:nvSpPr>
          <p:cNvPr id="289" name="Google Shape;28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 name="Google Shape;10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marR="0" rtl="0" algn="l">
              <a:lnSpc>
                <a:spcPct val="80000"/>
              </a:lnSpc>
              <a:spcBef>
                <a:spcPts val="0"/>
              </a:spcBef>
              <a:spcAft>
                <a:spcPts val="0"/>
              </a:spcAft>
              <a:buClr>
                <a:schemeClr val="dk1"/>
              </a:buClr>
              <a:buSzPts val="930"/>
              <a:buFont typeface="Calibri"/>
              <a:buNone/>
            </a:pPr>
            <a:r>
              <a:rPr lang="en-US" sz="930">
                <a:solidFill>
                  <a:schemeClr val="dk1"/>
                </a:solidFill>
              </a:rPr>
              <a:t>MEMBERSHIP: The membership criteria has evolved (from category of people to membership fees; from one sex to majority being mixed-sex groups). New members may join based on new criteria.</a:t>
            </a:r>
            <a:endParaRPr sz="852">
              <a:solidFill>
                <a:schemeClr val="dk1"/>
              </a:solidFill>
            </a:endParaRPr>
          </a:p>
          <a:p>
            <a:pPr indent="-228600" lvl="1" marL="685800" marR="0" rtl="0" algn="l">
              <a:lnSpc>
                <a:spcPct val="80000"/>
              </a:lnSpc>
              <a:spcBef>
                <a:spcPts val="0"/>
              </a:spcBef>
              <a:spcAft>
                <a:spcPts val="0"/>
              </a:spcAft>
              <a:buClr>
                <a:schemeClr val="lt1"/>
              </a:buClr>
              <a:buSzPts val="930"/>
              <a:buFont typeface="Calibri"/>
              <a:buAutoNum type="arabicParenR"/>
            </a:pPr>
            <a:r>
              <a:rPr lang="en-US" sz="930">
                <a:solidFill>
                  <a:schemeClr val="lt1"/>
                </a:solidFill>
                <a:latin typeface="Calibri"/>
                <a:ea typeface="Calibri"/>
                <a:cs typeface="Calibri"/>
                <a:sym typeface="Calibri"/>
              </a:rPr>
              <a:t>For all groups, membership at the start was based on belonging to the category of people in need of psycho-social support. However, overtime as a group started to implement IGA, membership fees were introduced. Currently, all groups have established a membership fee system. Fees range from as low as less than one US dollar annually to as high as 37 US dollars (one-time fee).  Another change overtime has been shifting to mixed group composition. During IPT sessions groups were either composed of women or of men, while now as groups are primarily focused on IGA, gender seems to be no longer a criterion. Out of all groups, only one group was explicit about wanting to remain as a women’s group, the rest either already had mixed membership or were open to accept new members from both sexes. </a:t>
            </a:r>
            <a:endParaRPr/>
          </a:p>
          <a:p>
            <a:pPr indent="0" lvl="0" marL="0" marR="0" rtl="0" algn="l">
              <a:lnSpc>
                <a:spcPct val="80000"/>
              </a:lnSpc>
              <a:spcBef>
                <a:spcPts val="0"/>
              </a:spcBef>
              <a:spcAft>
                <a:spcPts val="0"/>
              </a:spcAft>
              <a:buClr>
                <a:schemeClr val="lt1"/>
              </a:buClr>
              <a:buSzPts val="930"/>
              <a:buFont typeface="Calibri"/>
              <a:buNone/>
            </a:pPr>
            <a:r>
              <a:t/>
            </a:r>
            <a:endParaRPr sz="930">
              <a:solidFill>
                <a:schemeClr val="lt1"/>
              </a:solidFill>
              <a:latin typeface="Calibri"/>
              <a:ea typeface="Calibri"/>
              <a:cs typeface="Calibri"/>
              <a:sym typeface="Calibri"/>
            </a:endParaRPr>
          </a:p>
          <a:p>
            <a:pPr indent="0" lvl="0" marL="0" marR="0" rtl="0" algn="l">
              <a:lnSpc>
                <a:spcPct val="80000"/>
              </a:lnSpc>
              <a:spcBef>
                <a:spcPts val="0"/>
              </a:spcBef>
              <a:spcAft>
                <a:spcPts val="0"/>
              </a:spcAft>
              <a:buClr>
                <a:schemeClr val="lt1"/>
              </a:buClr>
              <a:buSzPts val="930"/>
              <a:buFont typeface="Calibri"/>
              <a:buNone/>
            </a:pPr>
            <a:r>
              <a:rPr lang="en-US" sz="930">
                <a:solidFill>
                  <a:schemeClr val="lt1"/>
                </a:solidFill>
                <a:latin typeface="Calibri"/>
                <a:ea typeface="Calibri"/>
                <a:cs typeface="Calibri"/>
                <a:sym typeface="Calibri"/>
              </a:rPr>
              <a:t>IGA: </a:t>
            </a:r>
            <a:endParaRPr/>
          </a:p>
          <a:p>
            <a:pPr indent="0" lvl="0" marL="0" marR="0" rtl="0" algn="l">
              <a:lnSpc>
                <a:spcPct val="80000"/>
              </a:lnSpc>
              <a:spcBef>
                <a:spcPts val="0"/>
              </a:spcBef>
              <a:spcAft>
                <a:spcPts val="0"/>
              </a:spcAft>
              <a:buClr>
                <a:schemeClr val="lt1"/>
              </a:buClr>
              <a:buSzPts val="930"/>
              <a:buFont typeface="Calibri"/>
              <a:buNone/>
            </a:pPr>
            <a:r>
              <a:rPr lang="en-US" sz="930">
                <a:solidFill>
                  <a:schemeClr val="lt1"/>
                </a:solidFill>
                <a:latin typeface="Calibri"/>
                <a:ea typeface="Calibri"/>
                <a:cs typeface="Calibri"/>
                <a:sym typeface="Calibri"/>
              </a:rPr>
              <a:t>The most common income generation activities are: renting tents and chairs, providing catering services and making and selling handicrafts. One group also generated income by being hired for community sensitisation campaigns through dramas on hygiene, nutrition or HIV/AIDS. Additionally, the groups offered services to their own members e.g. all group members working on a member’s land at one time, group members helping a member with casual labour to build a house or providing child care. In terms of other services offered to their community, two groups mentioned that they provide some support to orphans in their community using their group savings and earnings. The support includes mainly purchasing of school supplies. </a:t>
            </a:r>
            <a:endParaRPr sz="930">
              <a:solidFill>
                <a:schemeClr val="lt1"/>
              </a:solidFill>
              <a:latin typeface="Calibri"/>
              <a:ea typeface="Calibri"/>
              <a:cs typeface="Calibri"/>
              <a:sym typeface="Calibri"/>
            </a:endParaRPr>
          </a:p>
          <a:p>
            <a:pPr indent="0" lvl="0" marL="0" rtl="0" algn="l">
              <a:lnSpc>
                <a:spcPct val="80000"/>
              </a:lnSpc>
              <a:spcBef>
                <a:spcPts val="0"/>
              </a:spcBef>
              <a:spcAft>
                <a:spcPts val="0"/>
              </a:spcAft>
              <a:buSzPts val="1400"/>
              <a:buNone/>
            </a:pPr>
            <a:r>
              <a:t/>
            </a:r>
            <a:endParaRPr sz="930">
              <a:solidFill>
                <a:schemeClr val="dk1"/>
              </a:solidFill>
            </a:endParaRPr>
          </a:p>
          <a:p>
            <a:pPr indent="0" lvl="0" marL="0" marR="0" rtl="0" algn="l">
              <a:lnSpc>
                <a:spcPct val="80000"/>
              </a:lnSpc>
              <a:spcBef>
                <a:spcPts val="0"/>
              </a:spcBef>
              <a:spcAft>
                <a:spcPts val="0"/>
              </a:spcAft>
              <a:buClr>
                <a:schemeClr val="dk1"/>
              </a:buClr>
              <a:buSzPts val="930"/>
              <a:buFont typeface="Calibri"/>
              <a:buNone/>
            </a:pPr>
            <a:r>
              <a:rPr lang="en-US" sz="930">
                <a:solidFill>
                  <a:schemeClr val="dk1"/>
                </a:solidFill>
              </a:rPr>
              <a:t>TECHNIQUES: Similar to 2010 study, all interviewed IPT-G facilitators continued to employee more </a:t>
            </a:r>
            <a:r>
              <a:rPr lang="en-US" sz="930" u="sng">
                <a:solidFill>
                  <a:schemeClr val="dk1"/>
                </a:solidFill>
              </a:rPr>
              <a:t>general group facilitation techniques</a:t>
            </a:r>
            <a:r>
              <a:rPr lang="en-US" sz="930">
                <a:solidFill>
                  <a:schemeClr val="dk1"/>
                </a:solidFill>
              </a:rPr>
              <a:t> than the specific IPT strategies in the training curricula. </a:t>
            </a:r>
            <a:endParaRPr/>
          </a:p>
          <a:p>
            <a:pPr indent="0" lvl="0" marL="0" marR="0" rtl="0" algn="l">
              <a:lnSpc>
                <a:spcPct val="80000"/>
              </a:lnSpc>
              <a:spcBef>
                <a:spcPts val="0"/>
              </a:spcBef>
              <a:spcAft>
                <a:spcPts val="0"/>
              </a:spcAft>
              <a:buClr>
                <a:schemeClr val="lt1"/>
              </a:buClr>
              <a:buSzPts val="930"/>
              <a:buFont typeface="Calibri"/>
              <a:buNone/>
            </a:pPr>
            <a:r>
              <a:rPr lang="en-US" sz="930">
                <a:solidFill>
                  <a:schemeClr val="lt1"/>
                </a:solidFill>
                <a:latin typeface="Calibri"/>
                <a:ea typeface="Calibri"/>
                <a:cs typeface="Calibri"/>
                <a:sym typeface="Calibri"/>
              </a:rPr>
              <a:t>The 2010 study on IPT-Gs found that facilitators employed more general group facilitation techniques than the specific IPT strategies in their training curricula. Our study concludes the same regarding the strategies and techniques used when dealing with disagreement, while also observing that techniques used for loneliness, grief and life changes have merged more or less into one and the same technique. Facilitators were able to provide a wide range of concrete examples on how they deal with these IPT issues. </a:t>
            </a:r>
            <a:endParaRPr/>
          </a:p>
          <a:p>
            <a:pPr indent="0" lvl="0" marL="0" rtl="0" algn="l">
              <a:lnSpc>
                <a:spcPct val="80000"/>
              </a:lnSpc>
              <a:spcBef>
                <a:spcPts val="0"/>
              </a:spcBef>
              <a:spcAft>
                <a:spcPts val="0"/>
              </a:spcAft>
              <a:buSzPts val="1400"/>
              <a:buNone/>
            </a:pPr>
            <a:r>
              <a:t/>
            </a:r>
            <a:endParaRPr sz="930">
              <a:solidFill>
                <a:schemeClr val="dk1"/>
              </a:solidFill>
            </a:endParaRPr>
          </a:p>
        </p:txBody>
      </p:sp>
      <p:sp>
        <p:nvSpPr>
          <p:cNvPr id="307" name="Google Shape;30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1200"/>
              <a:buFont typeface="Arial"/>
              <a:buNone/>
            </a:pPr>
            <a:r>
              <a:rPr lang="en-US" sz="1200">
                <a:solidFill>
                  <a:schemeClr val="lt1"/>
                </a:solidFill>
                <a:latin typeface="Calibri"/>
                <a:ea typeface="Calibri"/>
                <a:cs typeface="Calibri"/>
                <a:sym typeface="Calibri"/>
              </a:rPr>
              <a:t>255 change statements from which only eight were negative. The top five areas where IPT-G are perceived to have had the most impact are: </a:t>
            </a:r>
            <a:endParaRPr sz="1200">
              <a:solidFill>
                <a:schemeClr val="lt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200">
              <a:solidFill>
                <a:schemeClr val="lt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lt1"/>
                </a:solidFill>
                <a:latin typeface="Calibri"/>
                <a:ea typeface="Calibri"/>
                <a:cs typeface="Calibri"/>
                <a:sym typeface="Calibri"/>
              </a:rPr>
              <a:t>Improved economic situation (increased finances and financial management of resources; increased assets, productivity, etc.); </a:t>
            </a:r>
            <a:endParaRPr sz="1200">
              <a:solidFill>
                <a:schemeClr val="lt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lt1"/>
                </a:solidFill>
                <a:latin typeface="Calibri"/>
                <a:ea typeface="Calibri"/>
                <a:cs typeface="Calibri"/>
                <a:sym typeface="Calibri"/>
              </a:rPr>
              <a:t>Improvement in child education (children of group members able to attend school and increased parental involvement in child education); </a:t>
            </a:r>
            <a:endParaRPr sz="1200">
              <a:solidFill>
                <a:schemeClr val="lt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lt1"/>
                </a:solidFill>
                <a:latin typeface="Calibri"/>
                <a:ea typeface="Calibri"/>
                <a:cs typeface="Calibri"/>
                <a:sym typeface="Calibri"/>
              </a:rPr>
              <a:t>Group cohesion (unity, peers support, sharing of personal and family struggles and joys, sharing of knowledge, skills and resources) </a:t>
            </a:r>
            <a:endParaRPr sz="1200">
              <a:solidFill>
                <a:schemeClr val="lt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lt1"/>
                </a:solidFill>
                <a:latin typeface="Calibri"/>
                <a:ea typeface="Calibri"/>
                <a:cs typeface="Calibri"/>
                <a:sym typeface="Calibri"/>
              </a:rPr>
              <a:t>Health (improvement in mental health of group members, improvement in health practices and habits, overall improved health among adults and families, etc.)</a:t>
            </a:r>
            <a:endParaRPr sz="1200">
              <a:solidFill>
                <a:schemeClr val="lt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lt1"/>
                </a:solidFill>
                <a:latin typeface="Calibri"/>
                <a:ea typeface="Calibri"/>
                <a:cs typeface="Calibri"/>
                <a:sym typeface="Calibri"/>
              </a:rPr>
              <a:t>Personal development of group members (self-confidence, self-reliance, self-awareness, improved self-image, critical thinking, development of communication and counselling skills, etc.) </a:t>
            </a:r>
            <a:endParaRPr sz="1200">
              <a:solidFill>
                <a:schemeClr val="lt1"/>
              </a:solidFill>
              <a:latin typeface="Calibri"/>
              <a:ea typeface="Calibri"/>
              <a:cs typeface="Calibri"/>
              <a:sym typeface="Calibri"/>
            </a:endParaRPr>
          </a:p>
          <a:p>
            <a:pPr indent="-152400" lvl="0" marL="228600" marR="0" rtl="0" algn="l">
              <a:lnSpc>
                <a:spcPct val="100000"/>
              </a:lnSpc>
              <a:spcBef>
                <a:spcPts val="0"/>
              </a:spcBef>
              <a:spcAft>
                <a:spcPts val="0"/>
              </a:spcAft>
              <a:buClr>
                <a:schemeClr val="lt1"/>
              </a:buClr>
              <a:buSzPts val="1200"/>
              <a:buFont typeface="Calibri"/>
              <a:buNone/>
            </a:pPr>
            <a:r>
              <a:t/>
            </a:r>
            <a:endParaRPr sz="12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There were no contradictions between the referrals statements and those made by IPT-G members.</a:t>
            </a:r>
            <a:endParaRPr sz="1200">
              <a:solidFill>
                <a:schemeClr val="lt1"/>
              </a:solidFill>
              <a:latin typeface="Calibri"/>
              <a:ea typeface="Calibri"/>
              <a:cs typeface="Calibri"/>
              <a:sym typeface="Calibri"/>
            </a:endParaRPr>
          </a:p>
        </p:txBody>
      </p:sp>
      <p:sp>
        <p:nvSpPr>
          <p:cNvPr id="327" name="Google Shape;32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8a06f46927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8a06f46927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9" name="Google Shape;339;g8a06f46927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8a06f46927_1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8a06f46927_1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g8a06f46927_1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8abaf6b7fd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8abaf6b7fd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g8abaf6b7fd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Wrapping up: 2 min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RAMU</a:t>
            </a:r>
            <a:endParaRPr/>
          </a:p>
        </p:txBody>
      </p:sp>
      <p:sp>
        <p:nvSpPr>
          <p:cNvPr id="371" name="Google Shape;37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9" name="Google Shape;37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Time to Listen is online:  Time to Listen: Hearing people on the Receiving End of International Aid</a:t>
            </a:r>
            <a:br>
              <a:rPr lang="en-US"/>
            </a:br>
            <a:r>
              <a:rPr lang="en-US"/>
              <a:t>https://www.cdacollaborative.org/wp-content/uploads/2016/01/Time-to-Listen-Hearing-People-on-the-Receiving-End-of-International-Aid.pdf</a:t>
            </a:r>
            <a:endParaRPr/>
          </a:p>
          <a:p>
            <a:pPr indent="0" lvl="0" marL="0" rtl="0" algn="l">
              <a:lnSpc>
                <a:spcPct val="100000"/>
              </a:lnSpc>
              <a:spcBef>
                <a:spcPts val="0"/>
              </a:spcBef>
              <a:spcAft>
                <a:spcPts val="0"/>
              </a:spcAft>
              <a:buSzPts val="1400"/>
              <a:buNone/>
            </a:pPr>
            <a:r>
              <a:t/>
            </a:r>
            <a:endParaRPr/>
          </a:p>
          <a:p>
            <a:pPr indent="-171450" lvl="0" marL="171450" rtl="0" algn="l">
              <a:lnSpc>
                <a:spcPct val="100000"/>
              </a:lnSpc>
              <a:spcBef>
                <a:spcPts val="0"/>
              </a:spcBef>
              <a:spcAft>
                <a:spcPts val="0"/>
              </a:spcAft>
              <a:buClr>
                <a:schemeClr val="dk1"/>
              </a:buClr>
              <a:buSzPts val="1200"/>
              <a:buFont typeface="Arial"/>
              <a:buChar char="•"/>
            </a:pPr>
            <a:r>
              <a:rPr lang="en-US"/>
              <a:t>People look for improvements in their current and future well-being – want aid that enables them to improve their lives economically, as well as physical safety and governance structures.</a:t>
            </a:r>
            <a:endParaRPr/>
          </a:p>
          <a:p>
            <a:pPr indent="-171450" lvl="0" marL="171450" rtl="0" algn="l">
              <a:lnSpc>
                <a:spcPct val="100000"/>
              </a:lnSpc>
              <a:spcBef>
                <a:spcPts val="0"/>
              </a:spcBef>
              <a:spcAft>
                <a:spcPts val="0"/>
              </a:spcAft>
              <a:buClr>
                <a:schemeClr val="dk1"/>
              </a:buClr>
              <a:buSzPts val="1200"/>
              <a:buFont typeface="Arial"/>
              <a:buChar char="•"/>
            </a:pPr>
            <a:r>
              <a:rPr lang="en-US"/>
              <a:t>They judge impacts based on whether or not what is provided, and how it is provided, improves the likelihood of a secure livelihood: i.e. roads that open markets, water that allows improved crops, schooling and training that lead to employment or productive skills</a:t>
            </a:r>
            <a:endParaRPr/>
          </a:p>
          <a:p>
            <a:pPr indent="0" lvl="0" marL="0" rtl="0" algn="l">
              <a:lnSpc>
                <a:spcPct val="100000"/>
              </a:lnSpc>
              <a:spcBef>
                <a:spcPts val="0"/>
              </a:spcBef>
              <a:spcAft>
                <a:spcPts val="0"/>
              </a:spcAft>
              <a:buSzPts val="1400"/>
              <a:buNone/>
            </a:pPr>
            <a:r>
              <a:t/>
            </a:r>
            <a:endParaRPr/>
          </a:p>
        </p:txBody>
      </p:sp>
      <p:sp>
        <p:nvSpPr>
          <p:cNvPr id="387" name="Google Shape;38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 name="Google Shape;11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Also, projectitis ---- many people criticized the “project mentality” among donors and aid agencies, saying that it lacked a long-term vision and impact and that more money was wasted with short-term thinking. Some noted that when projects are started by outsiders, the projects are often left to deteriorate and even called by the name of the “owners” (i.e., donors or NGO). People were critical of how most projects do not help communities identify their own resources and how to build on them.</a:t>
            </a:r>
            <a:endParaRPr/>
          </a:p>
          <a:p>
            <a:pPr indent="0" lvl="0" marL="0" rtl="0" algn="l">
              <a:lnSpc>
                <a:spcPct val="100000"/>
              </a:lnSpc>
              <a:spcBef>
                <a:spcPts val="0"/>
              </a:spcBef>
              <a:spcAft>
                <a:spcPts val="0"/>
              </a:spcAft>
              <a:buSzPts val="1400"/>
              <a:buNone/>
            </a:pPr>
            <a:r>
              <a:t/>
            </a:r>
            <a:endParaRPr/>
          </a:p>
        </p:txBody>
      </p:sp>
      <p:sp>
        <p:nvSpPr>
          <p:cNvPr id="396" name="Google Shape;396;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Afghanistan: “</a:t>
            </a:r>
            <a:endParaRPr/>
          </a:p>
        </p:txBody>
      </p:sp>
      <p:sp>
        <p:nvSpPr>
          <p:cNvPr id="407" name="Google Shape;407;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Arial"/>
              <a:buNone/>
            </a:pPr>
            <a:r>
              <a:rPr b="0" i="0" lang="en-US" sz="1200" u="none" cap="none" strike="noStrike">
                <a:solidFill>
                  <a:schemeClr val="dk1"/>
                </a:solidFill>
                <a:latin typeface="Calibri"/>
                <a:ea typeface="Calibri"/>
                <a:cs typeface="Calibri"/>
                <a:sym typeface="Calibri"/>
              </a:rPr>
              <a:t>Downstream impacts from a decision to provide boats:</a:t>
            </a:r>
            <a:endParaRPr/>
          </a:p>
          <a:p>
            <a:pPr indent="0" lvl="0" marL="0" rtl="0" algn="l">
              <a:lnSpc>
                <a:spcPct val="100000"/>
              </a:lnSpc>
              <a:spcBef>
                <a:spcPts val="0"/>
              </a:spcBef>
              <a:spcAft>
                <a:spcPts val="0"/>
              </a:spcAft>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Font typeface="Arial"/>
              <a:buNone/>
            </a:pPr>
            <a:r>
              <a:rPr b="0" i="0" lang="en-US" sz="1200" u="none" cap="none" strike="noStrike">
                <a:solidFill>
                  <a:schemeClr val="dk1"/>
                </a:solidFill>
                <a:latin typeface="Calibri"/>
                <a:ea typeface="Calibri"/>
                <a:cs typeface="Calibri"/>
                <a:sym typeface="Calibri"/>
              </a:rPr>
              <a:t>Sudden increase in motorized boats (boats provided to fishing villages, but also to villages that did not used to fish, non-fishing castes, and to women in some cases)</a:t>
            </a:r>
            <a:endParaRPr/>
          </a:p>
          <a:p>
            <a:pPr indent="0" lvl="0" marL="0" marR="0" rtl="0" algn="l">
              <a:lnSpc>
                <a:spcPct val="100000"/>
              </a:lnSpc>
              <a:spcBef>
                <a:spcPts val="0"/>
              </a:spcBef>
              <a:spcAft>
                <a:spcPts val="0"/>
              </a:spcAft>
              <a:buClr>
                <a:srgbClr val="000000"/>
              </a:buClr>
              <a:buSzPts val="1400"/>
              <a:buFont typeface="Arial"/>
              <a:buNone/>
            </a:pPr>
            <a:r>
              <a:t/>
            </a:r>
            <a:endParaRPr b="1" i="0" sz="1200" u="none" cap="none" strike="noStrike">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400"/>
              <a:buFont typeface="Arial"/>
              <a:buChar char="•"/>
            </a:pPr>
            <a:r>
              <a:rPr b="1" i="0" lang="en-US" sz="1200" u="none" cap="none" strike="noStrike">
                <a:solidFill>
                  <a:schemeClr val="dk1"/>
                </a:solidFill>
                <a:latin typeface="Calibri"/>
                <a:ea typeface="Calibri"/>
                <a:cs typeface="Calibri"/>
                <a:sym typeface="Calibri"/>
              </a:rPr>
              <a:t>Chain of effects from new motorized boats </a:t>
            </a:r>
            <a:r>
              <a:rPr b="0" i="0" lang="en-US" sz="1200" u="none" cap="none" strike="noStrike">
                <a:solidFill>
                  <a:schemeClr val="dk1"/>
                </a:solidFill>
                <a:latin typeface="Calibri"/>
                <a:ea typeface="Calibri"/>
                <a:cs typeface="Calibri"/>
                <a:sym typeface="Calibri"/>
              </a:rPr>
              <a:t>includes overfishing and a decline in fish population. Dolphins in the area can’t get sufficient food. In addition, inter-state boundary disputes between Tamil Nadu state and Sri Lankan government have increased due to Tamil fishermen boats straying too far into the international seas. </a:t>
            </a:r>
            <a:endParaRPr/>
          </a:p>
          <a:p>
            <a:pPr indent="-171450" lvl="0" marL="171450" marR="0" rtl="0" algn="l">
              <a:lnSpc>
                <a:spcPct val="100000"/>
              </a:lnSpc>
              <a:spcBef>
                <a:spcPts val="0"/>
              </a:spcBef>
              <a:spcAft>
                <a:spcPts val="0"/>
              </a:spcAft>
              <a:buClr>
                <a:srgbClr val="000000"/>
              </a:buClr>
              <a:buSzPts val="1400"/>
              <a:buFont typeface="Arial"/>
              <a:buChar char="•"/>
            </a:pPr>
            <a:r>
              <a:rPr b="1" i="0" lang="en-US" sz="1200" u="none" cap="none" strike="noStrike">
                <a:solidFill>
                  <a:schemeClr val="dk1"/>
                </a:solidFill>
                <a:latin typeface="Calibri"/>
                <a:ea typeface="Calibri"/>
                <a:cs typeface="Calibri"/>
                <a:sym typeface="Calibri"/>
              </a:rPr>
              <a:t>Labor equation</a:t>
            </a:r>
            <a:r>
              <a:rPr b="0" i="0" lang="en-US" sz="1200" u="none" cap="none" strike="noStrike">
                <a:solidFill>
                  <a:schemeClr val="dk1"/>
                </a:solidFill>
                <a:latin typeface="Calibri"/>
                <a:ea typeface="Calibri"/>
                <a:cs typeface="Calibri"/>
                <a:sym typeface="Calibri"/>
              </a:rPr>
              <a:t>:  tsunami rehabilitation efforts which affected the demand equation in the labor market. With too many mechanized boats distributed as part of the INGO and government rehabilitation package many former wage laborers from fishing castes became boat owners. This resulted in a shortage of laborers on boats and fishermen had no choice but to reach out and hire members of dalit communities to fish with them8. As a result, some dalits gained access to a more stable employment and an increase in their income in cases where they managed to develop good working relations with fishermen nearby. More importantly, however, dalit people spoke about how these new ties between neighboring villages helped to increase social acceptance of dalits, a development that has significant psychological effects and is linked to issues of dignity, respect, and social inclusion. </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Decision to register newly constructed homes with </a:t>
            </a:r>
            <a:r>
              <a:rPr b="1" i="0" lang="en-US" sz="1200" u="none" cap="none" strike="noStrike">
                <a:solidFill>
                  <a:schemeClr val="dk1"/>
                </a:solidFill>
                <a:latin typeface="Calibri"/>
                <a:ea typeface="Calibri"/>
                <a:cs typeface="Calibri"/>
                <a:sym typeface="Calibri"/>
              </a:rPr>
              <a:t>joint property titles</a:t>
            </a:r>
            <a:r>
              <a:rPr b="0" i="0" lang="en-US" sz="1200" u="none" cap="none" strike="noStrike">
                <a:solidFill>
                  <a:schemeClr val="dk1"/>
                </a:solidFill>
                <a:latin typeface="Calibri"/>
                <a:ea typeface="Calibri"/>
                <a:cs typeface="Calibri"/>
                <a:sym typeface="Calibri"/>
              </a:rPr>
              <a:t>, a stark change in traditional practice, was actively promoted and instituted by several aid agencies, including Oxfam. During the height of post-tsunami housing construction, several NGOs were successful in lobbying the government to have the legal deeds to the houses be arranged in the name of the woman. We heard people refer to this development as a significant cultural change which has had effects on the nature of decision-making in the households.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18" name="Google Shape;41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Mercy Corps to Partner Microcredit Foundation:  https://www.stoppingassuccess.org/resources/partner-microcredit/</a:t>
            </a:r>
            <a:endParaRPr/>
          </a:p>
          <a:p>
            <a:pPr indent="0" lvl="0" marL="0" rtl="0" algn="l">
              <a:lnSpc>
                <a:spcPct val="100000"/>
              </a:lnSpc>
              <a:spcBef>
                <a:spcPts val="0"/>
              </a:spcBef>
              <a:spcAft>
                <a:spcPts val="0"/>
              </a:spcAft>
              <a:buSzPts val="1400"/>
              <a:buNone/>
            </a:pPr>
            <a:r>
              <a:rPr lang="en-US"/>
              <a:t>Oxfam to Bridge transition case study:  https://www.stoppingassuccess.org/resources/bridge-georgia/</a:t>
            </a:r>
            <a:endParaRPr/>
          </a:p>
        </p:txBody>
      </p:sp>
      <p:sp>
        <p:nvSpPr>
          <p:cNvPr id="429" name="Google Shape;429;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8abaf6b7fd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8abaf6b7fd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g8abaf6b7fd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 name="Google Shape;12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 name="Google Shape;13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 name="Google Shape;14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2400" lvl="0" marL="228600" rtl="0" algn="l">
              <a:lnSpc>
                <a:spcPct val="100000"/>
              </a:lnSpc>
              <a:spcBef>
                <a:spcPts val="0"/>
              </a:spcBef>
              <a:spcAft>
                <a:spcPts val="0"/>
              </a:spcAft>
              <a:buClr>
                <a:schemeClr val="dk1"/>
              </a:buClr>
              <a:buSzPts val="1200"/>
              <a:buFont typeface="Calibri"/>
              <a:buNone/>
            </a:pPr>
            <a:r>
              <a:t/>
            </a:r>
            <a:endParaRPr/>
          </a:p>
          <a:p>
            <a:pPr indent="-152400" lvl="0" marL="228600" rtl="0" algn="l">
              <a:lnSpc>
                <a:spcPct val="100000"/>
              </a:lnSpc>
              <a:spcBef>
                <a:spcPts val="0"/>
              </a:spcBef>
              <a:spcAft>
                <a:spcPts val="0"/>
              </a:spcAft>
              <a:buClr>
                <a:schemeClr val="dk1"/>
              </a:buClr>
              <a:buSzPts val="1200"/>
              <a:buFont typeface="Calibri"/>
              <a:buNone/>
            </a:pPr>
            <a:r>
              <a:t/>
            </a:r>
            <a:endParaRPr/>
          </a:p>
        </p:txBody>
      </p:sp>
      <p:sp>
        <p:nvSpPr>
          <p:cNvPr id="180" name="Google Shape;18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3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Jack_Cover_slide">
  <p:cSld name="Jack_Cover_slide">
    <p:bg>
      <p:bgPr>
        <a:solidFill>
          <a:schemeClr val="lt1"/>
        </a:solidFill>
      </p:bgPr>
    </p:bg>
    <p:spTree>
      <p:nvGrpSpPr>
        <p:cNvPr id="84" name="Shape 84"/>
        <p:cNvGrpSpPr/>
        <p:nvPr/>
      </p:nvGrpSpPr>
      <p:grpSpPr>
        <a:xfrm>
          <a:off x="0" y="0"/>
          <a:ext cx="0" cy="0"/>
          <a:chOff x="0" y="0"/>
          <a:chExt cx="0" cy="0"/>
        </a:xfrm>
      </p:grpSpPr>
      <p:sp>
        <p:nvSpPr>
          <p:cNvPr id="85" name="Google Shape;85;p36"/>
          <p:cNvSpPr txBox="1"/>
          <p:nvPr>
            <p:ph type="title"/>
          </p:nvPr>
        </p:nvSpPr>
        <p:spPr>
          <a:xfrm>
            <a:off x="911226" y="867834"/>
            <a:ext cx="9451975" cy="865716"/>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F6600"/>
              </a:buClr>
              <a:buSzPts val="5333"/>
              <a:buFont typeface="Gill Sans"/>
              <a:buNone/>
              <a:defRPr b="1" i="0" sz="5333">
                <a:solidFill>
                  <a:srgbClr val="FF6600"/>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36"/>
          <p:cNvSpPr txBox="1"/>
          <p:nvPr>
            <p:ph idx="1" type="body"/>
          </p:nvPr>
        </p:nvSpPr>
        <p:spPr>
          <a:xfrm>
            <a:off x="897997" y="2575560"/>
            <a:ext cx="9465203" cy="2574873"/>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400"/>
              </a:spcBef>
              <a:spcAft>
                <a:spcPts val="0"/>
              </a:spcAft>
              <a:buClr>
                <a:schemeClr val="dk1"/>
              </a:buClr>
              <a:buSzPts val="2667"/>
              <a:buFont typeface="Noto Sans Symbols"/>
              <a:buNone/>
              <a:defRPr b="0" sz="2667">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667"/>
              <a:buFont typeface="Libre Franklin"/>
              <a:buNone/>
              <a:defRPr sz="2667">
                <a:solidFill>
                  <a:schemeClr val="dk1"/>
                </a:solidFill>
                <a:latin typeface="Libre Franklin"/>
                <a:ea typeface="Libre Franklin"/>
                <a:cs typeface="Libre Franklin"/>
                <a:sym typeface="Libre Franklin"/>
              </a:defRPr>
            </a:lvl2pPr>
            <a:lvl3pPr indent="-228600" lvl="2" marL="1371600" algn="l">
              <a:lnSpc>
                <a:spcPct val="90000"/>
              </a:lnSpc>
              <a:spcBef>
                <a:spcPts val="500"/>
              </a:spcBef>
              <a:spcAft>
                <a:spcPts val="0"/>
              </a:spcAft>
              <a:buClr>
                <a:schemeClr val="dk1"/>
              </a:buClr>
              <a:buSzPts val="2400"/>
              <a:buFont typeface="Libre Franklin"/>
              <a:buNone/>
              <a:defRPr sz="2400">
                <a:solidFill>
                  <a:schemeClr val="dk1"/>
                </a:solidFill>
                <a:latin typeface="Libre Franklin"/>
                <a:ea typeface="Libre Franklin"/>
                <a:cs typeface="Libre Franklin"/>
                <a:sym typeface="Libre Franklin"/>
              </a:defRPr>
            </a:lvl3pPr>
            <a:lvl4pPr indent="-228600" lvl="3" marL="1828800" algn="l">
              <a:lnSpc>
                <a:spcPct val="90000"/>
              </a:lnSpc>
              <a:spcBef>
                <a:spcPts val="500"/>
              </a:spcBef>
              <a:spcAft>
                <a:spcPts val="0"/>
              </a:spcAft>
              <a:buClr>
                <a:schemeClr val="dk1"/>
              </a:buClr>
              <a:buSzPts val="2133"/>
              <a:buFont typeface="Libre Franklin"/>
              <a:buNone/>
              <a:defRPr sz="2133">
                <a:solidFill>
                  <a:schemeClr val="dk1"/>
                </a:solidFill>
                <a:latin typeface="Libre Franklin"/>
                <a:ea typeface="Libre Franklin"/>
                <a:cs typeface="Libre Franklin"/>
                <a:sym typeface="Libre Franklin"/>
              </a:defRPr>
            </a:lvl4pPr>
            <a:lvl5pPr indent="-228600" lvl="4" marL="2286000" algn="l">
              <a:lnSpc>
                <a:spcPct val="90000"/>
              </a:lnSpc>
              <a:spcBef>
                <a:spcPts val="500"/>
              </a:spcBef>
              <a:spcAft>
                <a:spcPts val="0"/>
              </a:spcAft>
              <a:buClr>
                <a:schemeClr val="dk1"/>
              </a:buClr>
              <a:buSzPts val="2133"/>
              <a:buFont typeface="Libre Franklin"/>
              <a:buNone/>
              <a:defRPr sz="2133">
                <a:solidFill>
                  <a:schemeClr val="dk1"/>
                </a:solidFill>
                <a:latin typeface="Libre Franklin"/>
                <a:ea typeface="Libre Franklin"/>
                <a:cs typeface="Libre Franklin"/>
                <a:sym typeface="Libre Franklin"/>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Jack_Cover_slide">
  <p:cSld name="Jack_Cover_slide">
    <p:bg>
      <p:bgPr>
        <a:solidFill>
          <a:schemeClr val="lt1"/>
        </a:solidFill>
      </p:bgPr>
    </p:bg>
    <p:spTree>
      <p:nvGrpSpPr>
        <p:cNvPr id="93" name="Shape 93"/>
        <p:cNvGrpSpPr/>
        <p:nvPr/>
      </p:nvGrpSpPr>
      <p:grpSpPr>
        <a:xfrm>
          <a:off x="0" y="0"/>
          <a:ext cx="0" cy="0"/>
          <a:chOff x="0" y="0"/>
          <a:chExt cx="0" cy="0"/>
        </a:xfrm>
      </p:grpSpPr>
      <p:sp>
        <p:nvSpPr>
          <p:cNvPr id="94" name="Google Shape;94;p37"/>
          <p:cNvSpPr txBox="1"/>
          <p:nvPr>
            <p:ph type="title"/>
          </p:nvPr>
        </p:nvSpPr>
        <p:spPr>
          <a:xfrm>
            <a:off x="911226" y="867834"/>
            <a:ext cx="9451975" cy="865716"/>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F6600"/>
              </a:buClr>
              <a:buSzPts val="5333"/>
              <a:buFont typeface="Gill Sans"/>
              <a:buNone/>
              <a:defRPr b="1" i="0" sz="5333">
                <a:solidFill>
                  <a:srgbClr val="FF6600"/>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37"/>
          <p:cNvSpPr txBox="1"/>
          <p:nvPr>
            <p:ph idx="1" type="body"/>
          </p:nvPr>
        </p:nvSpPr>
        <p:spPr>
          <a:xfrm>
            <a:off x="897997" y="2575560"/>
            <a:ext cx="9465203" cy="2574873"/>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400"/>
              </a:spcBef>
              <a:spcAft>
                <a:spcPts val="0"/>
              </a:spcAft>
              <a:buClr>
                <a:schemeClr val="dk1"/>
              </a:buClr>
              <a:buSzPts val="2667"/>
              <a:buFont typeface="Noto Sans Symbols"/>
              <a:buNone/>
              <a:defRPr b="0" sz="2667">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667"/>
              <a:buFont typeface="Libre Franklin"/>
              <a:buNone/>
              <a:defRPr sz="2667">
                <a:solidFill>
                  <a:schemeClr val="dk1"/>
                </a:solidFill>
                <a:latin typeface="Libre Franklin"/>
                <a:ea typeface="Libre Franklin"/>
                <a:cs typeface="Libre Franklin"/>
                <a:sym typeface="Libre Franklin"/>
              </a:defRPr>
            </a:lvl2pPr>
            <a:lvl3pPr indent="-228600" lvl="2" marL="1371600" algn="l">
              <a:lnSpc>
                <a:spcPct val="90000"/>
              </a:lnSpc>
              <a:spcBef>
                <a:spcPts val="500"/>
              </a:spcBef>
              <a:spcAft>
                <a:spcPts val="0"/>
              </a:spcAft>
              <a:buClr>
                <a:schemeClr val="dk1"/>
              </a:buClr>
              <a:buSzPts val="2400"/>
              <a:buFont typeface="Libre Franklin"/>
              <a:buNone/>
              <a:defRPr sz="2400">
                <a:solidFill>
                  <a:schemeClr val="dk1"/>
                </a:solidFill>
                <a:latin typeface="Libre Franklin"/>
                <a:ea typeface="Libre Franklin"/>
                <a:cs typeface="Libre Franklin"/>
                <a:sym typeface="Libre Franklin"/>
              </a:defRPr>
            </a:lvl3pPr>
            <a:lvl4pPr indent="-228600" lvl="3" marL="1828800" algn="l">
              <a:lnSpc>
                <a:spcPct val="90000"/>
              </a:lnSpc>
              <a:spcBef>
                <a:spcPts val="500"/>
              </a:spcBef>
              <a:spcAft>
                <a:spcPts val="0"/>
              </a:spcAft>
              <a:buClr>
                <a:schemeClr val="dk1"/>
              </a:buClr>
              <a:buSzPts val="2133"/>
              <a:buFont typeface="Libre Franklin"/>
              <a:buNone/>
              <a:defRPr sz="2133">
                <a:solidFill>
                  <a:schemeClr val="dk1"/>
                </a:solidFill>
                <a:latin typeface="Libre Franklin"/>
                <a:ea typeface="Libre Franklin"/>
                <a:cs typeface="Libre Franklin"/>
                <a:sym typeface="Libre Franklin"/>
              </a:defRPr>
            </a:lvl4pPr>
            <a:lvl5pPr indent="-228600" lvl="4" marL="2286000" algn="l">
              <a:lnSpc>
                <a:spcPct val="90000"/>
              </a:lnSpc>
              <a:spcBef>
                <a:spcPts val="500"/>
              </a:spcBef>
              <a:spcAft>
                <a:spcPts val="0"/>
              </a:spcAft>
              <a:buClr>
                <a:schemeClr val="dk1"/>
              </a:buClr>
              <a:buSzPts val="2133"/>
              <a:buFont typeface="Libre Franklin"/>
              <a:buNone/>
              <a:defRPr sz="2133">
                <a:solidFill>
                  <a:schemeClr val="dk1"/>
                </a:solidFill>
                <a:latin typeface="Libre Franklin"/>
                <a:ea typeface="Libre Franklin"/>
                <a:cs typeface="Libre Franklin"/>
                <a:sym typeface="Libre Franklin"/>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1" name="Shape 21"/>
        <p:cNvGrpSpPr/>
        <p:nvPr/>
      </p:nvGrpSpPr>
      <p:grpSpPr>
        <a:xfrm>
          <a:off x="0" y="0"/>
          <a:ext cx="0" cy="0"/>
          <a:chOff x="0" y="0"/>
          <a:chExt cx="0" cy="0"/>
        </a:xfrm>
      </p:grpSpPr>
      <p:sp>
        <p:nvSpPr>
          <p:cNvPr id="22" name="Google Shape;22;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5" name="Shape 25"/>
        <p:cNvGrpSpPr/>
        <p:nvPr/>
      </p:nvGrpSpPr>
      <p:grpSpPr>
        <a:xfrm>
          <a:off x="0" y="0"/>
          <a:ext cx="0" cy="0"/>
          <a:chOff x="0" y="0"/>
          <a:chExt cx="0" cy="0"/>
        </a:xfrm>
      </p:grpSpPr>
      <p:sp>
        <p:nvSpPr>
          <p:cNvPr id="26" name="Google Shape;26;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1" name="Shape 31"/>
        <p:cNvGrpSpPr/>
        <p:nvPr/>
      </p:nvGrpSpPr>
      <p:grpSpPr>
        <a:xfrm>
          <a:off x="0" y="0"/>
          <a:ext cx="0" cy="0"/>
          <a:chOff x="0" y="0"/>
          <a:chExt cx="0" cy="0"/>
        </a:xfrm>
      </p:grpSpPr>
      <p:sp>
        <p:nvSpPr>
          <p:cNvPr id="32" name="Google Shape;32;p3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7" name="Shape 37"/>
        <p:cNvGrpSpPr/>
        <p:nvPr/>
      </p:nvGrpSpPr>
      <p:grpSpPr>
        <a:xfrm>
          <a:off x="0" y="0"/>
          <a:ext cx="0" cy="0"/>
          <a:chOff x="0" y="0"/>
          <a:chExt cx="0" cy="0"/>
        </a:xfrm>
      </p:grpSpPr>
      <p:sp>
        <p:nvSpPr>
          <p:cNvPr id="38" name="Google Shape;38;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4" name="Shape 44"/>
        <p:cNvGrpSpPr/>
        <p:nvPr/>
      </p:nvGrpSpPr>
      <p:grpSpPr>
        <a:xfrm>
          <a:off x="0" y="0"/>
          <a:ext cx="0" cy="0"/>
          <a:chOff x="0" y="0"/>
          <a:chExt cx="0" cy="0"/>
        </a:xfrm>
      </p:grpSpPr>
      <p:sp>
        <p:nvSpPr>
          <p:cNvPr id="45" name="Google Shape;45;p4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4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4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4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3" name="Shape 53"/>
        <p:cNvGrpSpPr/>
        <p:nvPr/>
      </p:nvGrpSpPr>
      <p:grpSpPr>
        <a:xfrm>
          <a:off x="0" y="0"/>
          <a:ext cx="0" cy="0"/>
          <a:chOff x="0" y="0"/>
          <a:chExt cx="0" cy="0"/>
        </a:xfrm>
      </p:grpSpPr>
      <p:sp>
        <p:nvSpPr>
          <p:cNvPr id="54" name="Google Shape;54;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4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3"/>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4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87" name="Shape 87"/>
        <p:cNvGrpSpPr/>
        <p:nvPr/>
      </p:nvGrpSpPr>
      <p:grpSpPr>
        <a:xfrm>
          <a:off x="0" y="0"/>
          <a:ext cx="0" cy="0"/>
          <a:chOff x="0" y="0"/>
          <a:chExt cx="0" cy="0"/>
        </a:xfrm>
      </p:grpSpPr>
      <p:sp>
        <p:nvSpPr>
          <p:cNvPr id="88" name="Google Shape;88;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9" name="Google Shape;89;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90" name="Google Shape;90;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91" name="Google Shape;91;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92" name="Google Shape;92;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jpg"/><Relationship Id="rId4" Type="http://schemas.openxmlformats.org/officeDocument/2006/relationships/image" Target="../media/image1.png"/><Relationship Id="rId5" Type="http://schemas.openxmlformats.org/officeDocument/2006/relationships/hyperlink" Target="http://valuingvoices.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jpg"/><Relationship Id="rId4" Type="http://schemas.openxmlformats.org/officeDocument/2006/relationships/image" Target="../media/image17.jpg"/><Relationship Id="rId5" Type="http://schemas.openxmlformats.org/officeDocument/2006/relationships/image" Target="../media/image13.jpg"/><Relationship Id="rId6" Type="http://schemas.openxmlformats.org/officeDocument/2006/relationships/image" Target="../media/image14.jpg"/><Relationship Id="rId7" Type="http://schemas.openxmlformats.org/officeDocument/2006/relationships/image" Target="../media/image16.jpg"/><Relationship Id="rId8"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jp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4.jpg"/><Relationship Id="rId5"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4.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hyperlink" Target="https://docs.wfp.org/api/documents/WFP-0000110236/download/?_ga=2.163525237.879884154.1591270020-1997132059.1591107108"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5.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9.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0.png"/><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1" Type="http://schemas.openxmlformats.org/officeDocument/2006/relationships/hyperlink" Target="https://www.betterevaluation.org/en/resources/website/brief_introduction_to_realist_evaluation" TargetMode="External"/><Relationship Id="rId10" Type="http://schemas.openxmlformats.org/officeDocument/2006/relationships/hyperlink" Target="https://www.betterevaluation.org/en/resources/website/brief_introduction_to_realist_evaluation" TargetMode="External"/><Relationship Id="rId13" Type="http://schemas.openxmlformats.org/officeDocument/2006/relationships/hyperlink" Target="https://www.cdacollaborative.org/wp-content/uploads/2016/01/Time-to-Listen-Hearing-People-on-the-Receiving-End-of-International-Aid.pdf" TargetMode="External"/><Relationship Id="rId12" Type="http://schemas.openxmlformats.org/officeDocument/2006/relationships/hyperlink" Target="https://www.cdacollaborative.org/wp-content/uploads/2016/01/Time-to-Listen-Hearing-People-on-the-Receiving-End-of-International-Aid.pdf" TargetMode="External"/><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valuingvoices.com/valuing-voices/" TargetMode="External"/><Relationship Id="rId4" Type="http://schemas.openxmlformats.org/officeDocument/2006/relationships/hyperlink" Target="http://valuingvoices.com/valuing-voices/" TargetMode="External"/><Relationship Id="rId9" Type="http://schemas.openxmlformats.org/officeDocument/2006/relationships/hyperlink" Target="https://docs.wfp.org/api/documents/WFP-0000110236/download/?_ga=2.163525237.879884154.1591270020-1997132059.1591107108" TargetMode="External"/><Relationship Id="rId15" Type="http://schemas.openxmlformats.org/officeDocument/2006/relationships/hyperlink" Target="https://www.ncbi.nlm.nih.gov/pmc/articles/PMC5454764/" TargetMode="External"/><Relationship Id="rId14" Type="http://schemas.openxmlformats.org/officeDocument/2006/relationships/hyperlink" Target="https://www.ncbi.nlm.nih.gov/pmc/articles/PMC5454764/" TargetMode="External"/><Relationship Id="rId5" Type="http://schemas.openxmlformats.org/officeDocument/2006/relationships/hyperlink" Target="https://www.stoppingassuccess.org/" TargetMode="External"/><Relationship Id="rId6" Type="http://schemas.openxmlformats.org/officeDocument/2006/relationships/hyperlink" Target="https://www.stoppingassuccess.org/" TargetMode="External"/><Relationship Id="rId7" Type="http://schemas.openxmlformats.org/officeDocument/2006/relationships/hyperlink" Target="http://sidekickmanifesto.org/manifesto/" TargetMode="External"/><Relationship Id="rId8" Type="http://schemas.openxmlformats.org/officeDocument/2006/relationships/hyperlink" Target="http://sidekickmanifesto.org/manifesto/"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comments" Target="../comments/comment1.xml"/><Relationship Id="rId4" Type="http://schemas.openxmlformats.org/officeDocument/2006/relationships/image" Target="../media/image2.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hyperlink" Target="https://lwr.org/technical-resources/grape-value-chain-and-food-security-dodoma-tanzania"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
          <p:cNvSpPr txBox="1"/>
          <p:nvPr>
            <p:ph idx="1" type="subTitle"/>
          </p:nvPr>
        </p:nvSpPr>
        <p:spPr>
          <a:xfrm>
            <a:off x="1523999" y="5535382"/>
            <a:ext cx="9144000" cy="990600"/>
          </a:xfrm>
          <a:prstGeom prst="rect">
            <a:avLst/>
          </a:prstGeom>
          <a:noFill/>
          <a:ln>
            <a:noFill/>
          </a:ln>
        </p:spPr>
        <p:txBody>
          <a:bodyPr anchorCtr="0" anchor="t" bIns="45700" lIns="91425" spcFirstLastPara="1" rIns="91425" wrap="square" tIns="45700">
            <a:normAutofit/>
          </a:bodyPr>
          <a:lstStyle/>
          <a:p>
            <a:pPr indent="0" lvl="0" marL="0" rtl="0" algn="ctr">
              <a:lnSpc>
                <a:spcPct val="60000"/>
              </a:lnSpc>
              <a:spcBef>
                <a:spcPts val="0"/>
              </a:spcBef>
              <a:spcAft>
                <a:spcPts val="0"/>
              </a:spcAft>
              <a:buClr>
                <a:schemeClr val="dk1"/>
              </a:buClr>
              <a:buSzPts val="2040"/>
              <a:buNone/>
            </a:pPr>
            <a:r>
              <a:rPr lang="en-US" sz="2040"/>
              <a:t>Jindra Cekan, Valuing Voices</a:t>
            </a:r>
            <a:endParaRPr/>
          </a:p>
          <a:p>
            <a:pPr indent="0" lvl="0" marL="0" rtl="0" algn="ctr">
              <a:lnSpc>
                <a:spcPct val="60000"/>
              </a:lnSpc>
              <a:spcBef>
                <a:spcPts val="1000"/>
              </a:spcBef>
              <a:spcAft>
                <a:spcPts val="0"/>
              </a:spcAft>
              <a:buClr>
                <a:schemeClr val="dk1"/>
              </a:buClr>
              <a:buSzPts val="2040"/>
              <a:buNone/>
            </a:pPr>
            <a:r>
              <a:rPr lang="en-US" sz="2040"/>
              <a:t>Isabella Jean, Independent Consultant</a:t>
            </a:r>
            <a:endParaRPr/>
          </a:p>
          <a:p>
            <a:pPr indent="0" lvl="0" marL="0" rtl="0" algn="ctr">
              <a:lnSpc>
                <a:spcPct val="60000"/>
              </a:lnSpc>
              <a:spcBef>
                <a:spcPts val="1000"/>
              </a:spcBef>
              <a:spcAft>
                <a:spcPts val="0"/>
              </a:spcAft>
              <a:buClr>
                <a:schemeClr val="dk1"/>
              </a:buClr>
              <a:buSzPts val="2040"/>
              <a:buNone/>
            </a:pPr>
            <a:r>
              <a:rPr lang="en-US" sz="2040"/>
              <a:t>Holta Trandafili, World Vision USA</a:t>
            </a:r>
            <a:endParaRPr/>
          </a:p>
          <a:p>
            <a:pPr indent="0" lvl="0" marL="0" rtl="0" algn="ctr">
              <a:lnSpc>
                <a:spcPct val="60000"/>
              </a:lnSpc>
              <a:spcBef>
                <a:spcPts val="1000"/>
              </a:spcBef>
              <a:spcAft>
                <a:spcPts val="0"/>
              </a:spcAft>
              <a:buClr>
                <a:schemeClr val="dk1"/>
              </a:buClr>
              <a:buSzPts val="2040"/>
              <a:buNone/>
            </a:pPr>
            <a:r>
              <a:t/>
            </a:r>
            <a:endParaRPr sz="2040"/>
          </a:p>
        </p:txBody>
      </p:sp>
      <p:pic>
        <p:nvPicPr>
          <p:cNvPr descr="A close up of a sign&#10;&#10;Description automatically generated" id="101" name="Google Shape;101;p1"/>
          <p:cNvPicPr preferRelativeResize="0"/>
          <p:nvPr/>
        </p:nvPicPr>
        <p:blipFill rotWithShape="1">
          <a:blip r:embed="rId3">
            <a:alphaModFix/>
          </a:blip>
          <a:srcRect b="0" l="0" r="0" t="0"/>
          <a:stretch/>
        </p:blipFill>
        <p:spPr>
          <a:xfrm>
            <a:off x="460084" y="1496325"/>
            <a:ext cx="11271829" cy="3876815"/>
          </a:xfrm>
          <a:prstGeom prst="rect">
            <a:avLst/>
          </a:prstGeom>
          <a:noFill/>
          <a:ln>
            <a:noFill/>
          </a:ln>
        </p:spPr>
      </p:pic>
      <p:sp>
        <p:nvSpPr>
          <p:cNvPr id="102" name="Google Shape;102;p1"/>
          <p:cNvSpPr/>
          <p:nvPr/>
        </p:nvSpPr>
        <p:spPr>
          <a:xfrm>
            <a:off x="497632" y="186611"/>
            <a:ext cx="11234281" cy="114747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 name="Google Shape;103;p1"/>
          <p:cNvSpPr/>
          <p:nvPr/>
        </p:nvSpPr>
        <p:spPr>
          <a:xfrm>
            <a:off x="631553" y="221738"/>
            <a:ext cx="1092135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Sustainability Ready: What it Takes to Support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&amp; Measure Lasting Change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pic>
        <p:nvPicPr>
          <p:cNvPr id="188" name="Google Shape;188;p10"/>
          <p:cNvPicPr preferRelativeResize="0"/>
          <p:nvPr/>
        </p:nvPicPr>
        <p:blipFill rotWithShape="1">
          <a:blip r:embed="rId3">
            <a:alphaModFix/>
          </a:blip>
          <a:srcRect b="0" l="0" r="0" t="0"/>
          <a:stretch/>
        </p:blipFill>
        <p:spPr>
          <a:xfrm>
            <a:off x="9995892" y="6508467"/>
            <a:ext cx="2210285" cy="349533"/>
          </a:xfrm>
          <a:prstGeom prst="rect">
            <a:avLst/>
          </a:prstGeom>
          <a:noFill/>
          <a:ln>
            <a:noFill/>
          </a:ln>
        </p:spPr>
      </p:pic>
      <p:sp>
        <p:nvSpPr>
          <p:cNvPr id="189" name="Google Shape;189;p10"/>
          <p:cNvSpPr/>
          <p:nvPr/>
        </p:nvSpPr>
        <p:spPr>
          <a:xfrm flipH="1" rot="10800000">
            <a:off x="159488" y="335278"/>
            <a:ext cx="11873024" cy="5867401"/>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Gill Sans"/>
              <a:ea typeface="Gill Sans"/>
              <a:cs typeface="Gill Sans"/>
              <a:sym typeface="Gill Sans"/>
            </a:endParaRPr>
          </a:p>
          <a:p>
            <a:pPr indent="0" lvl="1" marL="45720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Gill Sans"/>
              <a:ea typeface="Gill Sans"/>
              <a:cs typeface="Gill Sans"/>
              <a:sym typeface="Gill Sans"/>
            </a:endParaRPr>
          </a:p>
        </p:txBody>
      </p:sp>
      <p:pic>
        <p:nvPicPr>
          <p:cNvPr id="190" name="Google Shape;190;p10"/>
          <p:cNvPicPr preferRelativeResize="0"/>
          <p:nvPr/>
        </p:nvPicPr>
        <p:blipFill rotWithShape="1">
          <a:blip r:embed="rId4">
            <a:alphaModFix/>
          </a:blip>
          <a:srcRect b="0" l="0" r="0" t="0"/>
          <a:stretch/>
        </p:blipFill>
        <p:spPr>
          <a:xfrm>
            <a:off x="500485" y="2458065"/>
            <a:ext cx="11191029" cy="1809136"/>
          </a:xfrm>
          <a:prstGeom prst="rect">
            <a:avLst/>
          </a:prstGeom>
          <a:noFill/>
          <a:ln>
            <a:noFill/>
          </a:ln>
        </p:spPr>
      </p:pic>
      <p:sp>
        <p:nvSpPr>
          <p:cNvPr id="191" name="Google Shape;191;p10"/>
          <p:cNvSpPr txBox="1"/>
          <p:nvPr/>
        </p:nvSpPr>
        <p:spPr>
          <a:xfrm>
            <a:off x="7305923" y="6488666"/>
            <a:ext cx="254441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SDG Eval comment, 2017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pic>
        <p:nvPicPr>
          <p:cNvPr id="196" name="Google Shape;196;p11"/>
          <p:cNvPicPr preferRelativeResize="0"/>
          <p:nvPr/>
        </p:nvPicPr>
        <p:blipFill rotWithShape="1">
          <a:blip r:embed="rId3">
            <a:alphaModFix/>
          </a:blip>
          <a:srcRect b="10669" l="-125" r="0" t="5580"/>
          <a:stretch/>
        </p:blipFill>
        <p:spPr>
          <a:xfrm>
            <a:off x="-16042" y="-131666"/>
            <a:ext cx="12208042" cy="6989666"/>
          </a:xfrm>
          <a:prstGeom prst="rect">
            <a:avLst/>
          </a:prstGeom>
          <a:noFill/>
          <a:ln>
            <a:noFill/>
          </a:ln>
        </p:spPr>
      </p:pic>
      <p:sp>
        <p:nvSpPr>
          <p:cNvPr id="197" name="Google Shape;197;p11"/>
          <p:cNvSpPr txBox="1"/>
          <p:nvPr/>
        </p:nvSpPr>
        <p:spPr>
          <a:xfrm>
            <a:off x="1349115" y="2428407"/>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 name="Google Shape;198;p11"/>
          <p:cNvSpPr/>
          <p:nvPr/>
        </p:nvSpPr>
        <p:spPr>
          <a:xfrm>
            <a:off x="5740398" y="1221448"/>
            <a:ext cx="6451600" cy="78678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Gill Sans"/>
              <a:ea typeface="Gill Sans"/>
              <a:cs typeface="Gill Sans"/>
              <a:sym typeface="Gill Sans"/>
            </a:endParaRPr>
          </a:p>
          <a:p>
            <a:pPr indent="0" lvl="1" marL="45720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Gill Sans"/>
              <a:ea typeface="Gill Sans"/>
              <a:cs typeface="Gill Sans"/>
              <a:sym typeface="Gill Sans"/>
            </a:endParaRPr>
          </a:p>
        </p:txBody>
      </p:sp>
      <p:sp>
        <p:nvSpPr>
          <p:cNvPr id="199" name="Google Shape;199;p11"/>
          <p:cNvSpPr/>
          <p:nvPr/>
        </p:nvSpPr>
        <p:spPr>
          <a:xfrm>
            <a:off x="5740400" y="1306642"/>
            <a:ext cx="645159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Gill Sans"/>
                <a:ea typeface="Gill Sans"/>
                <a:cs typeface="Gill Sans"/>
                <a:sym typeface="Gill Sans"/>
              </a:rPr>
              <a:t>QUESTIONS AND ANSWERS</a:t>
            </a:r>
            <a:endParaRPr b="0" i="0" sz="1400" u="none" cap="none" strike="noStrike">
              <a:solidFill>
                <a:srgbClr val="000000"/>
              </a:solidFill>
              <a:latin typeface="Arial"/>
              <a:ea typeface="Arial"/>
              <a:cs typeface="Arial"/>
              <a:sym typeface="Arial"/>
            </a:endParaRPr>
          </a:p>
        </p:txBody>
      </p:sp>
      <p:pic>
        <p:nvPicPr>
          <p:cNvPr id="200" name="Google Shape;200;p11"/>
          <p:cNvPicPr preferRelativeResize="0"/>
          <p:nvPr/>
        </p:nvPicPr>
        <p:blipFill rotWithShape="1">
          <a:blip r:embed="rId4">
            <a:alphaModFix/>
          </a:blip>
          <a:srcRect b="0" l="0" r="0" t="0"/>
          <a:stretch/>
        </p:blipFill>
        <p:spPr>
          <a:xfrm>
            <a:off x="9981715" y="6508467"/>
            <a:ext cx="2210285" cy="349533"/>
          </a:xfrm>
          <a:prstGeom prst="rect">
            <a:avLst/>
          </a:prstGeom>
          <a:noFill/>
          <a:ln>
            <a:noFill/>
          </a:ln>
        </p:spPr>
      </p:pic>
      <p:sp>
        <p:nvSpPr>
          <p:cNvPr id="201" name="Google Shape;201;p11"/>
          <p:cNvSpPr/>
          <p:nvPr/>
        </p:nvSpPr>
        <p:spPr>
          <a:xfrm>
            <a:off x="7962705" y="5721686"/>
            <a:ext cx="4229293" cy="78678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Join us! </a:t>
            </a:r>
            <a:r>
              <a:rPr b="0" i="0" lang="en-US" sz="2000" u="sng" cap="none" strike="noStrike">
                <a:solidFill>
                  <a:schemeClr val="dk1"/>
                </a:solidFill>
                <a:latin typeface="Calibri"/>
                <a:ea typeface="Calibri"/>
                <a:cs typeface="Calibri"/>
                <a:sym typeface="Calibri"/>
                <a:hlinkClick r:id="rId5"/>
              </a:rPr>
              <a:t>http://valuingvoices.com</a:t>
            </a:r>
            <a:r>
              <a:rPr b="0" i="0" lang="en-US" sz="2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To Sustain Development!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05" name="Shape 205"/>
        <p:cNvGrpSpPr/>
        <p:nvPr/>
      </p:nvGrpSpPr>
      <p:grpSpPr>
        <a:xfrm>
          <a:off x="0" y="0"/>
          <a:ext cx="0" cy="0"/>
          <a:chOff x="0" y="0"/>
          <a:chExt cx="0" cy="0"/>
        </a:xfrm>
      </p:grpSpPr>
      <p:sp>
        <p:nvSpPr>
          <p:cNvPr id="206" name="Google Shape;206;p12"/>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7" name="Google Shape;207;p12"/>
          <p:cNvPicPr preferRelativeResize="0"/>
          <p:nvPr/>
        </p:nvPicPr>
        <p:blipFill rotWithShape="1">
          <a:blip r:embed="rId3">
            <a:alphaModFix/>
          </a:blip>
          <a:srcRect b="0" l="0" r="0" t="0"/>
          <a:stretch/>
        </p:blipFill>
        <p:spPr>
          <a:xfrm rot="5400000">
            <a:off x="3372661" y="-3359290"/>
            <a:ext cx="5470372" cy="12188952"/>
          </a:xfrm>
          <a:prstGeom prst="rect">
            <a:avLst/>
          </a:prstGeom>
          <a:noFill/>
          <a:ln>
            <a:noFill/>
          </a:ln>
        </p:spPr>
      </p:pic>
      <p:sp>
        <p:nvSpPr>
          <p:cNvPr id="208" name="Google Shape;208;p12"/>
          <p:cNvSpPr txBox="1"/>
          <p:nvPr>
            <p:ph type="title"/>
          </p:nvPr>
        </p:nvSpPr>
        <p:spPr>
          <a:xfrm>
            <a:off x="556001" y="284460"/>
            <a:ext cx="11194742" cy="140596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600"/>
              <a:buFont typeface="Calibri"/>
              <a:buNone/>
            </a:pPr>
            <a:r>
              <a:rPr b="1" lang="en-US" sz="4600"/>
              <a:t>More to sustainability than the eye can see…</a:t>
            </a:r>
            <a:endParaRPr/>
          </a:p>
        </p:txBody>
      </p:sp>
      <p:sp>
        <p:nvSpPr>
          <p:cNvPr id="209" name="Google Shape;209;p12"/>
          <p:cNvSpPr txBox="1"/>
          <p:nvPr>
            <p:ph idx="1" type="body"/>
          </p:nvPr>
        </p:nvSpPr>
        <p:spPr>
          <a:xfrm>
            <a:off x="1119546" y="2045646"/>
            <a:ext cx="9283781" cy="122181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200"/>
              <a:buNone/>
            </a:pPr>
            <a:r>
              <a:rPr lang="en-US" sz="2200"/>
              <a:t>Stories from </a:t>
            </a:r>
            <a:r>
              <a:rPr b="1" lang="en-US" sz="3000">
                <a:solidFill>
                  <a:schemeClr val="accent2"/>
                </a:solidFill>
              </a:rPr>
              <a:t>World Vision</a:t>
            </a:r>
            <a:r>
              <a:rPr lang="en-US" sz="2200"/>
              <a:t> ex-post evaluations</a:t>
            </a:r>
            <a:endParaRPr/>
          </a:p>
        </p:txBody>
      </p:sp>
      <p:sp>
        <p:nvSpPr>
          <p:cNvPr id="210" name="Google Shape;210;p12"/>
          <p:cNvSpPr/>
          <p:nvPr/>
        </p:nvSpPr>
        <p:spPr>
          <a:xfrm>
            <a:off x="-1078" y="685797"/>
            <a:ext cx="118872" cy="155045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drawing&#10;&#10;Description automatically generated" id="211" name="Google Shape;211;p12"/>
          <p:cNvPicPr preferRelativeResize="0"/>
          <p:nvPr/>
        </p:nvPicPr>
        <p:blipFill rotWithShape="1">
          <a:blip r:embed="rId4">
            <a:alphaModFix/>
          </a:blip>
          <a:srcRect b="0" l="18889" r="0" t="0"/>
          <a:stretch/>
        </p:blipFill>
        <p:spPr>
          <a:xfrm>
            <a:off x="-1078" y="3076855"/>
            <a:ext cx="12188952" cy="3118224"/>
          </a:xfrm>
          <a:prstGeom prst="rect">
            <a:avLst/>
          </a:prstGeom>
          <a:noFill/>
          <a:ln>
            <a:noFill/>
          </a:ln>
        </p:spPr>
      </p:pic>
      <p:sp>
        <p:nvSpPr>
          <p:cNvPr id="212" name="Google Shape;212;p12"/>
          <p:cNvSpPr/>
          <p:nvPr/>
        </p:nvSpPr>
        <p:spPr>
          <a:xfrm>
            <a:off x="12073128" y="6172201"/>
            <a:ext cx="118872" cy="685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13"/>
          <p:cNvSpPr txBox="1"/>
          <p:nvPr>
            <p:ph idx="1" type="subTitle"/>
          </p:nvPr>
        </p:nvSpPr>
        <p:spPr>
          <a:xfrm>
            <a:off x="241738" y="3429001"/>
            <a:ext cx="11708524" cy="3131598"/>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220"/>
              <a:buNone/>
            </a:pPr>
            <a:r>
              <a:rPr lang="en-US" sz="2220">
                <a:latin typeface="Gill Sans"/>
                <a:ea typeface="Gill Sans"/>
                <a:cs typeface="Gill Sans"/>
                <a:sym typeface="Gill Sans"/>
              </a:rPr>
              <a:t>A dozen of evaluations in seven countries. Most were cross-sectional studies.  All used mixed methods approach. Only two were externally funded.</a:t>
            </a:r>
            <a:endParaRPr/>
          </a:p>
          <a:p>
            <a:pPr indent="0" lvl="0" marL="0" rtl="0" algn="l">
              <a:lnSpc>
                <a:spcPct val="110000"/>
              </a:lnSpc>
              <a:spcBef>
                <a:spcPts val="1200"/>
              </a:spcBef>
              <a:spcAft>
                <a:spcPts val="0"/>
              </a:spcAft>
              <a:buClr>
                <a:schemeClr val="dk1"/>
              </a:buClr>
              <a:buSzPts val="2220"/>
              <a:buNone/>
            </a:pPr>
            <a:r>
              <a:rPr lang="en-US" sz="2220">
                <a:latin typeface="Gill Sans"/>
                <a:ea typeface="Gill Sans"/>
                <a:cs typeface="Gill Sans"/>
                <a:sym typeface="Gill Sans"/>
              </a:rPr>
              <a:t>Top research questions:</a:t>
            </a:r>
            <a:endParaRPr/>
          </a:p>
          <a:p>
            <a:pPr indent="-457200" lvl="0" marL="457200" rtl="0" algn="l">
              <a:lnSpc>
                <a:spcPct val="80000"/>
              </a:lnSpc>
              <a:spcBef>
                <a:spcPts val="1000"/>
              </a:spcBef>
              <a:spcAft>
                <a:spcPts val="0"/>
              </a:spcAft>
              <a:buClr>
                <a:schemeClr val="dk1"/>
              </a:buClr>
              <a:buSzPts val="2220"/>
              <a:buFont typeface="Calibri"/>
              <a:buAutoNum type="arabicPeriod"/>
            </a:pPr>
            <a:r>
              <a:rPr lang="en-US" sz="2220">
                <a:latin typeface="Gill Sans"/>
                <a:ea typeface="Gill Sans"/>
                <a:cs typeface="Gill Sans"/>
                <a:sym typeface="Gill Sans"/>
              </a:rPr>
              <a:t>What are the long-term outcomes and contributions of programs’ work among those who participated in our programs?</a:t>
            </a:r>
            <a:endParaRPr/>
          </a:p>
          <a:p>
            <a:pPr indent="-457200" lvl="0" marL="457200" rtl="0" algn="l">
              <a:lnSpc>
                <a:spcPct val="80000"/>
              </a:lnSpc>
              <a:spcBef>
                <a:spcPts val="1000"/>
              </a:spcBef>
              <a:spcAft>
                <a:spcPts val="0"/>
              </a:spcAft>
              <a:buClr>
                <a:schemeClr val="dk1"/>
              </a:buClr>
              <a:buSzPts val="2220"/>
              <a:buFont typeface="Calibri"/>
              <a:buAutoNum type="arabicPeriod"/>
            </a:pPr>
            <a:r>
              <a:rPr lang="en-US" sz="2220">
                <a:latin typeface="Gill Sans"/>
                <a:ea typeface="Gill Sans"/>
                <a:cs typeface="Gill Sans"/>
                <a:sym typeface="Gill Sans"/>
              </a:rPr>
              <a:t>What is being sustained? I.e. outcomes, processes, practices, activities, community groups left behind, other?</a:t>
            </a:r>
            <a:endParaRPr/>
          </a:p>
          <a:p>
            <a:pPr indent="-457200" lvl="0" marL="457200" rtl="0" algn="l">
              <a:lnSpc>
                <a:spcPct val="80000"/>
              </a:lnSpc>
              <a:spcBef>
                <a:spcPts val="1000"/>
              </a:spcBef>
              <a:spcAft>
                <a:spcPts val="0"/>
              </a:spcAft>
              <a:buClr>
                <a:schemeClr val="dk1"/>
              </a:buClr>
              <a:buSzPts val="2220"/>
              <a:buFont typeface="Calibri"/>
              <a:buAutoNum type="arabicPeriod"/>
            </a:pPr>
            <a:r>
              <a:rPr lang="en-US" sz="2220">
                <a:latin typeface="Gill Sans"/>
                <a:ea typeface="Gill Sans"/>
                <a:cs typeface="Gill Sans"/>
                <a:sym typeface="Gill Sans"/>
              </a:rPr>
              <a:t>(How) have our programs enabled communities to sustain improvements in child well-being?</a:t>
            </a:r>
            <a:endParaRPr/>
          </a:p>
        </p:txBody>
      </p:sp>
      <p:pic>
        <p:nvPicPr>
          <p:cNvPr id="219" name="Google Shape;219;p13"/>
          <p:cNvPicPr preferRelativeResize="0"/>
          <p:nvPr/>
        </p:nvPicPr>
        <p:blipFill rotWithShape="1">
          <a:blip r:embed="rId3">
            <a:alphaModFix/>
          </a:blip>
          <a:srcRect b="555" l="111" r="2787" t="33755"/>
          <a:stretch/>
        </p:blipFill>
        <p:spPr>
          <a:xfrm>
            <a:off x="-1732" y="0"/>
            <a:ext cx="12192000" cy="3291438"/>
          </a:xfrm>
          <a:prstGeom prst="rect">
            <a:avLst/>
          </a:prstGeom>
          <a:noFill/>
          <a:ln>
            <a:noFill/>
          </a:ln>
        </p:spPr>
      </p:pic>
      <p:pic>
        <p:nvPicPr>
          <p:cNvPr id="220" name="Google Shape;220;p13"/>
          <p:cNvPicPr preferRelativeResize="0"/>
          <p:nvPr/>
        </p:nvPicPr>
        <p:blipFill rotWithShape="1">
          <a:blip r:embed="rId4">
            <a:alphaModFix/>
          </a:blip>
          <a:srcRect b="0" l="0" r="0" t="0"/>
          <a:stretch/>
        </p:blipFill>
        <p:spPr>
          <a:xfrm>
            <a:off x="10619719" y="6410173"/>
            <a:ext cx="1455026" cy="3008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5" name="Shape 225"/>
        <p:cNvGrpSpPr/>
        <p:nvPr/>
      </p:nvGrpSpPr>
      <p:grpSpPr>
        <a:xfrm>
          <a:off x="0" y="0"/>
          <a:ext cx="0" cy="0"/>
          <a:chOff x="0" y="0"/>
          <a:chExt cx="0" cy="0"/>
        </a:xfrm>
      </p:grpSpPr>
      <p:sp>
        <p:nvSpPr>
          <p:cNvPr id="226" name="Google Shape;226;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7" name="Google Shape;227;p14"/>
          <p:cNvSpPr txBox="1"/>
          <p:nvPr>
            <p:ph type="title"/>
          </p:nvPr>
        </p:nvSpPr>
        <p:spPr>
          <a:xfrm>
            <a:off x="7848600" y="1122363"/>
            <a:ext cx="3977640" cy="320413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b="1" lang="en-US" sz="4800"/>
              <a:t>Expectations</a:t>
            </a:r>
            <a:endParaRPr sz="4800"/>
          </a:p>
        </p:txBody>
      </p:sp>
      <p:pic>
        <p:nvPicPr>
          <p:cNvPr descr="A picture containing photo, different, game, playing&#10;&#10;Description automatically generated" id="228" name="Google Shape;228;p14"/>
          <p:cNvPicPr preferRelativeResize="0"/>
          <p:nvPr/>
        </p:nvPicPr>
        <p:blipFill rotWithShape="1">
          <a:blip r:embed="rId3">
            <a:alphaModFix/>
          </a:blip>
          <a:srcRect b="4521" l="0" r="0" t="0"/>
          <a:stretch/>
        </p:blipFill>
        <p:spPr>
          <a:xfrm>
            <a:off x="20" y="10"/>
            <a:ext cx="7443196" cy="6857990"/>
          </a:xfrm>
          <a:prstGeom prst="rect">
            <a:avLst/>
          </a:prstGeom>
          <a:noFill/>
          <a:ln>
            <a:noFill/>
          </a:ln>
        </p:spPr>
      </p:pic>
      <p:sp>
        <p:nvSpPr>
          <p:cNvPr id="229" name="Google Shape;229;p14"/>
          <p:cNvSpPr/>
          <p:nvPr/>
        </p:nvSpPr>
        <p:spPr>
          <a:xfrm rot="5400000">
            <a:off x="8130540"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0" name="Google Shape;230;p14"/>
          <p:cNvSpPr/>
          <p:nvPr/>
        </p:nvSpPr>
        <p:spPr>
          <a:xfrm>
            <a:off x="7851648" y="4546920"/>
            <a:ext cx="39776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15"/>
          <p:cNvSpPr txBox="1"/>
          <p:nvPr>
            <p:ph type="title"/>
          </p:nvPr>
        </p:nvSpPr>
        <p:spPr>
          <a:xfrm>
            <a:off x="217633" y="56334"/>
            <a:ext cx="8031615" cy="113913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699"/>
              </a:buClr>
              <a:buSzPts val="2800"/>
              <a:buFont typeface="Gill Sans"/>
              <a:buNone/>
            </a:pPr>
            <a:r>
              <a:rPr b="1" lang="en-US" sz="2800">
                <a:solidFill>
                  <a:srgbClr val="006699"/>
                </a:solidFill>
                <a:latin typeface="Gill Sans"/>
                <a:ea typeface="Gill Sans"/>
                <a:cs typeface="Gill Sans"/>
                <a:sym typeface="Gill Sans"/>
              </a:rPr>
              <a:t>Story #1: Zam-Zam Water Society</a:t>
            </a:r>
            <a:r>
              <a:rPr lang="en-US" sz="2800">
                <a:solidFill>
                  <a:srgbClr val="006699"/>
                </a:solidFill>
                <a:latin typeface="Gill Sans"/>
                <a:ea typeface="Gill Sans"/>
                <a:cs typeface="Gill Sans"/>
                <a:sym typeface="Gill Sans"/>
              </a:rPr>
              <a:t> </a:t>
            </a:r>
            <a:br>
              <a:rPr lang="en-US" sz="2800">
                <a:solidFill>
                  <a:srgbClr val="006699"/>
                </a:solidFill>
                <a:latin typeface="Gill Sans"/>
                <a:ea typeface="Gill Sans"/>
                <a:cs typeface="Gill Sans"/>
                <a:sym typeface="Gill Sans"/>
              </a:rPr>
            </a:br>
            <a:r>
              <a:rPr lang="en-US" sz="2800">
                <a:solidFill>
                  <a:srgbClr val="006699"/>
                </a:solidFill>
                <a:latin typeface="Gill Sans"/>
                <a:ea typeface="Gill Sans"/>
                <a:cs typeface="Gill Sans"/>
                <a:sym typeface="Gill Sans"/>
              </a:rPr>
              <a:t>Putalam, Sri Lanka</a:t>
            </a:r>
            <a:endParaRPr i="1" sz="2800">
              <a:solidFill>
                <a:srgbClr val="006699"/>
              </a:solidFill>
              <a:latin typeface="Gill Sans"/>
              <a:ea typeface="Gill Sans"/>
              <a:cs typeface="Gill Sans"/>
              <a:sym typeface="Gill Sans"/>
            </a:endParaRPr>
          </a:p>
        </p:txBody>
      </p:sp>
      <p:sp>
        <p:nvSpPr>
          <p:cNvPr id="237" name="Google Shape;237;p15"/>
          <p:cNvSpPr txBox="1"/>
          <p:nvPr>
            <p:ph idx="4294967295" type="body"/>
          </p:nvPr>
        </p:nvSpPr>
        <p:spPr>
          <a:xfrm>
            <a:off x="247009" y="1403525"/>
            <a:ext cx="6176171" cy="380442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latin typeface="Gill Sans"/>
                <a:ea typeface="Gill Sans"/>
                <a:cs typeface="Gill Sans"/>
                <a:sym typeface="Gill Sans"/>
              </a:rPr>
              <a:t>WV building the central tall structure in 2007 </a:t>
            </a:r>
            <a:endParaRPr/>
          </a:p>
          <a:p>
            <a:pPr indent="-228600" lvl="0" marL="228600" rtl="0" algn="l">
              <a:lnSpc>
                <a:spcPct val="90000"/>
              </a:lnSpc>
              <a:spcBef>
                <a:spcPts val="600"/>
              </a:spcBef>
              <a:spcAft>
                <a:spcPts val="0"/>
              </a:spcAft>
              <a:buClr>
                <a:schemeClr val="dk1"/>
              </a:buClr>
              <a:buSzPts val="2000"/>
              <a:buChar char="•"/>
            </a:pPr>
            <a:r>
              <a:rPr lang="en-US" sz="2000">
                <a:latin typeface="Gill Sans"/>
                <a:ea typeface="Gill Sans"/>
                <a:cs typeface="Gill Sans"/>
                <a:sym typeface="Gill Sans"/>
              </a:rPr>
              <a:t>Two years later the Asian Development Bank built on the investment and provided pumps, pipes, and a tank</a:t>
            </a:r>
            <a:endParaRPr/>
          </a:p>
          <a:p>
            <a:pPr indent="-228600" lvl="0" marL="228600" rtl="0" algn="l">
              <a:lnSpc>
                <a:spcPct val="90000"/>
              </a:lnSpc>
              <a:spcBef>
                <a:spcPts val="600"/>
              </a:spcBef>
              <a:spcAft>
                <a:spcPts val="0"/>
              </a:spcAft>
              <a:buClr>
                <a:schemeClr val="dk1"/>
              </a:buClr>
              <a:buSzPts val="2000"/>
              <a:buChar char="•"/>
            </a:pPr>
            <a:r>
              <a:rPr lang="en-US" sz="2000">
                <a:latin typeface="Gill Sans"/>
                <a:ea typeface="Gill Sans"/>
                <a:cs typeface="Gill Sans"/>
                <a:sym typeface="Gill Sans"/>
              </a:rPr>
              <a:t>WV left in 2012.</a:t>
            </a:r>
            <a:endParaRPr/>
          </a:p>
          <a:p>
            <a:pPr indent="-228600" lvl="0" marL="228600" rtl="0" algn="l">
              <a:lnSpc>
                <a:spcPct val="90000"/>
              </a:lnSpc>
              <a:spcBef>
                <a:spcPts val="600"/>
              </a:spcBef>
              <a:spcAft>
                <a:spcPts val="0"/>
              </a:spcAft>
              <a:buClr>
                <a:schemeClr val="dk1"/>
              </a:buClr>
              <a:buSzPts val="2000"/>
              <a:buChar char="•"/>
            </a:pPr>
            <a:r>
              <a:rPr lang="en-US" sz="2000">
                <a:latin typeface="Gill Sans"/>
                <a:ea typeface="Gill Sans"/>
                <a:cs typeface="Gill Sans"/>
                <a:sym typeface="Gill Sans"/>
              </a:rPr>
              <a:t>In 2013 the Water Consumer Society dug a 400 feet deep pump.</a:t>
            </a:r>
            <a:endParaRPr/>
          </a:p>
          <a:p>
            <a:pPr indent="-228600" lvl="0" marL="228600" rtl="0" algn="l">
              <a:lnSpc>
                <a:spcPct val="90000"/>
              </a:lnSpc>
              <a:spcBef>
                <a:spcPts val="600"/>
              </a:spcBef>
              <a:spcAft>
                <a:spcPts val="0"/>
              </a:spcAft>
              <a:buClr>
                <a:schemeClr val="dk1"/>
              </a:buClr>
              <a:buSzPts val="2000"/>
              <a:buChar char="•"/>
            </a:pPr>
            <a:r>
              <a:rPr lang="en-US" sz="2000">
                <a:latin typeface="Gill Sans"/>
                <a:ea typeface="Gill Sans"/>
                <a:cs typeface="Gill Sans"/>
                <a:sym typeface="Gill Sans"/>
              </a:rPr>
              <a:t>In 2014 the government provided a third water tank. </a:t>
            </a:r>
            <a:endParaRPr/>
          </a:p>
          <a:p>
            <a:pPr indent="-228600" lvl="0" marL="228600" rtl="0" algn="l">
              <a:lnSpc>
                <a:spcPct val="90000"/>
              </a:lnSpc>
              <a:spcBef>
                <a:spcPts val="600"/>
              </a:spcBef>
              <a:spcAft>
                <a:spcPts val="0"/>
              </a:spcAft>
              <a:buClr>
                <a:schemeClr val="dk1"/>
              </a:buClr>
              <a:buSzPts val="2000"/>
              <a:buChar char="•"/>
            </a:pPr>
            <a:r>
              <a:rPr lang="en-US" sz="2000">
                <a:latin typeface="Gill Sans"/>
                <a:ea typeface="Gill Sans"/>
                <a:cs typeface="Gill Sans"/>
                <a:sym typeface="Gill Sans"/>
              </a:rPr>
              <a:t>In 2016 WV conducts an ex-post evaluation</a:t>
            </a:r>
            <a:endParaRPr/>
          </a:p>
          <a:p>
            <a:pPr indent="-228600" lvl="0" marL="228600" rtl="0" algn="l">
              <a:lnSpc>
                <a:spcPct val="90000"/>
              </a:lnSpc>
              <a:spcBef>
                <a:spcPts val="600"/>
              </a:spcBef>
              <a:spcAft>
                <a:spcPts val="0"/>
              </a:spcAft>
              <a:buClr>
                <a:schemeClr val="dk1"/>
              </a:buClr>
              <a:buSzPts val="2000"/>
              <a:buChar char="•"/>
            </a:pPr>
            <a:r>
              <a:rPr lang="en-US" sz="2000">
                <a:latin typeface="Gill Sans"/>
                <a:ea typeface="Gill Sans"/>
                <a:cs typeface="Gill Sans"/>
                <a:sym typeface="Gill Sans"/>
              </a:rPr>
              <a:t>Plant serves 1,700 families. Caretaker lives on premise. Facility is maintained by each family paying for units of water used.</a:t>
            </a:r>
            <a:endParaRPr/>
          </a:p>
        </p:txBody>
      </p:sp>
      <p:pic>
        <p:nvPicPr>
          <p:cNvPr descr="A picture containing sitting, food, table, bowl&#10;&#10;Description automatically generated" id="238" name="Google Shape;238;p15"/>
          <p:cNvPicPr preferRelativeResize="0"/>
          <p:nvPr/>
        </p:nvPicPr>
        <p:blipFill rotWithShape="1">
          <a:blip r:embed="rId3">
            <a:alphaModFix/>
          </a:blip>
          <a:srcRect b="12147" l="0" r="4" t="21104"/>
          <a:stretch/>
        </p:blipFill>
        <p:spPr>
          <a:xfrm>
            <a:off x="6557608" y="991483"/>
            <a:ext cx="1691640" cy="1691640"/>
          </a:xfrm>
          <a:custGeom>
            <a:rect b="b" l="l" r="r" t="t"/>
            <a:pathLst>
              <a:path extrusionOk="0" h="1956816" w="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ln>
            <a:noFill/>
          </a:ln>
        </p:spPr>
      </p:pic>
      <p:pic>
        <p:nvPicPr>
          <p:cNvPr descr="A fire hydrant&#10;&#10;Description automatically generated" id="239" name="Google Shape;239;p15"/>
          <p:cNvPicPr preferRelativeResize="0"/>
          <p:nvPr>
            <p:ph idx="1" type="body"/>
          </p:nvPr>
        </p:nvPicPr>
        <p:blipFill rotWithShape="1">
          <a:blip r:embed="rId4">
            <a:alphaModFix/>
          </a:blip>
          <a:srcRect b="-2" l="20743" r="12505" t="0"/>
          <a:stretch/>
        </p:blipFill>
        <p:spPr>
          <a:xfrm>
            <a:off x="6641599" y="2715337"/>
            <a:ext cx="2743200" cy="2743200"/>
          </a:xfrm>
          <a:prstGeom prst="rect">
            <a:avLst/>
          </a:prstGeom>
          <a:noFill/>
          <a:ln>
            <a:noFill/>
          </a:ln>
        </p:spPr>
      </p:pic>
      <p:pic>
        <p:nvPicPr>
          <p:cNvPr descr="A building next to a palm tree&#10;&#10;Description automatically generated" id="240" name="Google Shape;240;p15"/>
          <p:cNvPicPr preferRelativeResize="0"/>
          <p:nvPr/>
        </p:nvPicPr>
        <p:blipFill rotWithShape="1">
          <a:blip r:embed="rId5">
            <a:alphaModFix/>
          </a:blip>
          <a:srcRect b="7156" l="0" r="0" t="37080"/>
          <a:stretch/>
        </p:blipFill>
        <p:spPr>
          <a:xfrm>
            <a:off x="8274952" y="24170"/>
            <a:ext cx="3913376" cy="3281569"/>
          </a:xfrm>
          <a:custGeom>
            <a:rect b="b" l="l" r="r" t="t"/>
            <a:pathLst>
              <a:path extrusionOk="0" h="3281569" w="3913376">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ln>
            <a:noFill/>
          </a:ln>
        </p:spPr>
      </p:pic>
      <p:pic>
        <p:nvPicPr>
          <p:cNvPr descr="A group of people standing in front of a building&#10;&#10;Description automatically generated" id="241" name="Google Shape;241;p15"/>
          <p:cNvPicPr preferRelativeResize="0"/>
          <p:nvPr/>
        </p:nvPicPr>
        <p:blipFill rotWithShape="1">
          <a:blip r:embed="rId6">
            <a:alphaModFix/>
          </a:blip>
          <a:srcRect b="6338" l="0" r="5" t="14461"/>
          <a:stretch/>
        </p:blipFill>
        <p:spPr>
          <a:xfrm>
            <a:off x="1818614" y="4769536"/>
            <a:ext cx="3950208" cy="2088462"/>
          </a:xfrm>
          <a:custGeom>
            <a:rect b="b" l="l" r="r" t="t"/>
            <a:pathLst>
              <a:path extrusionOk="0" h="2088462" w="3950208">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ln>
            <a:noFill/>
          </a:ln>
        </p:spPr>
      </p:pic>
      <p:pic>
        <p:nvPicPr>
          <p:cNvPr descr="A picture containing indoor, refrigerator, kitchen, white&#10;&#10;Description automatically generated" id="242" name="Google Shape;242;p15"/>
          <p:cNvPicPr preferRelativeResize="0"/>
          <p:nvPr/>
        </p:nvPicPr>
        <p:blipFill rotWithShape="1">
          <a:blip r:embed="rId7">
            <a:alphaModFix/>
          </a:blip>
          <a:srcRect b="-4" l="22173" r="-3" t="0"/>
          <a:stretch/>
        </p:blipFill>
        <p:spPr>
          <a:xfrm>
            <a:off x="9009416" y="4131546"/>
            <a:ext cx="3178912" cy="2726454"/>
          </a:xfrm>
          <a:custGeom>
            <a:rect b="b" l="l" r="r" t="t"/>
            <a:pathLst>
              <a:path extrusionOk="0" h="2726454" w="3178912">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ln>
            <a:noFill/>
          </a:ln>
        </p:spPr>
      </p:pic>
      <p:pic>
        <p:nvPicPr>
          <p:cNvPr id="243" name="Google Shape;243;p15"/>
          <p:cNvPicPr preferRelativeResize="0"/>
          <p:nvPr/>
        </p:nvPicPr>
        <p:blipFill rotWithShape="1">
          <a:blip r:embed="rId8">
            <a:alphaModFix/>
          </a:blip>
          <a:srcRect b="0" l="0" r="0" t="0"/>
          <a:stretch/>
        </p:blipFill>
        <p:spPr>
          <a:xfrm>
            <a:off x="10346450" y="6477194"/>
            <a:ext cx="1455026" cy="3008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48" name="Shape 248"/>
        <p:cNvGrpSpPr/>
        <p:nvPr/>
      </p:nvGrpSpPr>
      <p:grpSpPr>
        <a:xfrm>
          <a:off x="0" y="0"/>
          <a:ext cx="0" cy="0"/>
          <a:chOff x="0" y="0"/>
          <a:chExt cx="0" cy="0"/>
        </a:xfrm>
      </p:grpSpPr>
      <p:sp>
        <p:nvSpPr>
          <p:cNvPr id="249" name="Google Shape;249;p16"/>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0" name="Google Shape;250;p16"/>
          <p:cNvSpPr/>
          <p:nvPr/>
        </p:nvSpPr>
        <p:spPr>
          <a:xfrm rot="10800000">
            <a:off x="2133600" y="685800"/>
            <a:ext cx="10058400" cy="5486400"/>
          </a:xfrm>
          <a:prstGeom prst="rect">
            <a:avLst/>
          </a:prstGeom>
          <a:solidFill>
            <a:srgbClr val="F2F2F2"/>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3000"/>
              <a:buFont typeface="Calibri"/>
              <a:buNone/>
            </a:pPr>
            <a:r>
              <a:t/>
            </a:r>
            <a:endParaRPr b="0" i="0" sz="3000" u="none" cap="none" strike="noStrike">
              <a:solidFill>
                <a:srgbClr val="000000"/>
              </a:solidFill>
              <a:latin typeface="Helvetica Neue"/>
              <a:ea typeface="Helvetica Neue"/>
              <a:cs typeface="Helvetica Neue"/>
              <a:sym typeface="Helvetica Neue"/>
            </a:endParaRPr>
          </a:p>
        </p:txBody>
      </p:sp>
      <p:sp>
        <p:nvSpPr>
          <p:cNvPr id="251" name="Google Shape;251;p16"/>
          <p:cNvSpPr/>
          <p:nvPr/>
        </p:nvSpPr>
        <p:spPr>
          <a:xfrm>
            <a:off x="1159764" y="685797"/>
            <a:ext cx="118872" cy="155045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2" name="Google Shape;252;p16"/>
          <p:cNvSpPr txBox="1"/>
          <p:nvPr>
            <p:ph idx="1" type="body"/>
          </p:nvPr>
        </p:nvSpPr>
        <p:spPr>
          <a:xfrm>
            <a:off x="2133600" y="914399"/>
            <a:ext cx="4251960" cy="526872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600"/>
              <a:buChar char="•"/>
            </a:pPr>
            <a:r>
              <a:rPr lang="en-US" sz="2600">
                <a:latin typeface="Gill Sans"/>
                <a:ea typeface="Gill Sans"/>
                <a:cs typeface="Gill Sans"/>
                <a:sym typeface="Gill Sans"/>
              </a:rPr>
              <a:t>After the first construction (water-tower), the water was used for a number of years for all purposes. </a:t>
            </a:r>
            <a:endParaRPr/>
          </a:p>
          <a:p>
            <a:pPr indent="-228600" lvl="0" marL="228600" rtl="0" algn="l">
              <a:lnSpc>
                <a:spcPct val="90000"/>
              </a:lnSpc>
              <a:spcBef>
                <a:spcPts val="1000"/>
              </a:spcBef>
              <a:spcAft>
                <a:spcPts val="0"/>
              </a:spcAft>
              <a:buClr>
                <a:schemeClr val="dk1"/>
              </a:buClr>
              <a:buSzPts val="2600"/>
              <a:buChar char="•"/>
            </a:pPr>
            <a:r>
              <a:rPr lang="en-US" sz="2600">
                <a:latin typeface="Gill Sans"/>
                <a:ea typeface="Gill Sans"/>
                <a:cs typeface="Gill Sans"/>
                <a:sym typeface="Gill Sans"/>
              </a:rPr>
              <a:t>Currently, after more water analysis on the quality of water, it has been agreed that the water is not the best choice for drinking. </a:t>
            </a:r>
            <a:endParaRPr/>
          </a:p>
          <a:p>
            <a:pPr indent="-228600" lvl="0" marL="228600" rtl="0" algn="l">
              <a:lnSpc>
                <a:spcPct val="90000"/>
              </a:lnSpc>
              <a:spcBef>
                <a:spcPts val="1000"/>
              </a:spcBef>
              <a:spcAft>
                <a:spcPts val="0"/>
              </a:spcAft>
              <a:buClr>
                <a:schemeClr val="dk1"/>
              </a:buClr>
              <a:buSzPts val="2600"/>
              <a:buChar char="•"/>
            </a:pPr>
            <a:r>
              <a:rPr lang="en-US" sz="2600">
                <a:latin typeface="Gill Sans"/>
                <a:ea typeface="Gill Sans"/>
                <a:cs typeface="Gill Sans"/>
                <a:sym typeface="Gill Sans"/>
              </a:rPr>
              <a:t>The water is used mostly for washing, cooking, and cleaning. </a:t>
            </a:r>
            <a:endParaRPr/>
          </a:p>
          <a:p>
            <a:pPr indent="-228600" lvl="0" marL="228600" rtl="0" algn="l">
              <a:lnSpc>
                <a:spcPct val="90000"/>
              </a:lnSpc>
              <a:spcBef>
                <a:spcPts val="1000"/>
              </a:spcBef>
              <a:spcAft>
                <a:spcPts val="0"/>
              </a:spcAft>
              <a:buClr>
                <a:schemeClr val="dk1"/>
              </a:buClr>
              <a:buSzPts val="2600"/>
              <a:buChar char="•"/>
            </a:pPr>
            <a:r>
              <a:rPr lang="en-US" sz="2600">
                <a:latin typeface="Gill Sans"/>
                <a:ea typeface="Gill Sans"/>
                <a:cs typeface="Gill Sans"/>
                <a:sym typeface="Gill Sans"/>
              </a:rPr>
              <a:t>Families buy drinking water.</a:t>
            </a:r>
            <a:endParaRPr/>
          </a:p>
          <a:p>
            <a:pPr indent="-63500" lvl="0" marL="228600" rtl="0" algn="l">
              <a:lnSpc>
                <a:spcPct val="90000"/>
              </a:lnSpc>
              <a:spcBef>
                <a:spcPts val="1000"/>
              </a:spcBef>
              <a:spcAft>
                <a:spcPts val="0"/>
              </a:spcAft>
              <a:buClr>
                <a:schemeClr val="dk1"/>
              </a:buClr>
              <a:buSzPts val="2600"/>
              <a:buNone/>
            </a:pPr>
            <a:r>
              <a:t/>
            </a:r>
            <a:endParaRPr sz="2600">
              <a:latin typeface="Gill Sans"/>
              <a:ea typeface="Gill Sans"/>
              <a:cs typeface="Gill Sans"/>
              <a:sym typeface="Gill Sans"/>
            </a:endParaRPr>
          </a:p>
          <a:p>
            <a:pPr indent="0" lvl="0" marL="0" rtl="0" algn="l">
              <a:lnSpc>
                <a:spcPct val="90000"/>
              </a:lnSpc>
              <a:spcBef>
                <a:spcPts val="1000"/>
              </a:spcBef>
              <a:spcAft>
                <a:spcPts val="0"/>
              </a:spcAft>
              <a:buClr>
                <a:schemeClr val="dk1"/>
              </a:buClr>
              <a:buSzPts val="2600"/>
              <a:buNone/>
            </a:pPr>
            <a:r>
              <a:t/>
            </a:r>
            <a:endParaRPr sz="2600">
              <a:latin typeface="Gill Sans"/>
              <a:ea typeface="Gill Sans"/>
              <a:cs typeface="Gill Sans"/>
              <a:sym typeface="Gill Sans"/>
            </a:endParaRPr>
          </a:p>
        </p:txBody>
      </p:sp>
      <p:sp>
        <p:nvSpPr>
          <p:cNvPr id="253" name="Google Shape;253;p16"/>
          <p:cNvSpPr/>
          <p:nvPr/>
        </p:nvSpPr>
        <p:spPr>
          <a:xfrm rot="10800000">
            <a:off x="9435427" y="3436499"/>
            <a:ext cx="2743200" cy="2746621"/>
          </a:xfrm>
          <a:custGeom>
            <a:rect b="b" l="l" r="r" t="t"/>
            <a:pathLst>
              <a:path extrusionOk="0" h="2618803" w="2616326">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54" name="Google Shape;254;p16"/>
          <p:cNvPicPr preferRelativeResize="0"/>
          <p:nvPr/>
        </p:nvPicPr>
        <p:blipFill rotWithShape="1">
          <a:blip r:embed="rId3">
            <a:alphaModFix/>
          </a:blip>
          <a:srcRect b="0" l="0" r="0" t="0"/>
          <a:stretch/>
        </p:blipFill>
        <p:spPr>
          <a:xfrm>
            <a:off x="6536817" y="1461024"/>
            <a:ext cx="5304663" cy="3802033"/>
          </a:xfrm>
          <a:prstGeom prst="rect">
            <a:avLst/>
          </a:prstGeom>
          <a:noFill/>
          <a:ln>
            <a:noFill/>
          </a:ln>
        </p:spPr>
      </p:pic>
      <p:sp>
        <p:nvSpPr>
          <p:cNvPr id="255" name="Google Shape;255;p16"/>
          <p:cNvSpPr/>
          <p:nvPr/>
        </p:nvSpPr>
        <p:spPr>
          <a:xfrm>
            <a:off x="6680579" y="685799"/>
            <a:ext cx="2743200" cy="2746621"/>
          </a:xfrm>
          <a:custGeom>
            <a:rect b="b" l="l" r="r" t="t"/>
            <a:pathLst>
              <a:path extrusionOk="0" h="2618803" w="2616326">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lt1">
              <a:alpha val="49411"/>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6" name="Google Shape;256;p16"/>
          <p:cNvSpPr/>
          <p:nvPr/>
        </p:nvSpPr>
        <p:spPr>
          <a:xfrm flipH="1">
            <a:off x="9435427" y="685800"/>
            <a:ext cx="2743200" cy="2746621"/>
          </a:xfrm>
          <a:custGeom>
            <a:rect b="b" l="l" r="r" t="t"/>
            <a:pathLst>
              <a:path extrusionOk="0" h="2618803" w="2616326">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lt1">
              <a:alpha val="24313"/>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7" name="Google Shape;257;p16"/>
          <p:cNvSpPr/>
          <p:nvPr/>
        </p:nvSpPr>
        <p:spPr>
          <a:xfrm flipH="1" rot="10800000">
            <a:off x="6680579" y="3436498"/>
            <a:ext cx="2743200" cy="2746621"/>
          </a:xfrm>
          <a:custGeom>
            <a:rect b="b" l="l" r="r" t="t"/>
            <a:pathLst>
              <a:path extrusionOk="0" h="2618803" w="2616326">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lt1">
              <a:alpha val="24313"/>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8" name="Google Shape;258;p16"/>
          <p:cNvSpPr/>
          <p:nvPr/>
        </p:nvSpPr>
        <p:spPr>
          <a:xfrm rot="10800000">
            <a:off x="9435427" y="3436499"/>
            <a:ext cx="2743200" cy="2746621"/>
          </a:xfrm>
          <a:custGeom>
            <a:rect b="b" l="l" r="r" t="t"/>
            <a:pathLst>
              <a:path extrusionOk="0" h="2618803" w="2616326">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49411"/>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9" name="Google Shape;259;p16"/>
          <p:cNvSpPr/>
          <p:nvPr/>
        </p:nvSpPr>
        <p:spPr>
          <a:xfrm>
            <a:off x="12073128" y="6172201"/>
            <a:ext cx="118872" cy="685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60" name="Google Shape;260;p16"/>
          <p:cNvPicPr preferRelativeResize="0"/>
          <p:nvPr/>
        </p:nvPicPr>
        <p:blipFill rotWithShape="1">
          <a:blip r:embed="rId4">
            <a:alphaModFix/>
          </a:blip>
          <a:srcRect b="0" l="0" r="0" t="0"/>
          <a:stretch/>
        </p:blipFill>
        <p:spPr>
          <a:xfrm>
            <a:off x="10346450" y="6477194"/>
            <a:ext cx="1455026" cy="3008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65" name="Shape 265"/>
        <p:cNvGrpSpPr/>
        <p:nvPr/>
      </p:nvGrpSpPr>
      <p:grpSpPr>
        <a:xfrm>
          <a:off x="0" y="0"/>
          <a:ext cx="0" cy="0"/>
          <a:chOff x="0" y="0"/>
          <a:chExt cx="0" cy="0"/>
        </a:xfrm>
      </p:grpSpPr>
      <p:sp>
        <p:nvSpPr>
          <p:cNvPr id="266" name="Google Shape;266;p17"/>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7" name="Google Shape;267;p17"/>
          <p:cNvSpPr/>
          <p:nvPr/>
        </p:nvSpPr>
        <p:spPr>
          <a:xfrm rot="10800000">
            <a:off x="2133600" y="685800"/>
            <a:ext cx="10058400" cy="5486400"/>
          </a:xfrm>
          <a:prstGeom prst="rect">
            <a:avLst/>
          </a:prstGeom>
          <a:solidFill>
            <a:srgbClr val="F2F2F2"/>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3000"/>
              <a:buFont typeface="Calibri"/>
              <a:buNone/>
            </a:pPr>
            <a:r>
              <a:t/>
            </a:r>
            <a:endParaRPr b="0" i="0" sz="3000" u="none" cap="none" strike="noStrike">
              <a:solidFill>
                <a:srgbClr val="000000"/>
              </a:solidFill>
              <a:latin typeface="Helvetica Neue"/>
              <a:ea typeface="Helvetica Neue"/>
              <a:cs typeface="Helvetica Neue"/>
              <a:sym typeface="Helvetica Neue"/>
            </a:endParaRPr>
          </a:p>
        </p:txBody>
      </p:sp>
      <p:pic>
        <p:nvPicPr>
          <p:cNvPr id="268" name="Google Shape;268;p17"/>
          <p:cNvPicPr preferRelativeResize="0"/>
          <p:nvPr/>
        </p:nvPicPr>
        <p:blipFill rotWithShape="1">
          <a:blip r:embed="rId3">
            <a:alphaModFix/>
          </a:blip>
          <a:srcRect b="0" l="0" r="0" t="0"/>
          <a:stretch/>
        </p:blipFill>
        <p:spPr>
          <a:xfrm rot="5400000">
            <a:off x="3402303" y="-2670815"/>
            <a:ext cx="5475723" cy="12188952"/>
          </a:xfrm>
          <a:prstGeom prst="rect">
            <a:avLst/>
          </a:prstGeom>
          <a:noFill/>
          <a:ln>
            <a:noFill/>
          </a:ln>
        </p:spPr>
      </p:pic>
      <p:sp>
        <p:nvSpPr>
          <p:cNvPr id="269" name="Google Shape;269;p17"/>
          <p:cNvSpPr txBox="1"/>
          <p:nvPr>
            <p:ph type="title"/>
          </p:nvPr>
        </p:nvSpPr>
        <p:spPr>
          <a:xfrm>
            <a:off x="1463040" y="685800"/>
            <a:ext cx="4993826" cy="175144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Gill Sans"/>
              <a:buNone/>
            </a:pPr>
            <a:r>
              <a:rPr b="1" lang="en-US" sz="2520">
                <a:latin typeface="Gill Sans"/>
                <a:ea typeface="Gill Sans"/>
                <a:cs typeface="Gill Sans"/>
                <a:sym typeface="Gill Sans"/>
              </a:rPr>
              <a:t>Story #2: Talk about resilience! The story of the Interpersonal Psycho-Therapy Groups </a:t>
            </a:r>
            <a:br>
              <a:rPr b="1" lang="en-US" sz="2520">
                <a:latin typeface="Gill Sans"/>
                <a:ea typeface="Gill Sans"/>
                <a:cs typeface="Gill Sans"/>
                <a:sym typeface="Gill Sans"/>
              </a:rPr>
            </a:br>
            <a:r>
              <a:rPr lang="en-US" sz="2520">
                <a:latin typeface="Gill Sans"/>
                <a:ea typeface="Gill Sans"/>
                <a:cs typeface="Gill Sans"/>
                <a:sym typeface="Gill Sans"/>
              </a:rPr>
              <a:t>(Rakai, Uganda)</a:t>
            </a:r>
            <a:endParaRPr b="1" sz="2520">
              <a:latin typeface="Gill Sans"/>
              <a:ea typeface="Gill Sans"/>
              <a:cs typeface="Gill Sans"/>
              <a:sym typeface="Gill Sans"/>
            </a:endParaRPr>
          </a:p>
        </p:txBody>
      </p:sp>
      <p:sp>
        <p:nvSpPr>
          <p:cNvPr id="270" name="Google Shape;270;p17"/>
          <p:cNvSpPr/>
          <p:nvPr/>
        </p:nvSpPr>
        <p:spPr>
          <a:xfrm>
            <a:off x="1159764" y="685797"/>
            <a:ext cx="118872" cy="155045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1" name="Google Shape;271;p17"/>
          <p:cNvSpPr/>
          <p:nvPr/>
        </p:nvSpPr>
        <p:spPr>
          <a:xfrm>
            <a:off x="1386532" y="2729098"/>
            <a:ext cx="4916400" cy="3443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This facilitator joined the IPT-G as a member of a group in 2005.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80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In 2007 he became a facilitator and started up three IPG-G groups, two of them very active and pronounced in the entire area in 2016.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80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Behind are all the books, records, attendance lists, groups’ constitution and all the necessary documents for these groups, as well as the original training manuals. </a:t>
            </a:r>
            <a:endParaRPr b="0" i="0" sz="2000" u="none" cap="none" strike="noStrike">
              <a:solidFill>
                <a:schemeClr val="dk1"/>
              </a:solidFill>
              <a:latin typeface="Calibri"/>
              <a:ea typeface="Calibri"/>
              <a:cs typeface="Calibri"/>
              <a:sym typeface="Calibri"/>
            </a:endParaRPr>
          </a:p>
        </p:txBody>
      </p:sp>
      <p:pic>
        <p:nvPicPr>
          <p:cNvPr id="272" name="Google Shape;272;p17"/>
          <p:cNvPicPr preferRelativeResize="0"/>
          <p:nvPr/>
        </p:nvPicPr>
        <p:blipFill rotWithShape="1">
          <a:blip r:embed="rId4">
            <a:alphaModFix/>
          </a:blip>
          <a:srcRect b="0" l="0" r="25000" t="0"/>
          <a:stretch/>
        </p:blipFill>
        <p:spPr>
          <a:xfrm>
            <a:off x="6581556" y="866556"/>
            <a:ext cx="5124887" cy="5124887"/>
          </a:xfrm>
          <a:prstGeom prst="rect">
            <a:avLst/>
          </a:prstGeom>
          <a:noFill/>
          <a:ln>
            <a:noFill/>
          </a:ln>
        </p:spPr>
      </p:pic>
      <p:sp>
        <p:nvSpPr>
          <p:cNvPr id="273" name="Google Shape;273;p17"/>
          <p:cNvSpPr/>
          <p:nvPr/>
        </p:nvSpPr>
        <p:spPr>
          <a:xfrm>
            <a:off x="12073128" y="6172201"/>
            <a:ext cx="118872" cy="685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4" name="Google Shape;274;p17"/>
          <p:cNvSpPr/>
          <p:nvPr/>
        </p:nvSpPr>
        <p:spPr>
          <a:xfrm>
            <a:off x="6456866" y="6079723"/>
            <a:ext cx="524957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Photo taken in 2016: IPT-G facilitator </a:t>
            </a:r>
            <a:endParaRPr b="0" i="0" sz="1800" u="none" cap="none" strike="noStrike">
              <a:solidFill>
                <a:schemeClr val="dk1"/>
              </a:solidFill>
              <a:latin typeface="Calibri"/>
              <a:ea typeface="Calibri"/>
              <a:cs typeface="Calibri"/>
              <a:sym typeface="Calibri"/>
            </a:endParaRPr>
          </a:p>
        </p:txBody>
      </p:sp>
      <p:pic>
        <p:nvPicPr>
          <p:cNvPr id="275" name="Google Shape;275;p17"/>
          <p:cNvPicPr preferRelativeResize="0"/>
          <p:nvPr/>
        </p:nvPicPr>
        <p:blipFill rotWithShape="1">
          <a:blip r:embed="rId5">
            <a:alphaModFix/>
          </a:blip>
          <a:srcRect b="0" l="0" r="0" t="0"/>
          <a:stretch/>
        </p:blipFill>
        <p:spPr>
          <a:xfrm>
            <a:off x="10346450" y="6477194"/>
            <a:ext cx="1455026" cy="3008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18"/>
          <p:cNvSpPr txBox="1"/>
          <p:nvPr>
            <p:ph idx="4294967295" type="body"/>
          </p:nvPr>
        </p:nvSpPr>
        <p:spPr>
          <a:xfrm>
            <a:off x="204539" y="230382"/>
            <a:ext cx="3560545" cy="5385394"/>
          </a:xfrm>
          <a:prstGeom prst="rect">
            <a:avLst/>
          </a:prstGeom>
          <a:solidFill>
            <a:srgbClr val="F2F2F2"/>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000"/>
              <a:buNone/>
            </a:pPr>
            <a:r>
              <a:rPr b="1" lang="en-US" sz="2000">
                <a:latin typeface="Gill Sans"/>
                <a:ea typeface="Gill Sans"/>
                <a:cs typeface="Gill Sans"/>
                <a:sym typeface="Gill Sans"/>
              </a:rPr>
              <a:t>Early development (2000-2003): </a:t>
            </a:r>
            <a:r>
              <a:rPr lang="en-US" sz="2000">
                <a:latin typeface="Gill Sans"/>
                <a:ea typeface="Gill Sans"/>
                <a:cs typeface="Gill Sans"/>
                <a:sym typeface="Gill Sans"/>
              </a:rPr>
              <a:t>Low-cost, high-effective community based intervention aimed at the reduction of depressive symptoms including depression related to HIV-positive status. </a:t>
            </a:r>
            <a:endParaRPr/>
          </a:p>
          <a:p>
            <a:pPr indent="0" lvl="0" marL="0" rtl="0" algn="l">
              <a:lnSpc>
                <a:spcPct val="100000"/>
              </a:lnSpc>
              <a:spcBef>
                <a:spcPts val="600"/>
              </a:spcBef>
              <a:spcAft>
                <a:spcPts val="0"/>
              </a:spcAft>
              <a:buClr>
                <a:schemeClr val="dk1"/>
              </a:buClr>
              <a:buSzPts val="2000"/>
              <a:buNone/>
            </a:pPr>
            <a:r>
              <a:rPr lang="en-US" sz="2000">
                <a:latin typeface="Gill Sans"/>
                <a:ea typeface="Gill Sans"/>
                <a:cs typeface="Gill Sans"/>
                <a:sym typeface="Gill Sans"/>
              </a:rPr>
              <a:t>Rakai Kakuuto program selected as testing site. </a:t>
            </a:r>
            <a:endParaRPr/>
          </a:p>
          <a:p>
            <a:pPr indent="0" lvl="0" marL="0" rtl="0" algn="l">
              <a:lnSpc>
                <a:spcPct val="100000"/>
              </a:lnSpc>
              <a:spcBef>
                <a:spcPts val="600"/>
              </a:spcBef>
              <a:spcAft>
                <a:spcPts val="0"/>
              </a:spcAft>
              <a:buClr>
                <a:schemeClr val="dk1"/>
              </a:buClr>
              <a:buSzPts val="2000"/>
              <a:buNone/>
            </a:pPr>
            <a:r>
              <a:rPr lang="en-US" sz="2000">
                <a:latin typeface="Gill Sans"/>
                <a:ea typeface="Gill Sans"/>
                <a:cs typeface="Gill Sans"/>
                <a:sym typeface="Gill Sans"/>
              </a:rPr>
              <a:t>Model designed, tested, validated through randomized controlled trials led by John Hopkins University. </a:t>
            </a:r>
            <a:endParaRPr b="1" sz="1000">
              <a:latin typeface="Gill Sans"/>
              <a:ea typeface="Gill Sans"/>
              <a:cs typeface="Gill Sans"/>
              <a:sym typeface="Gill Sans"/>
            </a:endParaRPr>
          </a:p>
        </p:txBody>
      </p:sp>
      <p:pic>
        <p:nvPicPr>
          <p:cNvPr id="282" name="Google Shape;282;p18"/>
          <p:cNvPicPr preferRelativeResize="0"/>
          <p:nvPr/>
        </p:nvPicPr>
        <p:blipFill rotWithShape="1">
          <a:blip r:embed="rId3">
            <a:alphaModFix/>
          </a:blip>
          <a:srcRect b="0" l="0" r="0" t="0"/>
          <a:stretch/>
        </p:blipFill>
        <p:spPr>
          <a:xfrm>
            <a:off x="10346450" y="6477194"/>
            <a:ext cx="1455026" cy="300851"/>
          </a:xfrm>
          <a:prstGeom prst="rect">
            <a:avLst/>
          </a:prstGeom>
          <a:noFill/>
          <a:ln>
            <a:noFill/>
          </a:ln>
        </p:spPr>
      </p:pic>
      <p:sp>
        <p:nvSpPr>
          <p:cNvPr id="283" name="Google Shape;283;p18"/>
          <p:cNvSpPr txBox="1"/>
          <p:nvPr/>
        </p:nvSpPr>
        <p:spPr>
          <a:xfrm>
            <a:off x="3858076" y="230382"/>
            <a:ext cx="3847649" cy="5385394"/>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chemeClr val="dk1"/>
              </a:buClr>
              <a:buSzPts val="2000"/>
              <a:buFont typeface="Arial"/>
              <a:buNone/>
            </a:pPr>
            <a:r>
              <a:rPr b="1" i="0" lang="en-US" sz="2000" u="none" cap="none" strike="noStrike">
                <a:solidFill>
                  <a:schemeClr val="dk1"/>
                </a:solidFill>
                <a:latin typeface="Gill Sans"/>
                <a:ea typeface="Gill Sans"/>
                <a:cs typeface="Gill Sans"/>
                <a:sym typeface="Gill Sans"/>
              </a:rPr>
              <a:t>Scale-up (2004-2009): </a:t>
            </a:r>
            <a:r>
              <a:rPr b="0" i="0" lang="en-US" sz="2000" u="none" cap="none" strike="noStrike">
                <a:solidFill>
                  <a:schemeClr val="dk1"/>
                </a:solidFill>
                <a:latin typeface="Gill Sans"/>
                <a:ea typeface="Gill Sans"/>
                <a:cs typeface="Gill Sans"/>
                <a:sym typeface="Gill Sans"/>
              </a:rPr>
              <a:t>A follow-up study by John Hopkins University, published externally in 2006, determined </a:t>
            </a:r>
            <a:r>
              <a:rPr b="0" i="1" lang="en-US" sz="2000" u="none" cap="none" strike="noStrike">
                <a:solidFill>
                  <a:srgbClr val="C55A11"/>
                </a:solidFill>
                <a:latin typeface="Gill Sans"/>
                <a:ea typeface="Gill Sans"/>
                <a:cs typeface="Gill Sans"/>
                <a:sym typeface="Gill Sans"/>
              </a:rPr>
              <a:t>“Participants in a 16-week group interpersonal psychotherapy intervention continued to confer substantial mental health benefit </a:t>
            </a:r>
            <a:r>
              <a:rPr b="1" i="1" lang="en-US" sz="2000" u="none" cap="none" strike="noStrike">
                <a:solidFill>
                  <a:srgbClr val="C55A11"/>
                </a:solidFill>
                <a:latin typeface="Gill Sans"/>
                <a:ea typeface="Gill Sans"/>
                <a:cs typeface="Gill Sans"/>
                <a:sym typeface="Gill Sans"/>
              </a:rPr>
              <a:t>6 months after conclusion of the formal intervention</a:t>
            </a:r>
            <a:r>
              <a:rPr b="0" i="1" lang="en-US" sz="2000" u="none" cap="none" strike="noStrike">
                <a:solidFill>
                  <a:srgbClr val="C55A11"/>
                </a:solidFill>
                <a:latin typeface="Gill Sans"/>
                <a:ea typeface="Gill Sans"/>
                <a:cs typeface="Gill Sans"/>
                <a:sym typeface="Gill Sans"/>
              </a:rPr>
              <a:t>”</a:t>
            </a:r>
            <a:r>
              <a:rPr b="0" i="0" lang="en-US" sz="2000" u="none" cap="none" strike="noStrike">
                <a:solidFill>
                  <a:schemeClr val="dk1"/>
                </a:solidFill>
                <a:latin typeface="Gill Sans"/>
                <a:ea typeface="Gill Sans"/>
                <a:cs typeface="Gill Sans"/>
                <a:sym typeface="Gill Sans"/>
              </a:rPr>
              <a:t> </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chemeClr val="dk1"/>
              </a:buClr>
              <a:buSzPts val="2000"/>
              <a:buFont typeface="Arial"/>
              <a:buNone/>
            </a:pPr>
            <a:r>
              <a:rPr b="0" i="0" lang="en-US" sz="2000" u="none" cap="none" strike="noStrike">
                <a:solidFill>
                  <a:schemeClr val="dk1"/>
                </a:solidFill>
                <a:latin typeface="Gill Sans"/>
                <a:ea typeface="Gill Sans"/>
                <a:cs typeface="Gill Sans"/>
                <a:sym typeface="Gill Sans"/>
              </a:rPr>
              <a:t>World Vision scales up the model. </a:t>
            </a:r>
            <a:endParaRPr b="1" i="0" sz="2000" u="none" cap="none" strike="noStrike">
              <a:solidFill>
                <a:schemeClr val="dk1"/>
              </a:solidFill>
              <a:latin typeface="Gill Sans"/>
              <a:ea typeface="Gill Sans"/>
              <a:cs typeface="Gill Sans"/>
              <a:sym typeface="Gill Sans"/>
            </a:endParaRPr>
          </a:p>
        </p:txBody>
      </p:sp>
      <p:sp>
        <p:nvSpPr>
          <p:cNvPr id="284" name="Google Shape;284;p18"/>
          <p:cNvSpPr txBox="1"/>
          <p:nvPr/>
        </p:nvSpPr>
        <p:spPr>
          <a:xfrm>
            <a:off x="7798717" y="230382"/>
            <a:ext cx="4002759" cy="5352848"/>
          </a:xfrm>
          <a:prstGeom prst="rect">
            <a:avLst/>
          </a:prstGeom>
          <a:solidFill>
            <a:srgbClr val="DBDBDB"/>
          </a:solid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chemeClr val="dk1"/>
              </a:buClr>
              <a:buSzPts val="2000"/>
              <a:buFont typeface="Arial"/>
              <a:buNone/>
            </a:pPr>
            <a:r>
              <a:rPr b="1" i="0" lang="en-US" sz="2000" u="none" cap="none" strike="noStrike">
                <a:solidFill>
                  <a:schemeClr val="dk1"/>
                </a:solidFill>
                <a:latin typeface="Gill Sans"/>
                <a:ea typeface="Gill Sans"/>
                <a:cs typeface="Gill Sans"/>
                <a:sym typeface="Gill Sans"/>
              </a:rPr>
              <a:t>Program closure (2010): </a:t>
            </a:r>
            <a:r>
              <a:rPr b="0" i="0" lang="en-US" sz="2000" u="none" cap="none" strike="noStrike">
                <a:solidFill>
                  <a:schemeClr val="dk1"/>
                </a:solidFill>
                <a:latin typeface="Gill Sans"/>
                <a:ea typeface="Gill Sans"/>
                <a:cs typeface="Gill Sans"/>
                <a:sym typeface="Gill Sans"/>
              </a:rPr>
              <a:t>World Vision exits the communities in 2010, leaving behind </a:t>
            </a:r>
            <a:r>
              <a:rPr b="1" i="0" lang="en-US" sz="2000" u="none" cap="none" strike="noStrike">
                <a:solidFill>
                  <a:schemeClr val="dk1"/>
                </a:solidFill>
                <a:latin typeface="Gill Sans"/>
                <a:ea typeface="Gill Sans"/>
                <a:cs typeface="Gill Sans"/>
                <a:sym typeface="Gill Sans"/>
              </a:rPr>
              <a:t>23 groups</a:t>
            </a:r>
            <a:r>
              <a:rPr b="0" i="0" lang="en-US" sz="2000" u="none" cap="none" strike="noStrike">
                <a:solidFill>
                  <a:schemeClr val="dk1"/>
                </a:solidFill>
                <a:latin typeface="Gill Sans"/>
                <a:ea typeface="Gill Sans"/>
                <a:cs typeface="Gill Sans"/>
                <a:sym typeface="Gill Sans"/>
              </a:rPr>
              <a:t>. </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chemeClr val="dk1"/>
              </a:buClr>
              <a:buSzPts val="2000"/>
              <a:buFont typeface="Arial"/>
              <a:buNone/>
            </a:pPr>
            <a:r>
              <a:rPr b="0" i="0" lang="en-US" sz="2000" u="none" cap="none" strike="noStrike">
                <a:solidFill>
                  <a:schemeClr val="dk1"/>
                </a:solidFill>
                <a:latin typeface="Gill Sans"/>
                <a:ea typeface="Gill Sans"/>
                <a:cs typeface="Gill Sans"/>
                <a:sym typeface="Gill Sans"/>
              </a:rPr>
              <a:t>Columbia University investigates the long-term impact (beside mental health) of the groups </a:t>
            </a:r>
            <a:r>
              <a:rPr b="0" i="0" lang="en-US" sz="2000" u="sng" cap="none" strike="noStrike">
                <a:solidFill>
                  <a:schemeClr val="dk1"/>
                </a:solidFill>
                <a:latin typeface="Gill Sans"/>
                <a:ea typeface="Gill Sans"/>
                <a:cs typeface="Gill Sans"/>
                <a:sym typeface="Gill Sans"/>
              </a:rPr>
              <a:t>two months prior to World Vision’s exit</a:t>
            </a:r>
            <a:r>
              <a:rPr b="0" i="0" lang="en-US" sz="2000" u="none" cap="none" strike="noStrike">
                <a:solidFill>
                  <a:schemeClr val="dk1"/>
                </a:solidFill>
                <a:latin typeface="Gill Sans"/>
                <a:ea typeface="Gill Sans"/>
                <a:cs typeface="Gill Sans"/>
                <a:sym typeface="Gill Sans"/>
              </a:rPr>
              <a:t>.  Study reports five changes linked to IPT-Gs: (1) Improved school attendance for children of those in IPT-G; (2) Improved productivity in agriculture and animal husbandry; (3) Improved sanitation; (4) Greater cohesion among group members; (5) Reduced conflict in families </a:t>
            </a:r>
            <a:endParaRPr b="1" i="0" sz="2000" u="none" cap="none" strike="noStrike">
              <a:solidFill>
                <a:schemeClr val="dk1"/>
              </a:solidFill>
              <a:latin typeface="Gill Sans"/>
              <a:ea typeface="Gill Sans"/>
              <a:cs typeface="Gill Sans"/>
              <a:sym typeface="Gill Sans"/>
            </a:endParaRPr>
          </a:p>
        </p:txBody>
      </p:sp>
      <p:sp>
        <p:nvSpPr>
          <p:cNvPr id="285" name="Google Shape;285;p18"/>
          <p:cNvSpPr txBox="1"/>
          <p:nvPr/>
        </p:nvSpPr>
        <p:spPr>
          <a:xfrm>
            <a:off x="297531" y="5615775"/>
            <a:ext cx="11596937" cy="1011843"/>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chemeClr val="dk1"/>
              </a:buClr>
              <a:buSzPts val="2000"/>
              <a:buFont typeface="Arial"/>
              <a:buNone/>
            </a:pPr>
            <a:r>
              <a:rPr b="1" i="0" lang="en-US" sz="2000" u="none" cap="none" strike="noStrike">
                <a:solidFill>
                  <a:schemeClr val="dk1"/>
                </a:solidFill>
                <a:latin typeface="Gill Sans"/>
                <a:ea typeface="Gill Sans"/>
                <a:cs typeface="Gill Sans"/>
                <a:sym typeface="Gill Sans"/>
              </a:rPr>
              <a:t>Program ex-post (2016):  </a:t>
            </a:r>
            <a:r>
              <a:rPr b="0" i="0" lang="en-US" sz="2000" u="none" cap="none" strike="noStrike">
                <a:solidFill>
                  <a:schemeClr val="dk1"/>
                </a:solidFill>
                <a:latin typeface="Gill Sans"/>
                <a:ea typeface="Gill Sans"/>
                <a:cs typeface="Gill Sans"/>
                <a:sym typeface="Gill Sans"/>
              </a:rPr>
              <a:t>Unknown number of groups to track, and therefore participants to track; Limited records for the known groups; No sustainment definition or pre-set benchmarks of “success” post-closure (for the group or the participants)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19"/>
          <p:cNvSpPr txBox="1"/>
          <p:nvPr>
            <p:ph idx="1" type="body"/>
          </p:nvPr>
        </p:nvSpPr>
        <p:spPr>
          <a:xfrm>
            <a:off x="917956" y="442687"/>
            <a:ext cx="10356087" cy="1537793"/>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4267"/>
              <a:buNone/>
            </a:pPr>
            <a:r>
              <a:rPr b="1" lang="en-US" sz="4267" cap="small">
                <a:latin typeface="Gill Sans"/>
                <a:ea typeface="Gill Sans"/>
                <a:cs typeface="Gill Sans"/>
                <a:sym typeface="Gill Sans"/>
              </a:rPr>
              <a:t>Methodology used for IPTG sustainability measurement</a:t>
            </a:r>
            <a:endParaRPr/>
          </a:p>
        </p:txBody>
      </p:sp>
      <p:pic>
        <p:nvPicPr>
          <p:cNvPr id="292" name="Google Shape;292;p19"/>
          <p:cNvPicPr preferRelativeResize="0"/>
          <p:nvPr/>
        </p:nvPicPr>
        <p:blipFill rotWithShape="1">
          <a:blip r:embed="rId3">
            <a:alphaModFix/>
          </a:blip>
          <a:srcRect b="0" l="0" r="0" t="0"/>
          <a:stretch/>
        </p:blipFill>
        <p:spPr>
          <a:xfrm>
            <a:off x="9753600" y="6124311"/>
            <a:ext cx="2107803" cy="435823"/>
          </a:xfrm>
          <a:prstGeom prst="rect">
            <a:avLst/>
          </a:prstGeom>
          <a:noFill/>
          <a:ln>
            <a:noFill/>
          </a:ln>
        </p:spPr>
      </p:pic>
      <p:sp>
        <p:nvSpPr>
          <p:cNvPr id="293" name="Google Shape;293;p19"/>
          <p:cNvSpPr/>
          <p:nvPr/>
        </p:nvSpPr>
        <p:spPr>
          <a:xfrm>
            <a:off x="917956" y="5419571"/>
            <a:ext cx="10642200" cy="641971"/>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600"/>
              <a:buFont typeface="Arial"/>
              <a:buNone/>
            </a:pPr>
            <a:r>
              <a:rPr b="0" i="1" lang="en-US" sz="1600" u="none" cap="none" strike="noStrike">
                <a:solidFill>
                  <a:schemeClr val="dk1"/>
                </a:solidFill>
                <a:latin typeface="Gill Sans"/>
                <a:ea typeface="Gill Sans"/>
                <a:cs typeface="Gill Sans"/>
                <a:sym typeface="Gill Sans"/>
              </a:rPr>
              <a:t>Methodology adapted from Lewandowski, R.E., Bolton, P.A., Feighery A., et al. Local perceptions of the impact of group interpersonal psychotherapy in rural Uganda. (2016). Global Mental Health, 3(23).  </a:t>
            </a:r>
            <a:endParaRPr b="0" i="1" sz="1600" u="none" cap="none" strike="noStrike">
              <a:solidFill>
                <a:schemeClr val="dk1"/>
              </a:solidFill>
              <a:latin typeface="Gill Sans"/>
              <a:ea typeface="Gill Sans"/>
              <a:cs typeface="Gill Sans"/>
              <a:sym typeface="Gill Sans"/>
            </a:endParaRPr>
          </a:p>
        </p:txBody>
      </p:sp>
      <p:grpSp>
        <p:nvGrpSpPr>
          <p:cNvPr id="294" name="Google Shape;294;p19"/>
          <p:cNvGrpSpPr/>
          <p:nvPr/>
        </p:nvGrpSpPr>
        <p:grpSpPr>
          <a:xfrm>
            <a:off x="917956" y="2262394"/>
            <a:ext cx="10522461" cy="2899021"/>
            <a:chOff x="914401" y="1357550"/>
            <a:chExt cx="7891846" cy="2174266"/>
          </a:xfrm>
        </p:grpSpPr>
        <p:grpSp>
          <p:nvGrpSpPr>
            <p:cNvPr id="295" name="Google Shape;295;p19"/>
            <p:cNvGrpSpPr/>
            <p:nvPr/>
          </p:nvGrpSpPr>
          <p:grpSpPr>
            <a:xfrm>
              <a:off x="914401" y="1357550"/>
              <a:ext cx="7891846" cy="2174266"/>
              <a:chOff x="1444021" y="2199448"/>
              <a:chExt cx="6024148" cy="597579"/>
            </a:xfrm>
          </p:grpSpPr>
          <p:sp>
            <p:nvSpPr>
              <p:cNvPr id="296" name="Google Shape;296;p19"/>
              <p:cNvSpPr/>
              <p:nvPr/>
            </p:nvSpPr>
            <p:spPr>
              <a:xfrm>
                <a:off x="1444021" y="2199448"/>
                <a:ext cx="6024148" cy="597579"/>
              </a:xfrm>
              <a:prstGeom prst="roundRect">
                <a:avLst>
                  <a:gd fmla="val 16667" name="adj"/>
                </a:avLst>
              </a:prstGeom>
              <a:solidFill>
                <a:srgbClr val="A5A5A5"/>
              </a:solidFill>
              <a:ln cap="flat" cmpd="sng" w="38100">
                <a:solidFill>
                  <a:srgbClr val="F2F2F2"/>
                </a:solidFill>
                <a:prstDash val="solid"/>
                <a:round/>
                <a:headEnd len="sm" w="sm" type="none"/>
                <a:tailEnd len="sm" w="sm" type="none"/>
              </a:ln>
              <a:effectLst>
                <a:outerShdw rotWithShape="0" algn="ctr" dir="3806097" dist="28398">
                  <a:srgbClr val="4E6128">
                    <a:alpha val="49411"/>
                  </a:srgbClr>
                </a:outerShdw>
              </a:effectLst>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2133"/>
                  <a:buFont typeface="Arial"/>
                  <a:buNone/>
                </a:pPr>
                <a:r>
                  <a:t/>
                </a:r>
                <a:endParaRPr b="1" i="0" sz="2133" u="none" cap="none" strike="noStrike">
                  <a:solidFill>
                    <a:schemeClr val="dk1"/>
                  </a:solidFill>
                  <a:latin typeface="Calibri"/>
                  <a:ea typeface="Calibri"/>
                  <a:cs typeface="Calibri"/>
                  <a:sym typeface="Calibri"/>
                </a:endParaRPr>
              </a:p>
            </p:txBody>
          </p:sp>
          <p:sp>
            <p:nvSpPr>
              <p:cNvPr id="297" name="Google Shape;297;p19"/>
              <p:cNvSpPr/>
              <p:nvPr/>
            </p:nvSpPr>
            <p:spPr>
              <a:xfrm>
                <a:off x="3394738" y="2442728"/>
                <a:ext cx="1756336" cy="309633"/>
              </a:xfrm>
              <a:prstGeom prst="roundRect">
                <a:avLst>
                  <a:gd fmla="val 16667" name="adj"/>
                </a:avLst>
              </a:prstGeom>
              <a:solidFill>
                <a:schemeClr val="lt1"/>
              </a:solidFill>
              <a:ln cap="flat" cmpd="sng" w="12700">
                <a:solidFill>
                  <a:schemeClr val="accent1"/>
                </a:solidFill>
                <a:prstDash val="solid"/>
                <a:miter lim="800000"/>
                <a:headEnd len="sm" w="sm" type="none"/>
                <a:tailEnd len="sm" w="sm" type="none"/>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2133"/>
                  <a:buFont typeface="Arial"/>
                  <a:buNone/>
                </a:pPr>
                <a:r>
                  <a:rPr b="0" i="0" lang="en-US" sz="2133" u="none" cap="none" strike="noStrike">
                    <a:solidFill>
                      <a:schemeClr val="dk1"/>
                    </a:solidFill>
                    <a:latin typeface="Calibri"/>
                    <a:ea typeface="Calibri"/>
                    <a:cs typeface="Calibri"/>
                    <a:sym typeface="Calibri"/>
                  </a:rPr>
                  <a:t>Free listing interviews  with </a:t>
                </a:r>
                <a:r>
                  <a:rPr b="1" i="0" lang="en-US" sz="2667" u="none" cap="none" strike="noStrike">
                    <a:solidFill>
                      <a:schemeClr val="dk1"/>
                    </a:solidFill>
                    <a:latin typeface="Calibri"/>
                    <a:ea typeface="Calibri"/>
                    <a:cs typeface="Calibri"/>
                    <a:sym typeface="Calibri"/>
                  </a:rPr>
                  <a:t>29</a:t>
                </a:r>
                <a:r>
                  <a:rPr b="0" i="0" lang="en-US" sz="2133" u="none" cap="none" strike="noStrike">
                    <a:solidFill>
                      <a:schemeClr val="dk1"/>
                    </a:solidFill>
                    <a:latin typeface="Calibri"/>
                    <a:ea typeface="Calibri"/>
                    <a:cs typeface="Calibri"/>
                    <a:sym typeface="Calibri"/>
                  </a:rPr>
                  <a:t> IPT-G members</a:t>
                </a:r>
                <a:endParaRPr b="0" i="0" sz="1400" u="none" cap="none" strike="noStrike">
                  <a:solidFill>
                    <a:srgbClr val="000000"/>
                  </a:solidFill>
                  <a:latin typeface="Arial"/>
                  <a:ea typeface="Arial"/>
                  <a:cs typeface="Arial"/>
                  <a:sym typeface="Arial"/>
                </a:endParaRPr>
              </a:p>
            </p:txBody>
          </p:sp>
          <p:sp>
            <p:nvSpPr>
              <p:cNvPr id="298" name="Google Shape;298;p19"/>
              <p:cNvSpPr/>
              <p:nvPr/>
            </p:nvSpPr>
            <p:spPr>
              <a:xfrm>
                <a:off x="5532073" y="2442727"/>
                <a:ext cx="1826515" cy="309633"/>
              </a:xfrm>
              <a:prstGeom prst="roundRect">
                <a:avLst>
                  <a:gd fmla="val 16667" name="adj"/>
                </a:avLst>
              </a:prstGeom>
              <a:solidFill>
                <a:schemeClr val="lt1"/>
              </a:solidFill>
              <a:ln cap="flat" cmpd="sng" w="12700">
                <a:solidFill>
                  <a:schemeClr val="accent1"/>
                </a:solidFill>
                <a:prstDash val="solid"/>
                <a:miter lim="800000"/>
                <a:headEnd len="sm" w="sm" type="none"/>
                <a:tailEnd len="sm" w="sm" type="none"/>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2667"/>
                  <a:buFont typeface="Arial"/>
                  <a:buNone/>
                </a:pPr>
                <a:r>
                  <a:rPr b="1" i="0" lang="en-US" sz="2667" u="none" cap="none" strike="noStrike">
                    <a:solidFill>
                      <a:schemeClr val="dk1"/>
                    </a:solidFill>
                    <a:latin typeface="Calibri"/>
                    <a:ea typeface="Calibri"/>
                    <a:cs typeface="Calibri"/>
                    <a:sym typeface="Calibri"/>
                  </a:rPr>
                  <a:t>12</a:t>
                </a:r>
                <a:r>
                  <a:rPr b="0" i="0" lang="en-US" sz="2133" u="none" cap="none" strike="noStrike">
                    <a:solidFill>
                      <a:schemeClr val="dk1"/>
                    </a:solidFill>
                    <a:latin typeface="Calibri"/>
                    <a:ea typeface="Calibri"/>
                    <a:cs typeface="Calibri"/>
                    <a:sym typeface="Calibri"/>
                  </a:rPr>
                  <a:t> KII with adults referred as knowledgeable by IPT-G members</a:t>
                </a:r>
                <a:endParaRPr b="0" i="0" sz="1400" u="none" cap="none" strike="noStrike">
                  <a:solidFill>
                    <a:srgbClr val="000000"/>
                  </a:solidFill>
                  <a:latin typeface="Arial"/>
                  <a:ea typeface="Arial"/>
                  <a:cs typeface="Arial"/>
                  <a:sym typeface="Arial"/>
                </a:endParaRPr>
              </a:p>
            </p:txBody>
          </p:sp>
          <p:sp>
            <p:nvSpPr>
              <p:cNvPr id="299" name="Google Shape;299;p19"/>
              <p:cNvSpPr/>
              <p:nvPr/>
            </p:nvSpPr>
            <p:spPr>
              <a:xfrm>
                <a:off x="1549167" y="2442728"/>
                <a:ext cx="1756336" cy="309633"/>
              </a:xfrm>
              <a:prstGeom prst="roundRect">
                <a:avLst>
                  <a:gd fmla="val 16667" name="adj"/>
                </a:avLst>
              </a:prstGeom>
              <a:solidFill>
                <a:schemeClr val="lt1"/>
              </a:solidFill>
              <a:ln cap="flat" cmpd="sng" w="12700">
                <a:solidFill>
                  <a:schemeClr val="accent1"/>
                </a:solidFill>
                <a:prstDash val="solid"/>
                <a:miter lim="800000"/>
                <a:headEnd len="sm" w="sm" type="none"/>
                <a:tailEnd len="sm" w="sm" type="none"/>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2667"/>
                  <a:buFont typeface="Arial"/>
                  <a:buNone/>
                </a:pPr>
                <a:r>
                  <a:rPr b="1" i="0" lang="en-US" sz="2667" u="none" cap="none" strike="noStrike">
                    <a:solidFill>
                      <a:schemeClr val="dk1"/>
                    </a:solidFill>
                    <a:latin typeface="Calibri"/>
                    <a:ea typeface="Calibri"/>
                    <a:cs typeface="Calibri"/>
                    <a:sym typeface="Calibri"/>
                  </a:rPr>
                  <a:t>5</a:t>
                </a:r>
                <a:r>
                  <a:rPr b="0" i="0" lang="en-US" sz="2133" u="none" cap="none" strike="noStrike">
                    <a:solidFill>
                      <a:schemeClr val="dk1"/>
                    </a:solidFill>
                    <a:latin typeface="Calibri"/>
                    <a:ea typeface="Calibri"/>
                    <a:cs typeface="Calibri"/>
                    <a:sym typeface="Calibri"/>
                  </a:rPr>
                  <a:t> in-depth Interviews with IPT-G Facilitators</a:t>
                </a:r>
                <a:endParaRPr b="0" i="0" sz="1400" u="none" cap="none" strike="noStrike">
                  <a:solidFill>
                    <a:srgbClr val="000000"/>
                  </a:solidFill>
                  <a:latin typeface="Arial"/>
                  <a:ea typeface="Arial"/>
                  <a:cs typeface="Arial"/>
                  <a:sym typeface="Arial"/>
                </a:endParaRPr>
              </a:p>
            </p:txBody>
          </p:sp>
          <p:cxnSp>
            <p:nvCxnSpPr>
              <p:cNvPr id="300" name="Google Shape;300;p19"/>
              <p:cNvCxnSpPr/>
              <p:nvPr/>
            </p:nvCxnSpPr>
            <p:spPr>
              <a:xfrm>
                <a:off x="5151073" y="2597544"/>
                <a:ext cx="381000" cy="0"/>
              </a:xfrm>
              <a:prstGeom prst="straightConnector1">
                <a:avLst/>
              </a:prstGeom>
              <a:noFill/>
              <a:ln cap="flat" cmpd="sng" w="38100">
                <a:solidFill>
                  <a:schemeClr val="lt1"/>
                </a:solidFill>
                <a:prstDash val="solid"/>
                <a:round/>
                <a:headEnd len="sm" w="sm" type="none"/>
                <a:tailEnd len="med" w="med" type="triangle"/>
              </a:ln>
            </p:spPr>
          </p:cxnSp>
        </p:grpSp>
        <p:sp>
          <p:nvSpPr>
            <p:cNvPr id="301" name="Google Shape;301;p19"/>
            <p:cNvSpPr/>
            <p:nvPr/>
          </p:nvSpPr>
          <p:spPr>
            <a:xfrm>
              <a:off x="1632872" y="1497569"/>
              <a:ext cx="3674075" cy="550879"/>
            </a:xfrm>
            <a:prstGeom prst="roundRect">
              <a:avLst>
                <a:gd fmla="val 16667" name="adj"/>
              </a:avLst>
            </a:prstGeom>
            <a:solidFill>
              <a:schemeClr val="lt1"/>
            </a:solidFill>
            <a:ln cap="flat" cmpd="sng" w="12700">
              <a:solidFill>
                <a:schemeClr val="accent1"/>
              </a:solidFill>
              <a:prstDash val="solid"/>
              <a:miter lim="800000"/>
              <a:headEnd len="sm" w="sm" type="none"/>
              <a:tailEnd len="sm" w="sm" type="none"/>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2667"/>
                <a:buFont typeface="Arial"/>
                <a:buNone/>
              </a:pPr>
              <a:r>
                <a:rPr b="1" i="0" lang="en-US" sz="2667" u="none" cap="none" strike="noStrike">
                  <a:solidFill>
                    <a:schemeClr val="dk1"/>
                  </a:solidFill>
                  <a:latin typeface="Calibri"/>
                  <a:ea typeface="Calibri"/>
                  <a:cs typeface="Calibri"/>
                  <a:sym typeface="Calibri"/>
                </a:rPr>
                <a:t>7</a:t>
              </a:r>
              <a:r>
                <a:rPr b="0" i="0" lang="en-US" sz="2133" u="none" cap="none" strike="noStrike">
                  <a:solidFill>
                    <a:schemeClr val="dk1"/>
                  </a:solidFill>
                  <a:latin typeface="Calibri"/>
                  <a:ea typeface="Calibri"/>
                  <a:cs typeface="Calibri"/>
                  <a:sym typeface="Calibri"/>
                </a:rPr>
                <a:t> IPT-G groups tracked</a:t>
              </a:r>
              <a:endParaRPr b="0" i="0" sz="1400" u="none" cap="none" strike="noStrike">
                <a:solidFill>
                  <a:srgbClr val="000000"/>
                </a:solidFill>
                <a:latin typeface="Arial"/>
                <a:ea typeface="Arial"/>
                <a:cs typeface="Arial"/>
                <a:sym typeface="Arial"/>
              </a:endParaRPr>
            </a:p>
          </p:txBody>
        </p:sp>
        <p:cxnSp>
          <p:nvCxnSpPr>
            <p:cNvPr id="302" name="Google Shape;302;p19"/>
            <p:cNvCxnSpPr/>
            <p:nvPr/>
          </p:nvCxnSpPr>
          <p:spPr>
            <a:xfrm flipH="1">
              <a:off x="2883370" y="1972619"/>
              <a:ext cx="392470" cy="304357"/>
            </a:xfrm>
            <a:prstGeom prst="straightConnector1">
              <a:avLst/>
            </a:prstGeom>
            <a:noFill/>
            <a:ln cap="flat" cmpd="sng" w="38100">
              <a:solidFill>
                <a:schemeClr val="lt1"/>
              </a:solidFill>
              <a:prstDash val="solid"/>
              <a:round/>
              <a:headEnd len="sm" w="sm" type="none"/>
              <a:tailEnd len="med" w="med" type="triangle"/>
            </a:ln>
          </p:spPr>
        </p:cxnSp>
        <p:cxnSp>
          <p:nvCxnSpPr>
            <p:cNvPr id="303" name="Google Shape;303;p19"/>
            <p:cNvCxnSpPr/>
            <p:nvPr/>
          </p:nvCxnSpPr>
          <p:spPr>
            <a:xfrm>
              <a:off x="3604104" y="1982356"/>
              <a:ext cx="429245" cy="255725"/>
            </a:xfrm>
            <a:prstGeom prst="straightConnector1">
              <a:avLst/>
            </a:prstGeom>
            <a:noFill/>
            <a:ln cap="flat" cmpd="sng" w="38100">
              <a:solidFill>
                <a:schemeClr val="lt1"/>
              </a:solidFill>
              <a:prstDash val="solid"/>
              <a:round/>
              <a:headEnd len="sm" w="sm" type="none"/>
              <a:tailEnd len="med" w="med" type="triangle"/>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pic>
        <p:nvPicPr>
          <p:cNvPr id="108" name="Google Shape;108;p2"/>
          <p:cNvPicPr preferRelativeResize="0"/>
          <p:nvPr/>
        </p:nvPicPr>
        <p:blipFill rotWithShape="1">
          <a:blip r:embed="rId3">
            <a:alphaModFix/>
          </a:blip>
          <a:srcRect b="0" l="0" r="0" t="-309"/>
          <a:stretch/>
        </p:blipFill>
        <p:spPr>
          <a:xfrm>
            <a:off x="-21266" y="0"/>
            <a:ext cx="12248707" cy="6889898"/>
          </a:xfrm>
          <a:prstGeom prst="rect">
            <a:avLst/>
          </a:prstGeom>
          <a:noFill/>
          <a:ln>
            <a:noFill/>
          </a:ln>
        </p:spPr>
      </p:pic>
      <p:sp>
        <p:nvSpPr>
          <p:cNvPr id="109" name="Google Shape;109;p2"/>
          <p:cNvSpPr/>
          <p:nvPr/>
        </p:nvSpPr>
        <p:spPr>
          <a:xfrm>
            <a:off x="-42530" y="260268"/>
            <a:ext cx="12291236" cy="110232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0" name="Google Shape;110;p2"/>
          <p:cNvSpPr txBox="1"/>
          <p:nvPr/>
        </p:nvSpPr>
        <p:spPr>
          <a:xfrm>
            <a:off x="197147" y="285378"/>
            <a:ext cx="12023300"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sng" cap="none" strike="noStrike">
                <a:solidFill>
                  <a:srgbClr val="000000"/>
                </a:solidFill>
                <a:latin typeface="Calibri"/>
                <a:ea typeface="Calibri"/>
                <a:cs typeface="Calibri"/>
                <a:sym typeface="Calibri"/>
              </a:rPr>
              <a:t>Expenditures:</a:t>
            </a:r>
            <a:r>
              <a:rPr b="1" i="0" lang="en-US" sz="3200" u="none" cap="none" strike="noStrike">
                <a:solidFill>
                  <a:srgbClr val="000000"/>
                </a:solidFill>
                <a:latin typeface="Calibri"/>
                <a:ea typeface="Calibri"/>
                <a:cs typeface="Calibri"/>
                <a:sym typeface="Calibri"/>
              </a:rPr>
              <a:t> </a:t>
            </a:r>
            <a:r>
              <a:rPr b="1" i="0" lang="en-US" sz="3200" u="none" cap="none" strike="noStrike">
                <a:solidFill>
                  <a:srgbClr val="000000"/>
                </a:solidFill>
                <a:latin typeface="Gill Sans"/>
                <a:ea typeface="Gill Sans"/>
                <a:cs typeface="Gill Sans"/>
                <a:sym typeface="Gill Sans"/>
              </a:rPr>
              <a:t>$5.5 trillion spent on public foreign aid since 1945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Gill Sans"/>
                <a:ea typeface="Gill Sans"/>
                <a:cs typeface="Gill Sans"/>
                <a:sym typeface="Gill Sans"/>
              </a:rPr>
              <a:t>		$137 billion </a:t>
            </a:r>
            <a:r>
              <a:rPr b="0" i="0" lang="en-US" sz="3200" u="none" cap="none" strike="noStrike">
                <a:solidFill>
                  <a:srgbClr val="000000"/>
                </a:solidFill>
                <a:latin typeface="Gill Sans"/>
                <a:ea typeface="Gill Sans"/>
                <a:cs typeface="Gill Sans"/>
                <a:sym typeface="Gill Sans"/>
              </a:rPr>
              <a:t>was spent in 2014 alone on development projects</a:t>
            </a:r>
            <a:endParaRPr b="0" i="0" sz="1400" u="none" cap="none" strike="noStrike">
              <a:solidFill>
                <a:srgbClr val="000000"/>
              </a:solidFill>
              <a:latin typeface="Arial"/>
              <a:ea typeface="Arial"/>
              <a:cs typeface="Arial"/>
              <a:sym typeface="Arial"/>
            </a:endParaRPr>
          </a:p>
        </p:txBody>
      </p:sp>
      <p:sp>
        <p:nvSpPr>
          <p:cNvPr id="111" name="Google Shape;111;p2"/>
          <p:cNvSpPr/>
          <p:nvPr/>
        </p:nvSpPr>
        <p:spPr>
          <a:xfrm>
            <a:off x="213815" y="5566584"/>
            <a:ext cx="11778543" cy="78413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 name="Google Shape;112;p2"/>
          <p:cNvSpPr txBox="1"/>
          <p:nvPr/>
        </p:nvSpPr>
        <p:spPr>
          <a:xfrm>
            <a:off x="247764" y="5527765"/>
            <a:ext cx="11744594" cy="8617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rgbClr val="000000"/>
                </a:solidFill>
                <a:latin typeface="Gill Sans"/>
                <a:ea typeface="Gill Sans"/>
                <a:cs typeface="Gill Sans"/>
                <a:sym typeface="Gill Sans"/>
              </a:rPr>
              <a:t>While almost all projects are evaluated for results at conclusion,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500"/>
              <a:buFont typeface="Arial"/>
              <a:buNone/>
            </a:pPr>
            <a:r>
              <a:rPr b="1" i="0" lang="en-US" sz="2500" u="none" cap="none" strike="noStrike">
                <a:solidFill>
                  <a:srgbClr val="000000"/>
                </a:solidFill>
                <a:latin typeface="Gill Sans"/>
                <a:ea typeface="Gill Sans"/>
                <a:cs typeface="Gill Sans"/>
                <a:sym typeface="Gill Sans"/>
              </a:rPr>
              <a:t>Less than 1% of all projects have been evaluated for </a:t>
            </a:r>
            <a:r>
              <a:rPr b="1" i="1" lang="en-US" sz="2500" u="none" cap="none" strike="noStrike">
                <a:solidFill>
                  <a:srgbClr val="000000"/>
                </a:solidFill>
                <a:latin typeface="Gill Sans"/>
                <a:ea typeface="Gill Sans"/>
                <a:cs typeface="Gill Sans"/>
                <a:sym typeface="Gill Sans"/>
              </a:rPr>
              <a:t>sustained</a:t>
            </a:r>
            <a:r>
              <a:rPr b="1" i="0" lang="en-US" sz="2500" u="none" cap="none" strike="noStrike">
                <a:solidFill>
                  <a:srgbClr val="000000"/>
                </a:solidFill>
                <a:latin typeface="Gill Sans"/>
                <a:ea typeface="Gill Sans"/>
                <a:cs typeface="Gill Sans"/>
                <a:sym typeface="Gill Sans"/>
              </a:rPr>
              <a:t> impacts</a:t>
            </a:r>
            <a:endParaRPr b="0" i="0" sz="1400" u="none" cap="none" strike="noStrike">
              <a:solidFill>
                <a:srgbClr val="000000"/>
              </a:solidFill>
              <a:latin typeface="Arial"/>
              <a:ea typeface="Arial"/>
              <a:cs typeface="Arial"/>
              <a:sym typeface="Arial"/>
            </a:endParaRPr>
          </a:p>
        </p:txBody>
      </p:sp>
      <p:pic>
        <p:nvPicPr>
          <p:cNvPr id="113" name="Google Shape;113;p2"/>
          <p:cNvPicPr preferRelativeResize="0"/>
          <p:nvPr/>
        </p:nvPicPr>
        <p:blipFill rotWithShape="1">
          <a:blip r:embed="rId4">
            <a:alphaModFix/>
          </a:blip>
          <a:srcRect b="0" l="0" r="0" t="0"/>
          <a:stretch/>
        </p:blipFill>
        <p:spPr>
          <a:xfrm>
            <a:off x="9899614" y="6445543"/>
            <a:ext cx="2210285" cy="34953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20"/>
          <p:cNvSpPr txBox="1"/>
          <p:nvPr>
            <p:ph idx="1" type="body"/>
          </p:nvPr>
        </p:nvSpPr>
        <p:spPr>
          <a:xfrm>
            <a:off x="3855307" y="207132"/>
            <a:ext cx="5795676" cy="56392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006699"/>
              </a:buClr>
              <a:buSzPts val="3200"/>
              <a:buFont typeface="Noto Sans Symbols"/>
              <a:buNone/>
            </a:pPr>
            <a:r>
              <a:rPr b="1" lang="en-US" sz="3200" cap="small">
                <a:solidFill>
                  <a:srgbClr val="006699"/>
                </a:solidFill>
                <a:latin typeface="Gill Sans"/>
                <a:ea typeface="Gill Sans"/>
                <a:cs typeface="Gill Sans"/>
                <a:sym typeface="Gill Sans"/>
              </a:rPr>
              <a:t>IPT-G Findings</a:t>
            </a:r>
            <a:endParaRPr/>
          </a:p>
        </p:txBody>
      </p:sp>
      <p:pic>
        <p:nvPicPr>
          <p:cNvPr id="310" name="Google Shape;310;p20"/>
          <p:cNvPicPr preferRelativeResize="0"/>
          <p:nvPr/>
        </p:nvPicPr>
        <p:blipFill rotWithShape="1">
          <a:blip r:embed="rId3">
            <a:alphaModFix/>
          </a:blip>
          <a:srcRect b="0" l="0" r="0" t="0"/>
          <a:stretch/>
        </p:blipFill>
        <p:spPr>
          <a:xfrm>
            <a:off x="10258855" y="6289922"/>
            <a:ext cx="1602548" cy="331353"/>
          </a:xfrm>
          <a:prstGeom prst="rect">
            <a:avLst/>
          </a:prstGeom>
          <a:noFill/>
          <a:ln>
            <a:noFill/>
          </a:ln>
        </p:spPr>
      </p:pic>
      <p:sp>
        <p:nvSpPr>
          <p:cNvPr id="311" name="Google Shape;311;p20"/>
          <p:cNvSpPr txBox="1"/>
          <p:nvPr/>
        </p:nvSpPr>
        <p:spPr>
          <a:xfrm>
            <a:off x="4144512" y="1119431"/>
            <a:ext cx="7714729" cy="8075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33"/>
              <a:buFont typeface="Arial"/>
              <a:buNone/>
            </a:pPr>
            <a:r>
              <a:rPr b="0" i="0" lang="en-US" sz="2133" u="none" cap="none" strike="noStrike">
                <a:solidFill>
                  <a:schemeClr val="dk1"/>
                </a:solidFill>
                <a:latin typeface="Gill Sans"/>
                <a:ea typeface="Gill Sans"/>
                <a:cs typeface="Gill Sans"/>
                <a:sym typeface="Gill Sans"/>
              </a:rPr>
              <a:t>IPT groups existing </a:t>
            </a:r>
            <a:r>
              <a:rPr b="1" i="0" lang="en-US" sz="2133" u="none" cap="none" strike="noStrike">
                <a:solidFill>
                  <a:schemeClr val="dk1"/>
                </a:solidFill>
                <a:latin typeface="Gill Sans"/>
                <a:ea typeface="Gill Sans"/>
                <a:cs typeface="Gill Sans"/>
                <a:sym typeface="Gill Sans"/>
              </a:rPr>
              <a:t>(MUCH)</a:t>
            </a:r>
            <a:r>
              <a:rPr b="0" i="0" lang="en-US" sz="2133" u="none" cap="none" strike="noStrike">
                <a:solidFill>
                  <a:schemeClr val="dk1"/>
                </a:solidFill>
                <a:latin typeface="Gill Sans"/>
                <a:ea typeface="Gill Sans"/>
                <a:cs typeface="Gill Sans"/>
                <a:sym typeface="Gill Sans"/>
              </a:rPr>
              <a:t> longer than expected from the model.  All seven groups tracked were still operational in 2015-2016.</a:t>
            </a:r>
            <a:endParaRPr b="0" i="0" sz="1867"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2133"/>
              <a:buFont typeface="Arial"/>
              <a:buNone/>
            </a:pPr>
            <a:r>
              <a:t/>
            </a:r>
            <a:endParaRPr b="0" i="0" sz="2133" u="none" cap="none" strike="noStrike">
              <a:solidFill>
                <a:schemeClr val="dk1"/>
              </a:solidFill>
              <a:latin typeface="Gill Sans"/>
              <a:ea typeface="Gill Sans"/>
              <a:cs typeface="Gill Sans"/>
              <a:sym typeface="Gill Sans"/>
            </a:endParaRPr>
          </a:p>
        </p:txBody>
      </p:sp>
      <p:sp>
        <p:nvSpPr>
          <p:cNvPr id="312" name="Google Shape;312;p20"/>
          <p:cNvSpPr/>
          <p:nvPr/>
        </p:nvSpPr>
        <p:spPr>
          <a:xfrm>
            <a:off x="3857284" y="1128682"/>
            <a:ext cx="220707" cy="587023"/>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13" name="Google Shape;313;p20"/>
          <p:cNvSpPr/>
          <p:nvPr/>
        </p:nvSpPr>
        <p:spPr>
          <a:xfrm>
            <a:off x="3855307" y="2146082"/>
            <a:ext cx="220707" cy="587023"/>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14" name="Google Shape;314;p20"/>
          <p:cNvSpPr txBox="1"/>
          <p:nvPr/>
        </p:nvSpPr>
        <p:spPr>
          <a:xfrm>
            <a:off x="5825064" y="5097423"/>
            <a:ext cx="6036339" cy="90311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15" name="Google Shape;315;p20"/>
          <p:cNvSpPr/>
          <p:nvPr/>
        </p:nvSpPr>
        <p:spPr>
          <a:xfrm>
            <a:off x="3855307" y="4069307"/>
            <a:ext cx="220707" cy="587023"/>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16" name="Google Shape;316;p20"/>
          <p:cNvSpPr txBox="1"/>
          <p:nvPr/>
        </p:nvSpPr>
        <p:spPr>
          <a:xfrm>
            <a:off x="4119265" y="3169953"/>
            <a:ext cx="7667899" cy="58877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33"/>
              <a:buFont typeface="Arial"/>
              <a:buNone/>
            </a:pPr>
            <a:r>
              <a:rPr b="0" i="0" lang="en-US" sz="2133" u="none" cap="none" strike="noStrike">
                <a:solidFill>
                  <a:schemeClr val="dk1"/>
                </a:solidFill>
                <a:latin typeface="Gill Sans"/>
                <a:ea typeface="Gill Sans"/>
                <a:cs typeface="Gill Sans"/>
                <a:sym typeface="Gill Sans"/>
              </a:rPr>
              <a:t>Groups have evolved in terms of membership and group size. </a:t>
            </a:r>
            <a:endParaRPr b="0" i="0" sz="1867" u="none" cap="none" strike="noStrike">
              <a:solidFill>
                <a:schemeClr val="dk1"/>
              </a:solidFill>
              <a:latin typeface="Gill Sans"/>
              <a:ea typeface="Gill Sans"/>
              <a:cs typeface="Gill Sans"/>
              <a:sym typeface="Gill Sans"/>
            </a:endParaRPr>
          </a:p>
        </p:txBody>
      </p:sp>
      <p:sp>
        <p:nvSpPr>
          <p:cNvPr id="317" name="Google Shape;317;p20"/>
          <p:cNvSpPr txBox="1"/>
          <p:nvPr/>
        </p:nvSpPr>
        <p:spPr>
          <a:xfrm>
            <a:off x="4112661" y="3876047"/>
            <a:ext cx="7723167" cy="11249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33"/>
              <a:buFont typeface="Arial"/>
              <a:buNone/>
            </a:pPr>
            <a:r>
              <a:rPr b="0" i="0" lang="en-US" sz="2133" u="none" cap="none" strike="noStrike">
                <a:solidFill>
                  <a:schemeClr val="dk1"/>
                </a:solidFill>
                <a:latin typeface="Gill Sans"/>
                <a:ea typeface="Gill Sans"/>
                <a:cs typeface="Gill Sans"/>
                <a:sym typeface="Gill Sans"/>
              </a:rPr>
              <a:t>All groups continue to offer psycho-social services to their members on a case by case basis but they no longer hold group IPT sessions.  Techniques have become more general than in their curricula. </a:t>
            </a:r>
            <a:endParaRPr b="0" i="0" sz="2133"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2133"/>
              <a:buFont typeface="Arial"/>
              <a:buNone/>
            </a:pPr>
            <a:r>
              <a:rPr b="0" i="0" lang="en-US" sz="2133" u="none" cap="none" strike="noStrike">
                <a:solidFill>
                  <a:schemeClr val="dk1"/>
                </a:solidFill>
                <a:latin typeface="Gill Sans"/>
                <a:ea typeface="Gill Sans"/>
                <a:cs typeface="Gill Sans"/>
                <a:sym typeface="Gill Sans"/>
              </a:rPr>
              <a:t> </a:t>
            </a:r>
            <a:endParaRPr b="0" i="0" sz="2133" u="none" cap="none" strike="noStrike">
              <a:solidFill>
                <a:schemeClr val="dk1"/>
              </a:solidFill>
              <a:latin typeface="Gill Sans"/>
              <a:ea typeface="Gill Sans"/>
              <a:cs typeface="Gill Sans"/>
              <a:sym typeface="Gill Sans"/>
            </a:endParaRPr>
          </a:p>
        </p:txBody>
      </p:sp>
      <p:sp>
        <p:nvSpPr>
          <p:cNvPr id="318" name="Google Shape;318;p20"/>
          <p:cNvSpPr/>
          <p:nvPr/>
        </p:nvSpPr>
        <p:spPr>
          <a:xfrm>
            <a:off x="3864922" y="3090726"/>
            <a:ext cx="217332" cy="58702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19" name="Google Shape;319;p20"/>
          <p:cNvSpPr txBox="1"/>
          <p:nvPr/>
        </p:nvSpPr>
        <p:spPr>
          <a:xfrm>
            <a:off x="4149966" y="2123106"/>
            <a:ext cx="7685861" cy="8464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33"/>
              <a:buFont typeface="Arial"/>
              <a:buNone/>
            </a:pPr>
            <a:r>
              <a:rPr b="1" i="0" lang="en-US" sz="2133" u="none" cap="none" strike="noStrike">
                <a:solidFill>
                  <a:schemeClr val="dk1"/>
                </a:solidFill>
                <a:latin typeface="Gill Sans"/>
                <a:ea typeface="Gill Sans"/>
                <a:cs typeface="Gill Sans"/>
                <a:sym typeface="Gill Sans"/>
              </a:rPr>
              <a:t>Four of the groups had been operational for over a decade</a:t>
            </a:r>
            <a:r>
              <a:rPr b="0" i="0" lang="en-US" sz="2133" u="none" cap="none" strike="noStrike">
                <a:solidFill>
                  <a:schemeClr val="dk1"/>
                </a:solidFill>
                <a:latin typeface="Gill Sans"/>
                <a:ea typeface="Gill Sans"/>
                <a:cs typeface="Gill Sans"/>
                <a:sym typeface="Gill Sans"/>
              </a:rPr>
              <a:t>. Three appear to have formed towards the last two years of the program.</a:t>
            </a:r>
            <a:endParaRPr b="0" i="0" sz="1867" u="none" cap="none" strike="noStrike">
              <a:solidFill>
                <a:schemeClr val="dk1"/>
              </a:solidFill>
              <a:latin typeface="Gill Sans"/>
              <a:ea typeface="Gill Sans"/>
              <a:cs typeface="Gill Sans"/>
              <a:sym typeface="Gill Sans"/>
            </a:endParaRPr>
          </a:p>
        </p:txBody>
      </p:sp>
      <p:sp>
        <p:nvSpPr>
          <p:cNvPr id="320" name="Google Shape;320;p20"/>
          <p:cNvSpPr/>
          <p:nvPr/>
        </p:nvSpPr>
        <p:spPr>
          <a:xfrm>
            <a:off x="3867477" y="5379167"/>
            <a:ext cx="220707" cy="587023"/>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21" name="Google Shape;321;p20"/>
          <p:cNvSpPr txBox="1"/>
          <p:nvPr/>
        </p:nvSpPr>
        <p:spPr>
          <a:xfrm>
            <a:off x="4085629" y="5293518"/>
            <a:ext cx="7752753" cy="9073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33"/>
              <a:buFont typeface="Arial"/>
              <a:buNone/>
            </a:pPr>
            <a:r>
              <a:rPr b="0" i="0" lang="en-US" sz="2133" u="none" cap="none" strike="noStrike">
                <a:solidFill>
                  <a:schemeClr val="dk1"/>
                </a:solidFill>
                <a:latin typeface="Gill Sans"/>
                <a:ea typeface="Gill Sans"/>
                <a:cs typeface="Gill Sans"/>
                <a:sym typeface="Gill Sans"/>
              </a:rPr>
              <a:t>The core activities for all groups currently revolve around income generation and supporting each other in agriculture activities.</a:t>
            </a:r>
            <a:endParaRPr b="0" i="0" sz="2133"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2133"/>
              <a:buFont typeface="Arial"/>
              <a:buNone/>
            </a:pPr>
            <a:r>
              <a:rPr b="0" i="0" lang="en-US" sz="2133" u="none" cap="none" strike="noStrike">
                <a:solidFill>
                  <a:schemeClr val="dk1"/>
                </a:solidFill>
                <a:latin typeface="Gill Sans"/>
                <a:ea typeface="Gill Sans"/>
                <a:cs typeface="Gill Sans"/>
                <a:sym typeface="Gill Sans"/>
              </a:rPr>
              <a:t> </a:t>
            </a:r>
            <a:endParaRPr b="0" i="0" sz="2133" u="none" cap="none" strike="noStrike">
              <a:solidFill>
                <a:schemeClr val="dk1"/>
              </a:solidFill>
              <a:latin typeface="Gill Sans"/>
              <a:ea typeface="Gill Sans"/>
              <a:cs typeface="Gill Sans"/>
              <a:sym typeface="Gill Sans"/>
            </a:endParaRPr>
          </a:p>
        </p:txBody>
      </p:sp>
      <p:pic>
        <p:nvPicPr>
          <p:cNvPr id="322" name="Google Shape;322;p20"/>
          <p:cNvPicPr preferRelativeResize="0"/>
          <p:nvPr/>
        </p:nvPicPr>
        <p:blipFill rotWithShape="1">
          <a:blip r:embed="rId4">
            <a:alphaModFix/>
          </a:blip>
          <a:srcRect b="0" l="0" r="0" t="0"/>
          <a:stretch/>
        </p:blipFill>
        <p:spPr>
          <a:xfrm>
            <a:off x="0" y="1"/>
            <a:ext cx="3581264" cy="6857999"/>
          </a:xfrm>
          <a:prstGeom prst="rect">
            <a:avLst/>
          </a:prstGeom>
          <a:noFill/>
          <a:ln>
            <a:noFill/>
          </a:ln>
        </p:spPr>
      </p:pic>
      <p:sp>
        <p:nvSpPr>
          <p:cNvPr id="323" name="Google Shape;323;p20"/>
          <p:cNvSpPr/>
          <p:nvPr/>
        </p:nvSpPr>
        <p:spPr>
          <a:xfrm>
            <a:off x="3275309" y="0"/>
            <a:ext cx="305956" cy="6858000"/>
          </a:xfrm>
          <a:prstGeom prst="rect">
            <a:avLst/>
          </a:prstGeom>
          <a:solidFill>
            <a:schemeClr val="accent6">
              <a:alpha val="8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21"/>
          <p:cNvSpPr txBox="1"/>
          <p:nvPr>
            <p:ph idx="1" type="body"/>
          </p:nvPr>
        </p:nvSpPr>
        <p:spPr>
          <a:xfrm>
            <a:off x="3855307" y="207132"/>
            <a:ext cx="5795676" cy="56392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006699"/>
              </a:buClr>
              <a:buSzPts val="3200"/>
              <a:buFont typeface="Noto Sans Symbols"/>
              <a:buNone/>
            </a:pPr>
            <a:r>
              <a:rPr b="1" lang="en-US" sz="3200" cap="small">
                <a:solidFill>
                  <a:srgbClr val="006699"/>
                </a:solidFill>
                <a:latin typeface="Gill Sans"/>
                <a:ea typeface="Gill Sans"/>
                <a:cs typeface="Gill Sans"/>
                <a:sym typeface="Gill Sans"/>
              </a:rPr>
              <a:t>Continued…</a:t>
            </a:r>
            <a:endParaRPr/>
          </a:p>
        </p:txBody>
      </p:sp>
      <p:pic>
        <p:nvPicPr>
          <p:cNvPr id="330" name="Google Shape;330;p21"/>
          <p:cNvPicPr preferRelativeResize="0"/>
          <p:nvPr/>
        </p:nvPicPr>
        <p:blipFill rotWithShape="1">
          <a:blip r:embed="rId3">
            <a:alphaModFix/>
          </a:blip>
          <a:srcRect b="0" l="0" r="0" t="0"/>
          <a:stretch/>
        </p:blipFill>
        <p:spPr>
          <a:xfrm>
            <a:off x="10258855" y="6289922"/>
            <a:ext cx="1602548" cy="331353"/>
          </a:xfrm>
          <a:prstGeom prst="rect">
            <a:avLst/>
          </a:prstGeom>
          <a:noFill/>
          <a:ln>
            <a:noFill/>
          </a:ln>
        </p:spPr>
      </p:pic>
      <p:sp>
        <p:nvSpPr>
          <p:cNvPr id="331" name="Google Shape;331;p21"/>
          <p:cNvSpPr txBox="1"/>
          <p:nvPr/>
        </p:nvSpPr>
        <p:spPr>
          <a:xfrm>
            <a:off x="5825064" y="5097423"/>
            <a:ext cx="6036339" cy="90311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32" name="Google Shape;332;p21"/>
          <p:cNvSpPr txBox="1"/>
          <p:nvPr/>
        </p:nvSpPr>
        <p:spPr>
          <a:xfrm>
            <a:off x="3659304" y="1447429"/>
            <a:ext cx="8202097" cy="113962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33"/>
              <a:buFont typeface="Arial"/>
              <a:buNone/>
            </a:pPr>
            <a:r>
              <a:rPr b="1" i="0" lang="en-US" sz="2133" u="none" cap="none" strike="noStrike">
                <a:solidFill>
                  <a:schemeClr val="dk1"/>
                </a:solidFill>
                <a:latin typeface="Gill Sans"/>
                <a:ea typeface="Gill Sans"/>
                <a:cs typeface="Gill Sans"/>
                <a:sym typeface="Gill Sans"/>
              </a:rPr>
              <a:t>Positive self-perception of group effectiveness </a:t>
            </a:r>
            <a:r>
              <a:rPr b="0" i="0" lang="en-US" sz="2133" u="none" cap="none" strike="noStrike">
                <a:solidFill>
                  <a:schemeClr val="dk1"/>
                </a:solidFill>
                <a:latin typeface="Gill Sans"/>
                <a:ea typeface="Gill Sans"/>
                <a:cs typeface="Gill Sans"/>
                <a:sym typeface="Gill Sans"/>
              </a:rPr>
              <a:t>--out of 255 change statements generated from free-listing only 8 were negative.  Most impactful areas include: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Gill Sans"/>
              <a:ea typeface="Gill Sans"/>
              <a:cs typeface="Gill Sans"/>
              <a:sym typeface="Gill Sans"/>
            </a:endParaRPr>
          </a:p>
        </p:txBody>
      </p:sp>
      <p:pic>
        <p:nvPicPr>
          <p:cNvPr id="333" name="Google Shape;333;p21"/>
          <p:cNvPicPr preferRelativeResize="0"/>
          <p:nvPr/>
        </p:nvPicPr>
        <p:blipFill rotWithShape="1">
          <a:blip r:embed="rId4">
            <a:alphaModFix/>
          </a:blip>
          <a:srcRect b="0" l="0" r="0" t="0"/>
          <a:stretch/>
        </p:blipFill>
        <p:spPr>
          <a:xfrm>
            <a:off x="0" y="1"/>
            <a:ext cx="3581264" cy="6857999"/>
          </a:xfrm>
          <a:prstGeom prst="rect">
            <a:avLst/>
          </a:prstGeom>
          <a:noFill/>
          <a:ln>
            <a:noFill/>
          </a:ln>
        </p:spPr>
      </p:pic>
      <p:sp>
        <p:nvSpPr>
          <p:cNvPr id="334" name="Google Shape;334;p21"/>
          <p:cNvSpPr/>
          <p:nvPr/>
        </p:nvSpPr>
        <p:spPr>
          <a:xfrm>
            <a:off x="3275309" y="0"/>
            <a:ext cx="305956" cy="6858000"/>
          </a:xfrm>
          <a:prstGeom prst="rect">
            <a:avLst/>
          </a:prstGeom>
          <a:solidFill>
            <a:schemeClr val="accent6">
              <a:alpha val="8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35" name="Google Shape;335;p21"/>
          <p:cNvSpPr txBox="1"/>
          <p:nvPr/>
        </p:nvSpPr>
        <p:spPr>
          <a:xfrm>
            <a:off x="3773361" y="2587058"/>
            <a:ext cx="8088041" cy="3413477"/>
          </a:xfrm>
          <a:prstGeom prst="rect">
            <a:avLst/>
          </a:prstGeom>
          <a:noFill/>
          <a:ln>
            <a:noFill/>
          </a:ln>
        </p:spPr>
        <p:txBody>
          <a:bodyPr anchorCtr="0" anchor="t" bIns="45700" lIns="91425" spcFirstLastPara="1" rIns="91425" wrap="square" tIns="45700">
            <a:noAutofit/>
          </a:bodyPr>
          <a:lstStyle/>
          <a:p>
            <a:pPr indent="-457189" lvl="0" marL="457189" marR="0" rtl="0" algn="l">
              <a:lnSpc>
                <a:spcPct val="100000"/>
              </a:lnSpc>
              <a:spcBef>
                <a:spcPts val="0"/>
              </a:spcBef>
              <a:spcAft>
                <a:spcPts val="0"/>
              </a:spcAft>
              <a:buClr>
                <a:schemeClr val="dk1"/>
              </a:buClr>
              <a:buSzPts val="2133"/>
              <a:buFont typeface="Calibri"/>
              <a:buAutoNum type="arabicPeriod"/>
            </a:pPr>
            <a:r>
              <a:rPr b="0" i="0" lang="en-US" sz="2133" u="none" cap="none" strike="noStrike">
                <a:solidFill>
                  <a:schemeClr val="dk1"/>
                </a:solidFill>
                <a:latin typeface="Gill Sans"/>
                <a:ea typeface="Gill Sans"/>
                <a:cs typeface="Gill Sans"/>
                <a:sym typeface="Gill Sans"/>
              </a:rPr>
              <a:t>Improved economic situation</a:t>
            </a:r>
            <a:r>
              <a:rPr b="0" i="0" lang="en-US" sz="2133" u="none" cap="none" strike="noStrike">
                <a:solidFill>
                  <a:schemeClr val="accent1"/>
                </a:solidFill>
                <a:latin typeface="Gill Sans"/>
                <a:ea typeface="Gill Sans"/>
                <a:cs typeface="Gill Sans"/>
                <a:sym typeface="Gill Sans"/>
              </a:rPr>
              <a:t>*</a:t>
            </a:r>
            <a:endParaRPr b="0" i="0" sz="2133" u="none" cap="none" strike="noStrike">
              <a:solidFill>
                <a:schemeClr val="accent1"/>
              </a:solidFill>
              <a:latin typeface="Gill Sans"/>
              <a:ea typeface="Gill Sans"/>
              <a:cs typeface="Gill Sans"/>
              <a:sym typeface="Gill Sans"/>
            </a:endParaRPr>
          </a:p>
          <a:p>
            <a:pPr indent="-457189" lvl="0" marL="457189" marR="0" rtl="0" algn="l">
              <a:lnSpc>
                <a:spcPct val="100000"/>
              </a:lnSpc>
              <a:spcBef>
                <a:spcPts val="0"/>
              </a:spcBef>
              <a:spcAft>
                <a:spcPts val="0"/>
              </a:spcAft>
              <a:buClr>
                <a:schemeClr val="dk1"/>
              </a:buClr>
              <a:buSzPts val="2133"/>
              <a:buFont typeface="Calibri"/>
              <a:buAutoNum type="arabicPeriod"/>
            </a:pPr>
            <a:r>
              <a:rPr b="0" i="0" lang="en-US" sz="2133" u="none" cap="none" strike="noStrike">
                <a:solidFill>
                  <a:schemeClr val="dk1"/>
                </a:solidFill>
                <a:latin typeface="Gill Sans"/>
                <a:ea typeface="Gill Sans"/>
                <a:cs typeface="Gill Sans"/>
                <a:sym typeface="Gill Sans"/>
              </a:rPr>
              <a:t>Improvement in child education</a:t>
            </a:r>
            <a:r>
              <a:rPr b="0" i="0" lang="en-US" sz="2133" u="none" cap="none" strike="noStrike">
                <a:solidFill>
                  <a:schemeClr val="accent1"/>
                </a:solidFill>
                <a:latin typeface="Gill Sans"/>
                <a:ea typeface="Gill Sans"/>
                <a:cs typeface="Gill Sans"/>
                <a:sym typeface="Gill Sans"/>
              </a:rPr>
              <a:t>*</a:t>
            </a:r>
            <a:r>
              <a:rPr b="0" i="0" lang="en-US" sz="2133" u="none" cap="none" strike="noStrike">
                <a:solidFill>
                  <a:schemeClr val="dk1"/>
                </a:solidFill>
                <a:latin typeface="Gill Sans"/>
                <a:ea typeface="Gill Sans"/>
                <a:cs typeface="Gill Sans"/>
                <a:sym typeface="Gill Sans"/>
              </a:rPr>
              <a:t> </a:t>
            </a:r>
            <a:endParaRPr b="0" i="0" sz="1400" u="none" cap="none" strike="noStrike">
              <a:solidFill>
                <a:srgbClr val="000000"/>
              </a:solidFill>
              <a:latin typeface="Arial"/>
              <a:ea typeface="Arial"/>
              <a:cs typeface="Arial"/>
              <a:sym typeface="Arial"/>
            </a:endParaRPr>
          </a:p>
          <a:p>
            <a:pPr indent="-457189" lvl="0" marL="457189" marR="0" rtl="0" algn="l">
              <a:lnSpc>
                <a:spcPct val="100000"/>
              </a:lnSpc>
              <a:spcBef>
                <a:spcPts val="0"/>
              </a:spcBef>
              <a:spcAft>
                <a:spcPts val="0"/>
              </a:spcAft>
              <a:buClr>
                <a:schemeClr val="dk1"/>
              </a:buClr>
              <a:buSzPts val="2133"/>
              <a:buFont typeface="Calibri"/>
              <a:buAutoNum type="arabicPeriod"/>
            </a:pPr>
            <a:r>
              <a:rPr b="0" i="0" lang="en-US" sz="2133" u="none" cap="none" strike="noStrike">
                <a:solidFill>
                  <a:schemeClr val="dk1"/>
                </a:solidFill>
                <a:latin typeface="Gill Sans"/>
                <a:ea typeface="Gill Sans"/>
                <a:cs typeface="Gill Sans"/>
                <a:sym typeface="Gill Sans"/>
              </a:rPr>
              <a:t>Increased group cohesion</a:t>
            </a:r>
            <a:r>
              <a:rPr b="0" i="0" lang="en-US" sz="2133" u="none" cap="none" strike="noStrike">
                <a:solidFill>
                  <a:schemeClr val="accent1"/>
                </a:solidFill>
                <a:latin typeface="Gill Sans"/>
                <a:ea typeface="Gill Sans"/>
                <a:cs typeface="Gill Sans"/>
                <a:sym typeface="Gill Sans"/>
              </a:rPr>
              <a:t>*</a:t>
            </a:r>
            <a:r>
              <a:rPr b="0" i="0" lang="en-US" sz="2133" u="none" cap="none" strike="noStrike">
                <a:solidFill>
                  <a:schemeClr val="dk1"/>
                </a:solidFill>
                <a:latin typeface="Gill Sans"/>
                <a:ea typeface="Gill Sans"/>
                <a:cs typeface="Gill Sans"/>
                <a:sym typeface="Gill Sans"/>
              </a:rPr>
              <a:t> </a:t>
            </a:r>
            <a:endParaRPr b="0" i="0" sz="1400" u="none" cap="none" strike="noStrike">
              <a:solidFill>
                <a:srgbClr val="000000"/>
              </a:solidFill>
              <a:latin typeface="Arial"/>
              <a:ea typeface="Arial"/>
              <a:cs typeface="Arial"/>
              <a:sym typeface="Arial"/>
            </a:endParaRPr>
          </a:p>
          <a:p>
            <a:pPr indent="-457189" lvl="0" marL="457189" marR="0" rtl="0" algn="l">
              <a:lnSpc>
                <a:spcPct val="100000"/>
              </a:lnSpc>
              <a:spcBef>
                <a:spcPts val="0"/>
              </a:spcBef>
              <a:spcAft>
                <a:spcPts val="0"/>
              </a:spcAft>
              <a:buClr>
                <a:schemeClr val="dk1"/>
              </a:buClr>
              <a:buSzPts val="2133"/>
              <a:buFont typeface="Calibri"/>
              <a:buAutoNum type="arabicPeriod"/>
            </a:pPr>
            <a:r>
              <a:rPr b="0" i="0" lang="en-US" sz="2133" u="none" cap="none" strike="noStrike">
                <a:solidFill>
                  <a:schemeClr val="dk1"/>
                </a:solidFill>
                <a:latin typeface="Gill Sans"/>
                <a:ea typeface="Gill Sans"/>
                <a:cs typeface="Gill Sans"/>
                <a:sym typeface="Gill Sans"/>
              </a:rPr>
              <a:t>Improved mental health for members but also health practices and habits, etc.</a:t>
            </a:r>
            <a:endParaRPr b="0" i="0" sz="2133" u="none" cap="none" strike="noStrike">
              <a:solidFill>
                <a:schemeClr val="dk1"/>
              </a:solidFill>
              <a:latin typeface="Gill Sans"/>
              <a:ea typeface="Gill Sans"/>
              <a:cs typeface="Gill Sans"/>
              <a:sym typeface="Gill Sans"/>
            </a:endParaRPr>
          </a:p>
          <a:p>
            <a:pPr indent="-457189" lvl="0" marL="457189" marR="0" rtl="0" algn="l">
              <a:lnSpc>
                <a:spcPct val="100000"/>
              </a:lnSpc>
              <a:spcBef>
                <a:spcPts val="0"/>
              </a:spcBef>
              <a:spcAft>
                <a:spcPts val="0"/>
              </a:spcAft>
              <a:buClr>
                <a:schemeClr val="dk1"/>
              </a:buClr>
              <a:buSzPts val="2133"/>
              <a:buFont typeface="Calibri"/>
              <a:buAutoNum type="arabicPeriod"/>
            </a:pPr>
            <a:r>
              <a:rPr b="0" i="0" lang="en-US" sz="2133" u="none" cap="none" strike="noStrike">
                <a:solidFill>
                  <a:schemeClr val="dk1"/>
                </a:solidFill>
                <a:latin typeface="Gill Sans"/>
                <a:ea typeface="Gill Sans"/>
                <a:cs typeface="Gill Sans"/>
                <a:sym typeface="Gill Sans"/>
              </a:rPr>
              <a:t>Enhanced personal development for group members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33"/>
              <a:buFont typeface="Arial"/>
              <a:buNone/>
            </a:pPr>
            <a:r>
              <a:t/>
            </a:r>
            <a:endParaRPr b="0" i="0" sz="2133"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2133"/>
              <a:buFont typeface="Arial"/>
              <a:buNone/>
            </a:pPr>
            <a:r>
              <a:rPr b="0" i="0" lang="en-US" sz="2133" u="none" cap="none" strike="noStrike">
                <a:solidFill>
                  <a:schemeClr val="accent1"/>
                </a:solidFill>
                <a:latin typeface="Gill Sans"/>
                <a:ea typeface="Gill Sans"/>
                <a:cs typeface="Gill Sans"/>
                <a:sym typeface="Gill Sans"/>
              </a:rPr>
              <a:t>* </a:t>
            </a:r>
            <a:r>
              <a:rPr b="0" i="1" lang="en-US" sz="2133" u="none" cap="none" strike="noStrike">
                <a:solidFill>
                  <a:schemeClr val="accent1"/>
                </a:solidFill>
                <a:latin typeface="Gill Sans"/>
                <a:ea typeface="Gill Sans"/>
                <a:cs typeface="Gill Sans"/>
                <a:sym typeface="Gill Sans"/>
              </a:rPr>
              <a:t>Three of the top most impactful changes are similar to the findings of the 2010 study.</a:t>
            </a:r>
            <a:endParaRPr b="0" i="1" sz="2133" u="none" cap="none" strike="noStrike">
              <a:solidFill>
                <a:schemeClr val="accent1"/>
              </a:solidFill>
              <a:latin typeface="Gill Sans"/>
              <a:ea typeface="Gill Sans"/>
              <a:cs typeface="Gill Sans"/>
              <a:sym typeface="Gill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g8a06f46927_1_0"/>
          <p:cNvSpPr txBox="1"/>
          <p:nvPr>
            <p:ph type="title"/>
          </p:nvPr>
        </p:nvSpPr>
        <p:spPr>
          <a:xfrm>
            <a:off x="911226" y="867834"/>
            <a:ext cx="9452100" cy="865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5333"/>
              <a:buNone/>
            </a:pPr>
            <a:r>
              <a:rPr lang="en-US"/>
              <a:t>in their words...</a:t>
            </a:r>
            <a:endParaRPr/>
          </a:p>
        </p:txBody>
      </p:sp>
      <p:sp>
        <p:nvSpPr>
          <p:cNvPr id="342" name="Google Shape;342;g8a06f46927_1_0"/>
          <p:cNvSpPr txBox="1"/>
          <p:nvPr>
            <p:ph idx="1" type="body"/>
          </p:nvPr>
        </p:nvSpPr>
        <p:spPr>
          <a:xfrm>
            <a:off x="898000" y="1620201"/>
            <a:ext cx="10146300" cy="4546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400"/>
              </a:spcBef>
              <a:spcAft>
                <a:spcPts val="0"/>
              </a:spcAft>
              <a:buSzPts val="2667"/>
              <a:buNone/>
            </a:pPr>
            <a:r>
              <a:rPr b="1" lang="en-US"/>
              <a:t>Economic Situation:</a:t>
            </a:r>
            <a:r>
              <a:rPr lang="en-US"/>
              <a:t> </a:t>
            </a:r>
            <a:r>
              <a:rPr lang="en-US" sz="2400"/>
              <a:t>“As a group, we have a piece of land set aside for our agricultural activities. It is in [name] village. It has boosted our agricultural skills and we are able to learn from each other during the group activities. We are also able to practice the same in our garden. Actually, at the moment we are very proud of the gardens and better yields. This is because we share ideas and knowledge on good agricultural practices”. </a:t>
            </a:r>
            <a:r>
              <a:rPr b="1" i="1" lang="en-US" sz="2400"/>
              <a:t>-IPT-G member #7</a:t>
            </a:r>
            <a:endParaRPr b="1" i="1" sz="2400"/>
          </a:p>
          <a:p>
            <a:pPr indent="0" lvl="0" marL="0" rtl="0" algn="l">
              <a:lnSpc>
                <a:spcPct val="90000"/>
              </a:lnSpc>
              <a:spcBef>
                <a:spcPts val="400"/>
              </a:spcBef>
              <a:spcAft>
                <a:spcPts val="0"/>
              </a:spcAft>
              <a:buClr>
                <a:schemeClr val="dk1"/>
              </a:buClr>
              <a:buSzPts val="1100"/>
              <a:buFont typeface="Arial"/>
              <a:buNone/>
            </a:pPr>
            <a:r>
              <a:t/>
            </a:r>
            <a:endParaRPr sz="2400"/>
          </a:p>
          <a:p>
            <a:pPr indent="0" lvl="0" marL="0" rtl="0" algn="l">
              <a:lnSpc>
                <a:spcPct val="90000"/>
              </a:lnSpc>
              <a:spcBef>
                <a:spcPts val="400"/>
              </a:spcBef>
              <a:spcAft>
                <a:spcPts val="0"/>
              </a:spcAft>
              <a:buClr>
                <a:schemeClr val="dk1"/>
              </a:buClr>
              <a:buSzPts val="1100"/>
              <a:buFont typeface="Arial"/>
              <a:buNone/>
            </a:pPr>
            <a:r>
              <a:rPr lang="en-US" sz="2400"/>
              <a:t>“The families of those who were participating in a group are now better off, like </a:t>
            </a:r>
            <a:r>
              <a:rPr i="1" lang="en-US" sz="2400"/>
              <a:t>[name removed]</a:t>
            </a:r>
            <a:r>
              <a:rPr lang="en-US" sz="2400"/>
              <a:t> has two cows, </a:t>
            </a:r>
            <a:r>
              <a:rPr i="1" lang="en-US" sz="2400"/>
              <a:t>[name removed]</a:t>
            </a:r>
            <a:r>
              <a:rPr lang="en-US" sz="2400"/>
              <a:t> built a house, and </a:t>
            </a:r>
            <a:r>
              <a:rPr i="1" lang="en-US" sz="2400"/>
              <a:t>[name removed]</a:t>
            </a:r>
            <a:r>
              <a:rPr lang="en-US" sz="2400"/>
              <a:t> bought a plot of land and many others... </a:t>
            </a:r>
            <a:r>
              <a:rPr i="1" lang="en-US" sz="2400"/>
              <a:t>[Name removed]</a:t>
            </a:r>
            <a:r>
              <a:rPr lang="en-US" sz="2400"/>
              <a:t> also bought a plot of land and planted eucalyptus trees. In general peoples’ family income</a:t>
            </a:r>
            <a:endParaRPr sz="2400"/>
          </a:p>
          <a:p>
            <a:pPr indent="0" lvl="0" marL="0" rtl="0" algn="l">
              <a:lnSpc>
                <a:spcPct val="90000"/>
              </a:lnSpc>
              <a:spcBef>
                <a:spcPts val="400"/>
              </a:spcBef>
              <a:spcAft>
                <a:spcPts val="0"/>
              </a:spcAft>
              <a:buSzPts val="2667"/>
              <a:buNone/>
            </a:pPr>
            <a:r>
              <a:rPr lang="en-US" sz="2400"/>
              <a:t>increased and are now well off.” </a:t>
            </a:r>
            <a:r>
              <a:rPr b="1" i="1" lang="en-US" sz="2400"/>
              <a:t>- IPT-G member #3</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g8a06f46927_1_7"/>
          <p:cNvSpPr txBox="1"/>
          <p:nvPr>
            <p:ph idx="1" type="body"/>
          </p:nvPr>
        </p:nvSpPr>
        <p:spPr>
          <a:xfrm>
            <a:off x="898000" y="357200"/>
            <a:ext cx="10660500" cy="6138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400"/>
              </a:spcBef>
              <a:spcAft>
                <a:spcPts val="0"/>
              </a:spcAft>
              <a:buClr>
                <a:schemeClr val="dk1"/>
              </a:buClr>
              <a:buSzPts val="1100"/>
              <a:buFont typeface="Arial"/>
              <a:buNone/>
            </a:pPr>
            <a:r>
              <a:rPr b="1" lang="en-US" sz="2400">
                <a:solidFill>
                  <a:schemeClr val="accent2"/>
                </a:solidFill>
              </a:rPr>
              <a:t>Health: </a:t>
            </a:r>
            <a:r>
              <a:rPr lang="en-US" sz="2400"/>
              <a:t>“The other change-there is improvement in the quality of life that we live now. Many members have fewer hospitalisations than was the case before. I think because of the stress, we would be weak most of the time and lack strength to do our daily activities with vigour. We would end up with many health complains and health centre visits. The other change is that even the members who used to seclude themselves live no more in isolation because of the friendship created in the group. We share our problems, so “a friend in need is a friend indeed”. </a:t>
            </a:r>
            <a:r>
              <a:rPr b="1" i="1" lang="en-US" sz="2400"/>
              <a:t>- IPTG member #17</a:t>
            </a:r>
            <a:endParaRPr b="1" i="1" sz="2400"/>
          </a:p>
          <a:p>
            <a:pPr indent="0" lvl="0" marL="0" rtl="0" algn="l">
              <a:lnSpc>
                <a:spcPct val="90000"/>
              </a:lnSpc>
              <a:spcBef>
                <a:spcPts val="400"/>
              </a:spcBef>
              <a:spcAft>
                <a:spcPts val="0"/>
              </a:spcAft>
              <a:buSzPts val="2667"/>
              <a:buNone/>
            </a:pPr>
            <a:r>
              <a:t/>
            </a:r>
            <a:endParaRPr sz="1200"/>
          </a:p>
          <a:p>
            <a:pPr indent="0" lvl="0" marL="0" rtl="0" algn="l">
              <a:lnSpc>
                <a:spcPct val="90000"/>
              </a:lnSpc>
              <a:spcBef>
                <a:spcPts val="400"/>
              </a:spcBef>
              <a:spcAft>
                <a:spcPts val="0"/>
              </a:spcAft>
              <a:buClr>
                <a:schemeClr val="dk1"/>
              </a:buClr>
              <a:buSzPts val="1100"/>
              <a:buFont typeface="Arial"/>
              <a:buNone/>
            </a:pPr>
            <a:r>
              <a:rPr lang="en-US" sz="2400"/>
              <a:t>“...It also helped us especially the women because most of us are widows –it helped us to know and accept our situation. The individual group members have developed social, emotional and intellectual skills this has helped them to be happily despite lack of professional assistance.” </a:t>
            </a:r>
            <a:r>
              <a:rPr b="1" i="1" lang="en-US" sz="2400"/>
              <a:t>- IPT-G member #23</a:t>
            </a:r>
            <a:endParaRPr b="1" i="1" sz="2400"/>
          </a:p>
          <a:p>
            <a:pPr indent="0" lvl="0" marL="0" rtl="0" algn="l">
              <a:lnSpc>
                <a:spcPct val="90000"/>
              </a:lnSpc>
              <a:spcBef>
                <a:spcPts val="400"/>
              </a:spcBef>
              <a:spcAft>
                <a:spcPts val="0"/>
              </a:spcAft>
              <a:buSzPts val="2667"/>
              <a:buNone/>
            </a:pPr>
            <a:r>
              <a:t/>
            </a:r>
            <a:endParaRPr b="1" sz="1400"/>
          </a:p>
          <a:p>
            <a:pPr indent="0" lvl="0" marL="0" rtl="0" algn="l">
              <a:lnSpc>
                <a:spcPct val="90000"/>
              </a:lnSpc>
              <a:spcBef>
                <a:spcPts val="400"/>
              </a:spcBef>
              <a:spcAft>
                <a:spcPts val="0"/>
              </a:spcAft>
              <a:buClr>
                <a:schemeClr val="dk1"/>
              </a:buClr>
              <a:buSzPts val="1100"/>
              <a:buFont typeface="Arial"/>
              <a:buNone/>
            </a:pPr>
            <a:r>
              <a:rPr b="1" lang="en-US" sz="2400">
                <a:solidFill>
                  <a:schemeClr val="accent2"/>
                </a:solidFill>
              </a:rPr>
              <a:t>Group cohesion:</a:t>
            </a:r>
            <a:r>
              <a:rPr lang="en-US" sz="2400">
                <a:solidFill>
                  <a:schemeClr val="accent2"/>
                </a:solidFill>
              </a:rPr>
              <a:t> </a:t>
            </a:r>
            <a:r>
              <a:rPr lang="en-US" sz="2400"/>
              <a:t>“Most of the members in this group usually or even often times share their disappointments with each other. They also share their joys and achievements. Members have formed friendships with other members of the group and help each other where need be and we also share about our daily experiences”. </a:t>
            </a:r>
            <a:r>
              <a:rPr b="1" i="1" lang="en-US" sz="2400"/>
              <a:t>- IPT-G group #25</a:t>
            </a:r>
            <a:endParaRPr b="1" i="1" sz="2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pic>
        <p:nvPicPr>
          <p:cNvPr id="354" name="Google Shape;354;g8abaf6b7fd_0_1"/>
          <p:cNvPicPr preferRelativeResize="0"/>
          <p:nvPr/>
        </p:nvPicPr>
        <p:blipFill>
          <a:blip r:embed="rId3">
            <a:alphaModFix/>
          </a:blip>
          <a:stretch>
            <a:fillRect/>
          </a:stretch>
        </p:blipFill>
        <p:spPr>
          <a:xfrm>
            <a:off x="476250" y="152400"/>
            <a:ext cx="11334751" cy="6410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22"/>
          <p:cNvSpPr txBox="1"/>
          <p:nvPr>
            <p:ph type="title"/>
          </p:nvPr>
        </p:nvSpPr>
        <p:spPr>
          <a:xfrm>
            <a:off x="561109" y="365126"/>
            <a:ext cx="10515600" cy="90256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699"/>
              </a:buClr>
              <a:buSzPts val="3959"/>
              <a:buFont typeface="Gill Sans"/>
              <a:buNone/>
            </a:pPr>
            <a:r>
              <a:rPr b="1" lang="en-US" sz="3563">
                <a:solidFill>
                  <a:srgbClr val="006699"/>
                </a:solidFill>
                <a:latin typeface="Gill Sans"/>
                <a:ea typeface="Gill Sans"/>
                <a:cs typeface="Gill Sans"/>
                <a:sym typeface="Gill Sans"/>
              </a:rPr>
              <a:t>High-level learning beyond just hunting for good results…</a:t>
            </a:r>
            <a:endParaRPr sz="3563">
              <a:solidFill>
                <a:srgbClr val="006699"/>
              </a:solidFill>
              <a:latin typeface="Gill Sans"/>
              <a:ea typeface="Gill Sans"/>
              <a:cs typeface="Gill Sans"/>
              <a:sym typeface="Gill Sans"/>
            </a:endParaRPr>
          </a:p>
        </p:txBody>
      </p:sp>
      <p:sp>
        <p:nvSpPr>
          <p:cNvPr id="360" name="Google Shape;360;p22"/>
          <p:cNvSpPr txBox="1"/>
          <p:nvPr>
            <p:ph idx="1" type="body"/>
          </p:nvPr>
        </p:nvSpPr>
        <p:spPr>
          <a:xfrm>
            <a:off x="561109" y="2103120"/>
            <a:ext cx="11159836" cy="4389754"/>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2800"/>
              <a:buChar char="•"/>
            </a:pPr>
            <a:r>
              <a:rPr lang="en-US">
                <a:latin typeface="Gill Sans"/>
                <a:ea typeface="Gill Sans"/>
                <a:cs typeface="Gill Sans"/>
                <a:sym typeface="Gill Sans"/>
              </a:rPr>
              <a:t>There are no benchmark to measure success on sustainability or set expectations on how long should smth last </a:t>
            </a:r>
            <a:r>
              <a:rPr i="1" lang="en-US">
                <a:latin typeface="Gill Sans"/>
                <a:ea typeface="Gill Sans"/>
                <a:cs typeface="Gill Sans"/>
                <a:sym typeface="Gill Sans"/>
              </a:rPr>
              <a:t>[but we won’t get there if we don’t press with measurements, reflection, learning]</a:t>
            </a:r>
            <a:endParaRPr/>
          </a:p>
          <a:p>
            <a:pPr indent="-228600" lvl="0" marL="228600" rtl="0" algn="l">
              <a:lnSpc>
                <a:spcPct val="100000"/>
              </a:lnSpc>
              <a:spcBef>
                <a:spcPts val="1200"/>
              </a:spcBef>
              <a:spcAft>
                <a:spcPts val="0"/>
              </a:spcAft>
              <a:buClr>
                <a:schemeClr val="dk1"/>
              </a:buClr>
              <a:buSzPts val="2800"/>
              <a:buChar char="•"/>
            </a:pPr>
            <a:r>
              <a:rPr lang="en-US">
                <a:latin typeface="Gill Sans"/>
                <a:ea typeface="Gill Sans"/>
                <a:cs typeface="Gill Sans"/>
                <a:sym typeface="Gill Sans"/>
              </a:rPr>
              <a:t>Create a stronger link between sustainability, resilience, transition, community led-development from start to post-end </a:t>
            </a:r>
            <a:r>
              <a:rPr i="1" lang="en-US">
                <a:latin typeface="Gill Sans"/>
                <a:ea typeface="Gill Sans"/>
                <a:cs typeface="Gill Sans"/>
                <a:sym typeface="Gill Sans"/>
              </a:rPr>
              <a:t>[JICA’s example ex-post monitoring as a new practice]</a:t>
            </a:r>
            <a:r>
              <a:rPr lang="en-US">
                <a:latin typeface="Gill Sans"/>
                <a:ea typeface="Gill Sans"/>
                <a:cs typeface="Gill Sans"/>
                <a:sym typeface="Gill Sans"/>
              </a:rPr>
              <a:t>  </a:t>
            </a:r>
            <a:endParaRPr/>
          </a:p>
          <a:p>
            <a:pPr indent="-228600" lvl="0" marL="228600" rtl="0" algn="l">
              <a:lnSpc>
                <a:spcPct val="100000"/>
              </a:lnSpc>
              <a:spcBef>
                <a:spcPts val="1200"/>
              </a:spcBef>
              <a:spcAft>
                <a:spcPts val="0"/>
              </a:spcAft>
              <a:buClr>
                <a:schemeClr val="dk1"/>
              </a:buClr>
              <a:buSzPts val="2800"/>
              <a:buChar char="•"/>
            </a:pPr>
            <a:r>
              <a:rPr lang="en-US">
                <a:latin typeface="Gill Sans"/>
                <a:ea typeface="Gill Sans"/>
                <a:cs typeface="Gill Sans"/>
                <a:sym typeface="Gill Sans"/>
              </a:rPr>
              <a:t>Start with the need for learning not [just] accountability </a:t>
            </a:r>
            <a:endParaRPr/>
          </a:p>
          <a:p>
            <a:pPr indent="-228600" lvl="0" marL="228600" rtl="0" algn="l">
              <a:lnSpc>
                <a:spcPct val="100000"/>
              </a:lnSpc>
              <a:spcBef>
                <a:spcPts val="1200"/>
              </a:spcBef>
              <a:spcAft>
                <a:spcPts val="0"/>
              </a:spcAft>
              <a:buClr>
                <a:schemeClr val="dk1"/>
              </a:buClr>
              <a:buSzPts val="2800"/>
              <a:buChar char="•"/>
            </a:pPr>
            <a:r>
              <a:rPr lang="en-US">
                <a:latin typeface="Gill Sans"/>
                <a:ea typeface="Gill Sans"/>
                <a:cs typeface="Gill Sans"/>
                <a:sym typeface="Gill Sans"/>
              </a:rPr>
              <a:t>Expand your tool box on methodology to investigate sustainability.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pic>
        <p:nvPicPr>
          <p:cNvPr id="365" name="Google Shape;365;p23"/>
          <p:cNvPicPr preferRelativeResize="0"/>
          <p:nvPr/>
        </p:nvPicPr>
        <p:blipFill rotWithShape="1">
          <a:blip r:embed="rId3">
            <a:alphaModFix/>
          </a:blip>
          <a:srcRect b="12527" l="23191" r="24136" t="15326"/>
          <a:stretch/>
        </p:blipFill>
        <p:spPr>
          <a:xfrm>
            <a:off x="5" y="31980"/>
            <a:ext cx="8818180" cy="6794040"/>
          </a:xfrm>
          <a:prstGeom prst="rect">
            <a:avLst/>
          </a:prstGeom>
          <a:noFill/>
          <a:ln>
            <a:noFill/>
          </a:ln>
        </p:spPr>
      </p:pic>
      <p:sp>
        <p:nvSpPr>
          <p:cNvPr id="366" name="Google Shape;366;p23"/>
          <p:cNvSpPr txBox="1"/>
          <p:nvPr>
            <p:ph idx="1" type="body"/>
          </p:nvPr>
        </p:nvSpPr>
        <p:spPr>
          <a:xfrm>
            <a:off x="8705850" y="5372100"/>
            <a:ext cx="3381047" cy="4462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latin typeface="Gill Sans"/>
                <a:ea typeface="Gill Sans"/>
                <a:cs typeface="Gill Sans"/>
                <a:sym typeface="Gill Sans"/>
              </a:rPr>
              <a:t>Source: </a:t>
            </a:r>
            <a:endParaRPr/>
          </a:p>
        </p:txBody>
      </p:sp>
      <p:sp>
        <p:nvSpPr>
          <p:cNvPr id="367" name="Google Shape;367;p23"/>
          <p:cNvSpPr txBox="1"/>
          <p:nvPr/>
        </p:nvSpPr>
        <p:spPr>
          <a:xfrm>
            <a:off x="8705850" y="5829300"/>
            <a:ext cx="3533447" cy="100768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rPr b="0" i="0" lang="en-US" sz="2000" u="sng" cap="none" strike="noStrike">
                <a:solidFill>
                  <a:schemeClr val="dk1"/>
                </a:solidFill>
                <a:latin typeface="Gill Sans"/>
                <a:ea typeface="Gill Sans"/>
                <a:cs typeface="Gill Sans"/>
                <a:sym typeface="Gill Sans"/>
                <a:hlinkClick r:id="rId4"/>
              </a:rPr>
              <a:t>The evidence base on Anticipatory Action (World Food Program, 2020)</a:t>
            </a:r>
            <a:r>
              <a:rPr b="0" i="0" lang="en-US" sz="2000" u="none" cap="none" strike="noStrike">
                <a:solidFill>
                  <a:schemeClr val="dk1"/>
                </a:solidFill>
                <a:latin typeface="Gill Sans"/>
                <a:ea typeface="Gill Sans"/>
                <a:cs typeface="Gill Sans"/>
                <a:sym typeface="Gill Sans"/>
              </a:rPr>
              <a:t> </a:t>
            </a:r>
            <a:endParaRPr b="0" i="0" sz="2000" u="none" cap="none" strike="noStrike">
              <a:solidFill>
                <a:schemeClr val="dk1"/>
              </a:solidFill>
              <a:latin typeface="Gill Sans"/>
              <a:ea typeface="Gill Sans"/>
              <a:cs typeface="Gill Sans"/>
              <a:sym typeface="Gill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24"/>
          <p:cNvSpPr txBox="1"/>
          <p:nvPr>
            <p:ph type="title"/>
          </p:nvPr>
        </p:nvSpPr>
        <p:spPr>
          <a:xfrm>
            <a:off x="536986" y="365126"/>
            <a:ext cx="10816814" cy="101185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699"/>
              </a:buClr>
              <a:buSzPts val="4400"/>
              <a:buFont typeface="Gill Sans"/>
              <a:buNone/>
            </a:pPr>
            <a:r>
              <a:rPr b="1" lang="en-US">
                <a:solidFill>
                  <a:srgbClr val="006699"/>
                </a:solidFill>
                <a:latin typeface="Gill Sans"/>
                <a:ea typeface="Gill Sans"/>
                <a:cs typeface="Gill Sans"/>
                <a:sym typeface="Gill Sans"/>
              </a:rPr>
              <a:t>Our (not-so) secret tips</a:t>
            </a:r>
            <a:endParaRPr/>
          </a:p>
        </p:txBody>
      </p:sp>
      <p:sp>
        <p:nvSpPr>
          <p:cNvPr id="374" name="Google Shape;374;p24"/>
          <p:cNvSpPr txBox="1"/>
          <p:nvPr>
            <p:ph idx="1" type="body"/>
          </p:nvPr>
        </p:nvSpPr>
        <p:spPr>
          <a:xfrm>
            <a:off x="536986" y="1824243"/>
            <a:ext cx="3482788" cy="4351338"/>
          </a:xfrm>
          <a:prstGeom prst="rect">
            <a:avLst/>
          </a:prstGeom>
          <a:solidFill>
            <a:srgbClr val="FAF9F9"/>
          </a:solidFill>
          <a:ln>
            <a:noFill/>
          </a:ln>
        </p:spPr>
        <p:txBody>
          <a:bodyPr anchorCtr="0" anchor="t" bIns="45700" lIns="91425" spcFirstLastPara="1" rIns="91425" wrap="square" tIns="45700">
            <a:normAutofit/>
          </a:bodyPr>
          <a:lstStyle/>
          <a:p>
            <a:pPr indent="0" lvl="0" marL="0" rtl="0" algn="l">
              <a:lnSpc>
                <a:spcPct val="70000"/>
              </a:lnSpc>
              <a:spcBef>
                <a:spcPts val="0"/>
              </a:spcBef>
              <a:spcAft>
                <a:spcPts val="0"/>
              </a:spcAft>
              <a:buClr>
                <a:schemeClr val="dk1"/>
              </a:buClr>
              <a:buSzPts val="2590"/>
              <a:buNone/>
            </a:pPr>
            <a:r>
              <a:rPr b="1" lang="en-US" sz="2590">
                <a:latin typeface="Gill Sans"/>
                <a:ea typeface="Gill Sans"/>
                <a:cs typeface="Gill Sans"/>
                <a:sym typeface="Gill Sans"/>
              </a:rPr>
              <a:t>What to anticipate</a:t>
            </a:r>
            <a:endParaRPr/>
          </a:p>
          <a:p>
            <a:pPr indent="-228600" lvl="1" marL="685800" rtl="0" algn="l">
              <a:lnSpc>
                <a:spcPct val="70000"/>
              </a:lnSpc>
              <a:spcBef>
                <a:spcPts val="500"/>
              </a:spcBef>
              <a:spcAft>
                <a:spcPts val="0"/>
              </a:spcAft>
              <a:buClr>
                <a:schemeClr val="dk1"/>
              </a:buClr>
              <a:buSzPts val="2220"/>
              <a:buChar char="•"/>
            </a:pPr>
            <a:r>
              <a:rPr lang="en-US" sz="2220">
                <a:latin typeface="Gill Sans"/>
                <a:ea typeface="Gill Sans"/>
                <a:cs typeface="Gill Sans"/>
                <a:sym typeface="Gill Sans"/>
              </a:rPr>
              <a:t>Good, bad and unclear findings</a:t>
            </a:r>
            <a:endParaRPr/>
          </a:p>
          <a:p>
            <a:pPr indent="-228600" lvl="1" marL="685800" rtl="0" algn="l">
              <a:lnSpc>
                <a:spcPct val="70000"/>
              </a:lnSpc>
              <a:spcBef>
                <a:spcPts val="500"/>
              </a:spcBef>
              <a:spcAft>
                <a:spcPts val="0"/>
              </a:spcAft>
              <a:buClr>
                <a:schemeClr val="dk1"/>
              </a:buClr>
              <a:buSzPts val="2220"/>
              <a:buChar char="•"/>
            </a:pPr>
            <a:r>
              <a:rPr lang="en-US" sz="2220">
                <a:latin typeface="Gill Sans"/>
                <a:ea typeface="Gill Sans"/>
                <a:cs typeface="Gill Sans"/>
                <a:sym typeface="Gill Sans"/>
              </a:rPr>
              <a:t>Natural internal and external champions and detractors</a:t>
            </a:r>
            <a:endParaRPr/>
          </a:p>
          <a:p>
            <a:pPr indent="-228600" lvl="1" marL="685800" rtl="0" algn="l">
              <a:lnSpc>
                <a:spcPct val="70000"/>
              </a:lnSpc>
              <a:spcBef>
                <a:spcPts val="500"/>
              </a:spcBef>
              <a:spcAft>
                <a:spcPts val="0"/>
              </a:spcAft>
              <a:buClr>
                <a:schemeClr val="dk1"/>
              </a:buClr>
              <a:buSzPts val="2220"/>
              <a:buChar char="•"/>
            </a:pPr>
            <a:r>
              <a:rPr lang="en-US" sz="2220">
                <a:latin typeface="Gill Sans"/>
                <a:ea typeface="Gill Sans"/>
                <a:cs typeface="Gill Sans"/>
                <a:sym typeface="Gill Sans"/>
              </a:rPr>
              <a:t>Lack of program records</a:t>
            </a:r>
            <a:endParaRPr/>
          </a:p>
          <a:p>
            <a:pPr indent="-228600" lvl="1" marL="685800" rtl="0" algn="l">
              <a:lnSpc>
                <a:spcPct val="70000"/>
              </a:lnSpc>
              <a:spcBef>
                <a:spcPts val="500"/>
              </a:spcBef>
              <a:spcAft>
                <a:spcPts val="0"/>
              </a:spcAft>
              <a:buClr>
                <a:schemeClr val="dk1"/>
              </a:buClr>
              <a:buSzPts val="2220"/>
              <a:buChar char="•"/>
            </a:pPr>
            <a:r>
              <a:rPr lang="en-US" sz="2220">
                <a:latin typeface="Gill Sans"/>
                <a:ea typeface="Gill Sans"/>
                <a:cs typeface="Gill Sans"/>
                <a:sym typeface="Gill Sans"/>
              </a:rPr>
              <a:t>Lack of standards to measure sustainment</a:t>
            </a:r>
            <a:endParaRPr/>
          </a:p>
          <a:p>
            <a:pPr indent="-228600" lvl="1" marL="685800" rtl="0" algn="l">
              <a:lnSpc>
                <a:spcPct val="70000"/>
              </a:lnSpc>
              <a:spcBef>
                <a:spcPts val="500"/>
              </a:spcBef>
              <a:spcAft>
                <a:spcPts val="0"/>
              </a:spcAft>
              <a:buClr>
                <a:schemeClr val="dk1"/>
              </a:buClr>
              <a:buSzPts val="2220"/>
              <a:buChar char="•"/>
            </a:pPr>
            <a:r>
              <a:rPr lang="en-US" sz="2220">
                <a:latin typeface="Gill Sans"/>
                <a:ea typeface="Gill Sans"/>
                <a:cs typeface="Gill Sans"/>
                <a:sym typeface="Gill Sans"/>
              </a:rPr>
              <a:t>Need to channel your creativity (esp. in choices of methodology)</a:t>
            </a:r>
            <a:br>
              <a:rPr lang="en-US" sz="2220">
                <a:latin typeface="Gill Sans"/>
                <a:ea typeface="Gill Sans"/>
                <a:cs typeface="Gill Sans"/>
                <a:sym typeface="Gill Sans"/>
              </a:rPr>
            </a:br>
            <a:endParaRPr sz="2220">
              <a:latin typeface="Gill Sans"/>
              <a:ea typeface="Gill Sans"/>
              <a:cs typeface="Gill Sans"/>
              <a:sym typeface="Gill Sans"/>
            </a:endParaRPr>
          </a:p>
        </p:txBody>
      </p:sp>
      <p:sp>
        <p:nvSpPr>
          <p:cNvPr id="375" name="Google Shape;375;p24"/>
          <p:cNvSpPr txBox="1"/>
          <p:nvPr/>
        </p:nvSpPr>
        <p:spPr>
          <a:xfrm>
            <a:off x="4293198" y="1824243"/>
            <a:ext cx="3482788" cy="4351338"/>
          </a:xfrm>
          <a:prstGeom prst="rect">
            <a:avLst/>
          </a:prstGeom>
          <a:solidFill>
            <a:srgbClr val="D8D8D8"/>
          </a:solid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b="1" i="0" lang="en-US" sz="2800" u="none" cap="none" strike="noStrike">
                <a:solidFill>
                  <a:schemeClr val="dk1"/>
                </a:solidFill>
                <a:latin typeface="Gill Sans"/>
                <a:ea typeface="Gill Sans"/>
                <a:cs typeface="Gill Sans"/>
                <a:sym typeface="Gill Sans"/>
              </a:rPr>
              <a:t>What to avoid</a:t>
            </a:r>
            <a:endParaRPr b="0" i="0" sz="14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chemeClr val="dk1"/>
              </a:buClr>
              <a:buSzPts val="2200"/>
              <a:buFont typeface="Arial"/>
              <a:buChar char="•"/>
            </a:pPr>
            <a:r>
              <a:rPr b="0" i="0" lang="en-US" sz="2200" u="none" cap="none" strike="noStrike">
                <a:solidFill>
                  <a:schemeClr val="dk1"/>
                </a:solidFill>
                <a:latin typeface="Gill Sans"/>
                <a:ea typeface="Gill Sans"/>
                <a:cs typeface="Gill Sans"/>
                <a:sym typeface="Gill Sans"/>
              </a:rPr>
              <a:t>Hiding bad findings</a:t>
            </a:r>
            <a:endParaRPr b="0" i="0" sz="14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chemeClr val="dk1"/>
              </a:buClr>
              <a:buSzPts val="2200"/>
              <a:buFont typeface="Arial"/>
              <a:buChar char="•"/>
            </a:pPr>
            <a:r>
              <a:rPr b="0" i="0" lang="en-US" sz="2200" u="none" cap="none" strike="noStrike">
                <a:solidFill>
                  <a:schemeClr val="dk1"/>
                </a:solidFill>
                <a:latin typeface="Gill Sans"/>
                <a:ea typeface="Gill Sans"/>
                <a:cs typeface="Gill Sans"/>
                <a:sym typeface="Gill Sans"/>
              </a:rPr>
              <a:t>Recommendations that aren’t future-oriented</a:t>
            </a:r>
            <a:endParaRPr b="0" i="0" sz="14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chemeClr val="dk1"/>
              </a:buClr>
              <a:buSzPts val="2200"/>
              <a:buFont typeface="Arial"/>
              <a:buChar char="•"/>
            </a:pPr>
            <a:r>
              <a:rPr b="0" i="0" lang="en-US" sz="2200" u="none" cap="none" strike="noStrike">
                <a:solidFill>
                  <a:schemeClr val="dk1"/>
                </a:solidFill>
                <a:latin typeface="Gill Sans"/>
                <a:ea typeface="Gill Sans"/>
                <a:cs typeface="Gill Sans"/>
                <a:sym typeface="Gill Sans"/>
              </a:rPr>
              <a:t>Becoming a cynic on the ideals of sustainability</a:t>
            </a:r>
            <a:br>
              <a:rPr b="0" i="0" lang="en-US" sz="2400" u="none" cap="none" strike="noStrike">
                <a:solidFill>
                  <a:schemeClr val="dk1"/>
                </a:solidFill>
                <a:latin typeface="Gill Sans"/>
                <a:ea typeface="Gill Sans"/>
                <a:cs typeface="Gill Sans"/>
                <a:sym typeface="Gill Sans"/>
              </a:rPr>
            </a:br>
            <a:endParaRPr b="0" i="0" sz="2400" u="none" cap="none" strike="noStrike">
              <a:solidFill>
                <a:schemeClr val="dk1"/>
              </a:solidFill>
              <a:latin typeface="Gill Sans"/>
              <a:ea typeface="Gill Sans"/>
              <a:cs typeface="Gill Sans"/>
              <a:sym typeface="Gill Sans"/>
            </a:endParaRPr>
          </a:p>
        </p:txBody>
      </p:sp>
      <p:sp>
        <p:nvSpPr>
          <p:cNvPr id="376" name="Google Shape;376;p24"/>
          <p:cNvSpPr txBox="1"/>
          <p:nvPr/>
        </p:nvSpPr>
        <p:spPr>
          <a:xfrm>
            <a:off x="7963349" y="1824243"/>
            <a:ext cx="3482788" cy="4351338"/>
          </a:xfrm>
          <a:prstGeom prst="rect">
            <a:avLst/>
          </a:prstGeom>
          <a:solidFill>
            <a:schemeClr val="lt2"/>
          </a:solidFill>
          <a:ln>
            <a:noFill/>
          </a:ln>
        </p:spPr>
        <p:txBody>
          <a:bodyPr anchorCtr="0" anchor="t" bIns="45700" lIns="91425" spcFirstLastPara="1" rIns="91425" wrap="square" tIns="45700">
            <a:normAutofit/>
          </a:bodyPr>
          <a:lstStyle/>
          <a:p>
            <a:pPr indent="0" lvl="0" marL="0" marR="0" rtl="0" algn="l">
              <a:lnSpc>
                <a:spcPct val="80000"/>
              </a:lnSpc>
              <a:spcBef>
                <a:spcPts val="0"/>
              </a:spcBef>
              <a:spcAft>
                <a:spcPts val="0"/>
              </a:spcAft>
              <a:buClr>
                <a:schemeClr val="dk1"/>
              </a:buClr>
              <a:buSzPts val="2590"/>
              <a:buFont typeface="Arial"/>
              <a:buNone/>
            </a:pPr>
            <a:r>
              <a:rPr b="1" i="0" lang="en-US" sz="2590" u="none" cap="none" strike="noStrike">
                <a:solidFill>
                  <a:schemeClr val="dk1"/>
                </a:solidFill>
                <a:latin typeface="Gill Sans"/>
                <a:ea typeface="Gill Sans"/>
                <a:cs typeface="Gill Sans"/>
                <a:sym typeface="Gill Sans"/>
              </a:rPr>
              <a:t>What to mitigate</a:t>
            </a:r>
            <a:endParaRPr b="0" i="0" sz="1400" u="none" cap="none" strike="noStrike">
              <a:solidFill>
                <a:srgbClr val="000000"/>
              </a:solidFill>
              <a:latin typeface="Arial"/>
              <a:ea typeface="Arial"/>
              <a:cs typeface="Arial"/>
              <a:sym typeface="Arial"/>
            </a:endParaRPr>
          </a:p>
          <a:p>
            <a:pPr indent="-228600" lvl="1" marL="685800" marR="0" rtl="0" algn="l">
              <a:lnSpc>
                <a:spcPct val="80000"/>
              </a:lnSpc>
              <a:spcBef>
                <a:spcPts val="500"/>
              </a:spcBef>
              <a:spcAft>
                <a:spcPts val="0"/>
              </a:spcAft>
              <a:buClr>
                <a:schemeClr val="dk1"/>
              </a:buClr>
              <a:buSzPts val="2220"/>
              <a:buFont typeface="Arial"/>
              <a:buChar char="•"/>
            </a:pPr>
            <a:r>
              <a:rPr b="0" i="0" lang="en-US" sz="2220" u="none" cap="none" strike="noStrike">
                <a:solidFill>
                  <a:schemeClr val="dk1"/>
                </a:solidFill>
                <a:latin typeface="Gill Sans"/>
                <a:ea typeface="Gill Sans"/>
                <a:cs typeface="Gill Sans"/>
                <a:sym typeface="Gill Sans"/>
              </a:rPr>
              <a:t>Bring the project team into design and analysis</a:t>
            </a:r>
            <a:endParaRPr b="0" i="0" sz="1400" u="none" cap="none" strike="noStrike">
              <a:solidFill>
                <a:srgbClr val="000000"/>
              </a:solidFill>
              <a:latin typeface="Arial"/>
              <a:ea typeface="Arial"/>
              <a:cs typeface="Arial"/>
              <a:sym typeface="Arial"/>
            </a:endParaRPr>
          </a:p>
          <a:p>
            <a:pPr indent="-228600" lvl="1" marL="685800" marR="0" rtl="0" algn="l">
              <a:lnSpc>
                <a:spcPct val="80000"/>
              </a:lnSpc>
              <a:spcBef>
                <a:spcPts val="500"/>
              </a:spcBef>
              <a:spcAft>
                <a:spcPts val="0"/>
              </a:spcAft>
              <a:buClr>
                <a:schemeClr val="dk1"/>
              </a:buClr>
              <a:buSzPts val="2220"/>
              <a:buFont typeface="Arial"/>
              <a:buChar char="•"/>
            </a:pPr>
            <a:r>
              <a:rPr b="0" i="0" lang="en-US" sz="2220" u="none" cap="none" strike="noStrike">
                <a:solidFill>
                  <a:schemeClr val="dk1"/>
                </a:solidFill>
                <a:latin typeface="Gill Sans"/>
                <a:ea typeface="Gill Sans"/>
                <a:cs typeface="Gill Sans"/>
                <a:sym typeface="Gill Sans"/>
              </a:rPr>
              <a:t>Identify ‘bigger picture’ opportunities to feed in findings beforehand</a:t>
            </a:r>
            <a:endParaRPr b="0" i="0" sz="1400" u="none" cap="none" strike="noStrike">
              <a:solidFill>
                <a:srgbClr val="000000"/>
              </a:solidFill>
              <a:latin typeface="Arial"/>
              <a:ea typeface="Arial"/>
              <a:cs typeface="Arial"/>
              <a:sym typeface="Arial"/>
            </a:endParaRPr>
          </a:p>
          <a:p>
            <a:pPr indent="-228600" lvl="1" marL="685800" marR="0" rtl="0" algn="l">
              <a:lnSpc>
                <a:spcPct val="80000"/>
              </a:lnSpc>
              <a:spcBef>
                <a:spcPts val="500"/>
              </a:spcBef>
              <a:spcAft>
                <a:spcPts val="0"/>
              </a:spcAft>
              <a:buClr>
                <a:schemeClr val="dk1"/>
              </a:buClr>
              <a:buSzPts val="2220"/>
              <a:buFont typeface="Arial"/>
              <a:buChar char="•"/>
            </a:pPr>
            <a:r>
              <a:rPr b="0" i="0" lang="en-US" sz="2220" u="none" cap="none" strike="noStrike">
                <a:solidFill>
                  <a:schemeClr val="dk1"/>
                </a:solidFill>
                <a:latin typeface="Gill Sans"/>
                <a:ea typeface="Gill Sans"/>
                <a:cs typeface="Gill Sans"/>
                <a:sym typeface="Gill Sans"/>
              </a:rPr>
              <a:t>Involve your comms colleagues early on</a:t>
            </a:r>
            <a:endParaRPr b="0" i="0" sz="1400" u="none" cap="none" strike="noStrike">
              <a:solidFill>
                <a:srgbClr val="000000"/>
              </a:solidFill>
              <a:latin typeface="Arial"/>
              <a:ea typeface="Arial"/>
              <a:cs typeface="Arial"/>
              <a:sym typeface="Arial"/>
            </a:endParaRPr>
          </a:p>
          <a:p>
            <a:pPr indent="-228600" lvl="1" marL="685800" marR="0" rtl="0" algn="l">
              <a:lnSpc>
                <a:spcPct val="80000"/>
              </a:lnSpc>
              <a:spcBef>
                <a:spcPts val="500"/>
              </a:spcBef>
              <a:spcAft>
                <a:spcPts val="0"/>
              </a:spcAft>
              <a:buClr>
                <a:schemeClr val="dk1"/>
              </a:buClr>
              <a:buSzPts val="2220"/>
              <a:buFont typeface="Arial"/>
              <a:buChar char="•"/>
            </a:pPr>
            <a:r>
              <a:rPr b="0" i="0" lang="en-US" sz="2220" u="none" cap="none" strike="noStrike">
                <a:solidFill>
                  <a:schemeClr val="dk1"/>
                </a:solidFill>
                <a:latin typeface="Gill Sans"/>
                <a:ea typeface="Gill Sans"/>
                <a:cs typeface="Gill Sans"/>
                <a:sym typeface="Gill Sans"/>
              </a:rPr>
              <a:t>Identify evaluators genuinely interested in the topic</a:t>
            </a:r>
            <a:br>
              <a:rPr b="0" i="0" lang="en-US" sz="2220" u="none" cap="none" strike="noStrike">
                <a:solidFill>
                  <a:schemeClr val="dk1"/>
                </a:solidFill>
                <a:latin typeface="Gill Sans"/>
                <a:ea typeface="Gill Sans"/>
                <a:cs typeface="Gill Sans"/>
                <a:sym typeface="Gill Sans"/>
              </a:rPr>
            </a:br>
            <a:endParaRPr b="0" i="0" sz="2220" u="none" cap="none" strike="noStrike">
              <a:solidFill>
                <a:schemeClr val="dk1"/>
              </a:solidFill>
              <a:latin typeface="Gill Sans"/>
              <a:ea typeface="Gill Sans"/>
              <a:cs typeface="Gill Sans"/>
              <a:sym typeface="Gill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030A0"/>
              </a:buClr>
              <a:buSzPts val="4400"/>
              <a:buFont typeface="Calibri"/>
              <a:buNone/>
            </a:pPr>
            <a:r>
              <a:rPr b="1" lang="en-US">
                <a:solidFill>
                  <a:srgbClr val="7030A0"/>
                </a:solidFill>
              </a:rPr>
              <a:t>Sustainability of outcomes and downstream impacts of aid: local perspectives</a:t>
            </a:r>
            <a:endParaRPr/>
          </a:p>
        </p:txBody>
      </p:sp>
      <p:pic>
        <p:nvPicPr>
          <p:cNvPr id="382" name="Google Shape;382;p25"/>
          <p:cNvPicPr preferRelativeResize="0"/>
          <p:nvPr>
            <p:ph idx="1" type="body"/>
          </p:nvPr>
        </p:nvPicPr>
        <p:blipFill rotWithShape="1">
          <a:blip r:embed="rId3">
            <a:alphaModFix/>
          </a:blip>
          <a:srcRect b="0" l="0" r="0" t="0"/>
          <a:stretch/>
        </p:blipFill>
        <p:spPr>
          <a:xfrm>
            <a:off x="2329143" y="1603816"/>
            <a:ext cx="7507211" cy="4231268"/>
          </a:xfrm>
          <a:prstGeom prst="rect">
            <a:avLst/>
          </a:prstGeom>
          <a:noFill/>
          <a:ln>
            <a:noFill/>
          </a:ln>
        </p:spPr>
      </p:pic>
      <p:sp>
        <p:nvSpPr>
          <p:cNvPr id="383" name="Google Shape;383;p25"/>
          <p:cNvSpPr txBox="1"/>
          <p:nvPr/>
        </p:nvSpPr>
        <p:spPr>
          <a:xfrm>
            <a:off x="2355646" y="5835084"/>
            <a:ext cx="750721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Isabella Jean, Independent Consultant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ijean@brandeis.edu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88" name="Shape 388"/>
        <p:cNvGrpSpPr/>
        <p:nvPr/>
      </p:nvGrpSpPr>
      <p:grpSpPr>
        <a:xfrm>
          <a:off x="0" y="0"/>
          <a:ext cx="0" cy="0"/>
          <a:chOff x="0" y="0"/>
          <a:chExt cx="0" cy="0"/>
        </a:xfrm>
      </p:grpSpPr>
      <p:sp>
        <p:nvSpPr>
          <p:cNvPr id="389" name="Google Shape;389;p26"/>
          <p:cNvSpPr txBox="1"/>
          <p:nvPr>
            <p:ph type="title"/>
          </p:nvPr>
        </p:nvSpPr>
        <p:spPr>
          <a:xfrm>
            <a:off x="4942368" y="796159"/>
            <a:ext cx="6586491" cy="7187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959"/>
              <a:buFont typeface="Calibri"/>
              <a:buNone/>
            </a:pPr>
            <a:br>
              <a:rPr b="1" lang="en-US" sz="3563"/>
            </a:br>
            <a:br>
              <a:rPr b="1" lang="en-US" sz="3563"/>
            </a:br>
            <a:br>
              <a:rPr b="1" lang="en-US" sz="3563"/>
            </a:br>
            <a:br>
              <a:rPr b="1" lang="en-US" sz="3563"/>
            </a:br>
            <a:br>
              <a:rPr b="1" lang="en-US" sz="3563"/>
            </a:br>
            <a:r>
              <a:rPr b="1" lang="en-US" sz="3078"/>
              <a:t>Cumulative analysis on impacts of externally driven aid</a:t>
            </a:r>
            <a:endParaRPr sz="3959"/>
          </a:p>
        </p:txBody>
      </p:sp>
      <p:sp>
        <p:nvSpPr>
          <p:cNvPr id="390" name="Google Shape;390;p26"/>
          <p:cNvSpPr txBox="1"/>
          <p:nvPr>
            <p:ph idx="1" type="body"/>
          </p:nvPr>
        </p:nvSpPr>
        <p:spPr>
          <a:xfrm>
            <a:off x="4942368" y="2259230"/>
            <a:ext cx="7145611" cy="431218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800"/>
              <a:buChar char="•"/>
            </a:pPr>
            <a:r>
              <a:rPr lang="en-US" sz="1800"/>
              <a:t>People feel like </a:t>
            </a:r>
            <a:r>
              <a:rPr b="1" lang="en-US" sz="1800">
                <a:solidFill>
                  <a:srgbClr val="7030A0"/>
                </a:solidFill>
              </a:rPr>
              <a:t>objects</a:t>
            </a:r>
            <a:r>
              <a:rPr b="1" lang="en-US" sz="1800"/>
              <a:t> </a:t>
            </a:r>
            <a:r>
              <a:rPr lang="en-US" sz="1800"/>
              <a:t>of others’ decision-making &amp; planning, not as </a:t>
            </a:r>
            <a:r>
              <a:rPr b="1" lang="en-US" sz="1800">
                <a:solidFill>
                  <a:srgbClr val="7030A0"/>
                </a:solidFill>
              </a:rPr>
              <a:t>subjects</a:t>
            </a:r>
            <a:r>
              <a:rPr lang="en-US" sz="1800"/>
              <a:t> in their community’s &amp; society’s progress.</a:t>
            </a:r>
            <a:endParaRPr/>
          </a:p>
          <a:p>
            <a:pPr indent="-228600" lvl="0" marL="228600" rtl="0" algn="l">
              <a:lnSpc>
                <a:spcPct val="90000"/>
              </a:lnSpc>
              <a:spcBef>
                <a:spcPts val="1000"/>
              </a:spcBef>
              <a:spcAft>
                <a:spcPts val="0"/>
              </a:spcAft>
              <a:buClr>
                <a:schemeClr val="dk1"/>
              </a:buClr>
              <a:buSzPts val="1800"/>
              <a:buChar char="•"/>
            </a:pPr>
            <a:r>
              <a:rPr lang="en-US" sz="1800"/>
              <a:t>The system focuses on </a:t>
            </a:r>
            <a:r>
              <a:rPr b="1" lang="en-US" sz="1800">
                <a:solidFill>
                  <a:srgbClr val="7030A0"/>
                </a:solidFill>
              </a:rPr>
              <a:t>gaps and needs to be filled vs. existing capacities &amp; structures </a:t>
            </a:r>
            <a:r>
              <a:rPr lang="en-US" sz="1800"/>
              <a:t>to be reinforced.  </a:t>
            </a:r>
            <a:endParaRPr/>
          </a:p>
          <a:p>
            <a:pPr indent="-228600" lvl="0" marL="228600" rtl="0" algn="l">
              <a:lnSpc>
                <a:spcPct val="90000"/>
              </a:lnSpc>
              <a:spcBef>
                <a:spcPts val="1000"/>
              </a:spcBef>
              <a:spcAft>
                <a:spcPts val="0"/>
              </a:spcAft>
              <a:buClr>
                <a:schemeClr val="dk1"/>
              </a:buClr>
              <a:buSzPts val="1800"/>
              <a:buChar char="•"/>
            </a:pPr>
            <a:r>
              <a:rPr lang="en-US" sz="1800"/>
              <a:t>Resulting top-down direction and supply-driven aid violates principles of </a:t>
            </a:r>
            <a:r>
              <a:rPr b="1" lang="en-US" sz="1800">
                <a:solidFill>
                  <a:srgbClr val="7030A0"/>
                </a:solidFill>
              </a:rPr>
              <a:t>participation, ownership, and sustainability </a:t>
            </a:r>
            <a:r>
              <a:rPr lang="en-US" sz="1800"/>
              <a:t>essential for development. </a:t>
            </a:r>
            <a:endParaRPr/>
          </a:p>
          <a:p>
            <a:pPr indent="-228600" lvl="0" marL="228600" rtl="0" algn="l">
              <a:lnSpc>
                <a:spcPct val="90000"/>
              </a:lnSpc>
              <a:spcBef>
                <a:spcPts val="1000"/>
              </a:spcBef>
              <a:spcAft>
                <a:spcPts val="0"/>
              </a:spcAft>
              <a:buClr>
                <a:schemeClr val="dk1"/>
              </a:buClr>
              <a:buSzPts val="1800"/>
              <a:buChar char="•"/>
            </a:pPr>
            <a:r>
              <a:rPr lang="en-US" sz="1800"/>
              <a:t>Externally-driven deliveries are an </a:t>
            </a:r>
            <a:r>
              <a:rPr b="1" lang="en-US" sz="1800">
                <a:solidFill>
                  <a:srgbClr val="7030A0"/>
                </a:solidFill>
              </a:rPr>
              <a:t>inadequate mechanism </a:t>
            </a:r>
            <a:r>
              <a:rPr lang="en-US" sz="1800"/>
              <a:t>for promoting positive change in the recipient societies.</a:t>
            </a:r>
            <a:endParaRPr/>
          </a:p>
          <a:p>
            <a:pPr indent="-228600" lvl="0" marL="228600" rtl="0" algn="l">
              <a:lnSpc>
                <a:spcPct val="90000"/>
              </a:lnSpc>
              <a:spcBef>
                <a:spcPts val="1000"/>
              </a:spcBef>
              <a:spcAft>
                <a:spcPts val="0"/>
              </a:spcAft>
              <a:buClr>
                <a:schemeClr val="dk1"/>
              </a:buClr>
              <a:buSzPts val="1800"/>
              <a:buChar char="•"/>
            </a:pPr>
            <a:r>
              <a:rPr lang="en-US" sz="1800">
                <a:highlight>
                  <a:srgbClr val="FFFF00"/>
                </a:highlight>
              </a:rPr>
              <a:t>Need to integrate resources and experiences of outsiders with the </a:t>
            </a:r>
            <a:r>
              <a:rPr b="1" lang="en-US" sz="1800">
                <a:solidFill>
                  <a:srgbClr val="7030A0"/>
                </a:solidFill>
                <a:highlight>
                  <a:srgbClr val="FFFF00"/>
                </a:highlight>
              </a:rPr>
              <a:t>assets and capacities of insiders </a:t>
            </a:r>
            <a:r>
              <a:rPr lang="en-US" sz="1800">
                <a:highlight>
                  <a:srgbClr val="FFFF00"/>
                </a:highlight>
              </a:rPr>
              <a:t>to develop context appropriate strategies for change.  </a:t>
            </a:r>
            <a:endParaRPr/>
          </a:p>
          <a:p>
            <a:pPr indent="-228600" lvl="0" marL="228600" rtl="0" algn="l">
              <a:lnSpc>
                <a:spcPct val="90000"/>
              </a:lnSpc>
              <a:spcBef>
                <a:spcPts val="1000"/>
              </a:spcBef>
              <a:spcAft>
                <a:spcPts val="0"/>
              </a:spcAft>
              <a:buClr>
                <a:srgbClr val="7030A0"/>
              </a:buClr>
              <a:buSzPts val="1800"/>
              <a:buChar char="•"/>
            </a:pPr>
            <a:r>
              <a:rPr b="1" lang="en-US" sz="1800">
                <a:solidFill>
                  <a:srgbClr val="7030A0"/>
                </a:solidFill>
              </a:rPr>
              <a:t>Real and meaningful help </a:t>
            </a:r>
            <a:r>
              <a:rPr lang="en-US" sz="1800"/>
              <a:t>involves joint analysis of the context, identification of existing capacities, generation of options, and shared decisions about the best strategy for pursuing the desired changes.</a:t>
            </a:r>
            <a:endParaRPr/>
          </a:p>
        </p:txBody>
      </p:sp>
      <p:pic>
        <p:nvPicPr>
          <p:cNvPr descr="Time-to-Listen-Cover-large.jpg" id="391" name="Google Shape;391;p26"/>
          <p:cNvPicPr preferRelativeResize="0"/>
          <p:nvPr/>
        </p:nvPicPr>
        <p:blipFill rotWithShape="1">
          <a:blip r:embed="rId3">
            <a:alphaModFix/>
          </a:blip>
          <a:srcRect b="1250" l="0" r="2" t="0"/>
          <a:stretch/>
        </p:blipFill>
        <p:spPr>
          <a:xfrm>
            <a:off x="20" y="10"/>
            <a:ext cx="4635571" cy="6857990"/>
          </a:xfrm>
          <a:prstGeom prst="rect">
            <a:avLst/>
          </a:prstGeom>
          <a:noFill/>
          <a:ln>
            <a:noFill/>
          </a:ln>
        </p:spPr>
      </p:pic>
      <p:cxnSp>
        <p:nvCxnSpPr>
          <p:cNvPr id="392" name="Google Shape;392;p26"/>
          <p:cNvCxnSpPr/>
          <p:nvPr/>
        </p:nvCxnSpPr>
        <p:spPr>
          <a:xfrm>
            <a:off x="5080934" y="2115117"/>
            <a:ext cx="6309360" cy="0"/>
          </a:xfrm>
          <a:prstGeom prst="straightConnector1">
            <a:avLst/>
          </a:prstGeom>
          <a:noFill/>
          <a:ln cap="flat" cmpd="sng" w="19050">
            <a:solidFill>
              <a:srgbClr val="A38351"/>
            </a:solidFill>
            <a:prstDash val="solid"/>
            <a:miter lim="800000"/>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pic>
        <p:nvPicPr>
          <p:cNvPr id="119" name="Google Shape;119;p3"/>
          <p:cNvPicPr preferRelativeResize="0"/>
          <p:nvPr/>
        </p:nvPicPr>
        <p:blipFill rotWithShape="1">
          <a:blip r:embed="rId3">
            <a:alphaModFix/>
          </a:blip>
          <a:srcRect b="0" l="0" r="0" t="0"/>
          <a:stretch/>
        </p:blipFill>
        <p:spPr>
          <a:xfrm>
            <a:off x="8419346" y="0"/>
            <a:ext cx="3772653" cy="6502400"/>
          </a:xfrm>
          <a:prstGeom prst="rect">
            <a:avLst/>
          </a:prstGeom>
          <a:noFill/>
          <a:ln>
            <a:noFill/>
          </a:ln>
        </p:spPr>
      </p:pic>
      <p:sp>
        <p:nvSpPr>
          <p:cNvPr id="120" name="Google Shape;120;p3"/>
          <p:cNvSpPr txBox="1"/>
          <p:nvPr/>
        </p:nvSpPr>
        <p:spPr>
          <a:xfrm>
            <a:off x="10193867" y="6186310"/>
            <a:ext cx="199813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http://mentalfloss.com/</a:t>
            </a:r>
            <a:endParaRPr b="0" i="0" sz="1400" u="none" cap="none" strike="noStrike">
              <a:solidFill>
                <a:srgbClr val="000000"/>
              </a:solidFill>
              <a:latin typeface="Arial"/>
              <a:ea typeface="Arial"/>
              <a:cs typeface="Arial"/>
              <a:sym typeface="Arial"/>
            </a:endParaRPr>
          </a:p>
        </p:txBody>
      </p:sp>
      <p:pic>
        <p:nvPicPr>
          <p:cNvPr id="121" name="Google Shape;121;p3"/>
          <p:cNvPicPr preferRelativeResize="0"/>
          <p:nvPr/>
        </p:nvPicPr>
        <p:blipFill rotWithShape="1">
          <a:blip r:embed="rId4">
            <a:alphaModFix/>
          </a:blip>
          <a:srcRect b="0" l="0" r="0" t="0"/>
          <a:stretch/>
        </p:blipFill>
        <p:spPr>
          <a:xfrm>
            <a:off x="9995892" y="6508467"/>
            <a:ext cx="2210285" cy="349533"/>
          </a:xfrm>
          <a:prstGeom prst="rect">
            <a:avLst/>
          </a:prstGeom>
          <a:noFill/>
          <a:ln>
            <a:noFill/>
          </a:ln>
        </p:spPr>
      </p:pic>
      <p:sp>
        <p:nvSpPr>
          <p:cNvPr id="122" name="Google Shape;122;p3"/>
          <p:cNvSpPr txBox="1"/>
          <p:nvPr/>
        </p:nvSpPr>
        <p:spPr>
          <a:xfrm>
            <a:off x="261257" y="1399376"/>
            <a:ext cx="9032033" cy="5435042"/>
          </a:xfrm>
          <a:prstGeom prst="rect">
            <a:avLst/>
          </a:prstGeom>
          <a:noFill/>
          <a:ln>
            <a:noFill/>
          </a:ln>
        </p:spPr>
        <p:txBody>
          <a:bodyPr anchorCtr="0" anchor="t" bIns="45700" lIns="91425" spcFirstLastPara="1" rIns="91425" wrap="square" tIns="45700">
            <a:normAutofit/>
          </a:bodyPr>
          <a:lstStyle/>
          <a:p>
            <a:pPr indent="0" lvl="0" marL="0" marR="0" rtl="0" algn="l">
              <a:lnSpc>
                <a:spcPct val="80000"/>
              </a:lnSpc>
              <a:spcBef>
                <a:spcPts val="0"/>
              </a:spcBef>
              <a:spcAft>
                <a:spcPts val="0"/>
              </a:spcAft>
              <a:buClr>
                <a:schemeClr val="accent1"/>
              </a:buClr>
              <a:buSzPts val="2800"/>
              <a:buFont typeface="Arial"/>
              <a:buNone/>
            </a:pPr>
            <a:r>
              <a:rPr b="1" i="0" lang="en-US" sz="2800" u="none" cap="none" strike="noStrike">
                <a:solidFill>
                  <a:schemeClr val="accent1"/>
                </a:solidFill>
                <a:latin typeface="Calibri"/>
                <a:ea typeface="Calibri"/>
                <a:cs typeface="Calibri"/>
                <a:sym typeface="Calibri"/>
              </a:rPr>
              <a:t>Final/ Terminal Evaluation:</a:t>
            </a:r>
            <a:r>
              <a:rPr b="0" i="0" lang="en-US" sz="2800" u="sng" cap="none" strike="noStrike">
                <a:solidFill>
                  <a:schemeClr val="accen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1000"/>
              </a:spcBef>
              <a:spcAft>
                <a:spcPts val="0"/>
              </a:spcAft>
              <a:buClr>
                <a:schemeClr val="dk1"/>
              </a:buClr>
              <a:buSzPts val="2800"/>
              <a:buFont typeface="Arial"/>
              <a:buNone/>
            </a:pPr>
            <a:r>
              <a:rPr b="0" i="0" lang="en-US" sz="2800" u="none" cap="none" strike="noStrike">
                <a:solidFill>
                  <a:schemeClr val="dk1"/>
                </a:solidFill>
                <a:latin typeface="Calibri"/>
                <a:ea typeface="Calibri"/>
                <a:cs typeface="Calibri"/>
                <a:sym typeface="Calibri"/>
              </a:rPr>
              <a:t>“The systematic and objective assessment of [a]…</a:t>
            </a:r>
            <a:r>
              <a:rPr b="1" i="0" lang="en-US" sz="2800" u="none" cap="none" strike="noStrike">
                <a:solidFill>
                  <a:schemeClr val="dk1"/>
                </a:solidFill>
                <a:latin typeface="Calibri"/>
                <a:ea typeface="Calibri"/>
                <a:cs typeface="Calibri"/>
                <a:sym typeface="Calibri"/>
              </a:rPr>
              <a:t>completed project or programme</a:t>
            </a:r>
            <a:r>
              <a:rPr b="0" i="0" lang="en-US" sz="2800" u="none" cap="none" strike="noStrike">
                <a:solidFill>
                  <a:schemeClr val="dk1"/>
                </a:solidFill>
                <a:latin typeface="Calibri"/>
                <a:ea typeface="Calibri"/>
                <a:cs typeface="Calibri"/>
                <a:sym typeface="Calibri"/>
              </a:rPr>
              <a:t>, its design, implementation and results…. to determine the relevance and fulfillment of objectives, development efficiency, effectiveness, impact and </a:t>
            </a:r>
            <a:r>
              <a:rPr b="1" i="0" lang="en-US" sz="2800" u="none" cap="none" strike="noStrike">
                <a:solidFill>
                  <a:schemeClr val="dk1"/>
                </a:solidFill>
                <a:latin typeface="Calibri"/>
                <a:ea typeface="Calibri"/>
                <a:cs typeface="Calibri"/>
                <a:sym typeface="Calibri"/>
              </a:rPr>
              <a:t>[</a:t>
            </a:r>
            <a:r>
              <a:rPr b="1" i="1" lang="en-US" sz="2800" u="none" cap="none" strike="noStrike">
                <a:solidFill>
                  <a:schemeClr val="dk1"/>
                </a:solidFill>
                <a:latin typeface="Calibri"/>
                <a:ea typeface="Calibri"/>
                <a:cs typeface="Calibri"/>
                <a:sym typeface="Calibri"/>
              </a:rPr>
              <a:t>projected</a:t>
            </a:r>
            <a:r>
              <a:rPr b="1" i="0" lang="en-US" sz="2800" u="none" cap="none" strike="noStrike">
                <a:solidFill>
                  <a:schemeClr val="dk1"/>
                </a:solidFill>
                <a:latin typeface="Calibri"/>
                <a:ea typeface="Calibri"/>
                <a:cs typeface="Calibri"/>
                <a:sym typeface="Calibri"/>
              </a:rPr>
              <a:t>] sustainability…. Will the benefits last?” </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1000"/>
              </a:spcBef>
              <a:spcAft>
                <a:spcPts val="0"/>
              </a:spcAft>
              <a:buClr>
                <a:schemeClr val="dk1"/>
              </a:buClr>
              <a:buSzPts val="2400"/>
              <a:buFont typeface="Arial"/>
              <a:buNone/>
            </a:pPr>
            <a:r>
              <a:rPr b="1" i="1" lang="en-US" sz="2400" u="none" cap="none" strike="noStrike">
                <a:solidFill>
                  <a:schemeClr val="dk1"/>
                </a:solidFill>
                <a:latin typeface="Calibri"/>
                <a:ea typeface="Calibri"/>
                <a:cs typeface="Calibri"/>
                <a:sym typeface="Calibri"/>
              </a:rPr>
              <a:t>	</a:t>
            </a:r>
            <a:r>
              <a:rPr b="0" i="1" lang="en-US" sz="2400" u="none" cap="none" strike="noStrike">
                <a:solidFill>
                  <a:schemeClr val="dk1"/>
                </a:solidFill>
                <a:latin typeface="Calibri"/>
                <a:ea typeface="Calibri"/>
                <a:cs typeface="Calibri"/>
                <a:sym typeface="Calibri"/>
              </a:rPr>
              <a:t>(OECD-DAC, 1991 and 2019)</a:t>
            </a:r>
            <a:endParaRPr b="0" i="1" sz="2800" u="none" cap="none" strike="noStrike">
              <a:solidFill>
                <a:schemeClr val="dk1"/>
              </a:solidFill>
              <a:latin typeface="Calibri"/>
              <a:ea typeface="Calibri"/>
              <a:cs typeface="Calibri"/>
              <a:sym typeface="Calibri"/>
            </a:endParaRPr>
          </a:p>
          <a:p>
            <a:pPr indent="0" lvl="0" marL="0" marR="0" rtl="0" algn="l">
              <a:lnSpc>
                <a:spcPct val="80000"/>
              </a:lnSpc>
              <a:spcBef>
                <a:spcPts val="1000"/>
              </a:spcBef>
              <a:spcAft>
                <a:spcPts val="0"/>
              </a:spcAft>
              <a:buClr>
                <a:schemeClr val="dk1"/>
              </a:buClr>
              <a:buSzPts val="2800"/>
              <a:buFont typeface="Arial"/>
              <a:buNone/>
            </a:pPr>
            <a:r>
              <a:t/>
            </a:r>
            <a:endParaRPr b="0" i="0" sz="2800" u="none" cap="none" strike="noStrike">
              <a:solidFill>
                <a:schemeClr val="accent1"/>
              </a:solidFill>
              <a:latin typeface="Calibri"/>
              <a:ea typeface="Calibri"/>
              <a:cs typeface="Calibri"/>
              <a:sym typeface="Calibri"/>
            </a:endParaRPr>
          </a:p>
          <a:p>
            <a:pPr indent="0" lvl="0" marL="0" marR="0" rtl="0" algn="l">
              <a:lnSpc>
                <a:spcPct val="80000"/>
              </a:lnSpc>
              <a:spcBef>
                <a:spcPts val="1000"/>
              </a:spcBef>
              <a:spcAft>
                <a:spcPts val="0"/>
              </a:spcAft>
              <a:buClr>
                <a:schemeClr val="accent1"/>
              </a:buClr>
              <a:buSzPts val="2800"/>
              <a:buFont typeface="Arial"/>
              <a:buNone/>
            </a:pPr>
            <a:r>
              <a:rPr b="1" i="1" lang="en-US" sz="2800" u="sng" cap="none" strike="noStrike">
                <a:solidFill>
                  <a:schemeClr val="accent1"/>
                </a:solidFill>
                <a:latin typeface="Calibri"/>
                <a:ea typeface="Calibri"/>
                <a:cs typeface="Calibri"/>
                <a:sym typeface="Calibri"/>
              </a:rPr>
              <a:t>(</a:t>
            </a:r>
            <a:r>
              <a:rPr b="1" i="0" lang="en-US" sz="2800" u="sng" cap="none" strike="noStrike">
                <a:solidFill>
                  <a:schemeClr val="accent1"/>
                </a:solidFill>
                <a:latin typeface="Calibri"/>
                <a:ea typeface="Calibri"/>
                <a:cs typeface="Calibri"/>
                <a:sym typeface="Calibri"/>
              </a:rPr>
              <a:t>Ex-) post project Evaluation:</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400"/>
              </a:spcBef>
              <a:spcAft>
                <a:spcPts val="0"/>
              </a:spcAft>
              <a:buClr>
                <a:schemeClr val="dk1"/>
              </a:buClr>
              <a:buSzPts val="2800"/>
              <a:buFont typeface="Arial"/>
              <a:buNone/>
            </a:pPr>
            <a:r>
              <a:rPr b="0" i="0" lang="en-US" sz="2800" u="none" cap="none" strike="noStrike">
                <a:solidFill>
                  <a:schemeClr val="dk1"/>
                </a:solidFill>
                <a:latin typeface="Calibri"/>
                <a:ea typeface="Calibri"/>
                <a:cs typeface="Calibri"/>
                <a:sym typeface="Calibri"/>
              </a:rPr>
              <a:t>“Ex-post evaluation is generally conducted </a:t>
            </a:r>
            <a:r>
              <a:rPr b="1" i="0" lang="en-US" sz="2800" u="none" cap="none" strike="noStrike">
                <a:solidFill>
                  <a:schemeClr val="dk1"/>
                </a:solidFill>
                <a:latin typeface="Calibri"/>
                <a:ea typeface="Calibri"/>
                <a:cs typeface="Calibri"/>
                <a:sym typeface="Calibri"/>
              </a:rPr>
              <a:t>three years after the project’s completion </a:t>
            </a:r>
            <a:r>
              <a:rPr b="0" i="0" lang="en-US" sz="2800" u="none" cap="none" strike="noStrike">
                <a:solidFill>
                  <a:schemeClr val="dk1"/>
                </a:solidFill>
                <a:latin typeface="Calibri"/>
                <a:ea typeface="Calibri"/>
                <a:cs typeface="Calibri"/>
                <a:sym typeface="Calibri"/>
              </a:rPr>
              <a:t>with the emphasis on the effectiveness and</a:t>
            </a:r>
            <a:r>
              <a:rPr b="1" i="0" lang="en-US" sz="2800" u="none" cap="none" strike="noStrike">
                <a:solidFill>
                  <a:schemeClr val="dk1"/>
                </a:solidFill>
                <a:latin typeface="Calibri"/>
                <a:ea typeface="Calibri"/>
                <a:cs typeface="Calibri"/>
                <a:sym typeface="Calibri"/>
              </a:rPr>
              <a:t> sustainability </a:t>
            </a:r>
            <a:r>
              <a:rPr b="0" i="0" lang="en-US" sz="2800" u="none" cap="none" strike="noStrike">
                <a:solidFill>
                  <a:schemeClr val="dk1"/>
                </a:solidFill>
                <a:latin typeface="Calibri"/>
                <a:ea typeface="Calibri"/>
                <a:cs typeface="Calibri"/>
                <a:sym typeface="Calibri"/>
              </a:rPr>
              <a:t>of the project.”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Calibri"/>
                <a:ea typeface="Calibri"/>
                <a:cs typeface="Calibri"/>
                <a:sym typeface="Calibri"/>
              </a:rPr>
              <a:t>	</a:t>
            </a:r>
            <a:r>
              <a:rPr b="0" i="1" lang="en-US" sz="2400" u="none" cap="none" strike="noStrike">
                <a:solidFill>
                  <a:schemeClr val="dk1"/>
                </a:solidFill>
                <a:latin typeface="Calibri"/>
                <a:ea typeface="Calibri"/>
                <a:cs typeface="Calibri"/>
                <a:sym typeface="Calibri"/>
              </a:rPr>
              <a:t>(JICA : Japanese International Cooperation Agency)</a:t>
            </a:r>
            <a:endParaRPr b="0" i="0" sz="1400" u="none" cap="none" strike="noStrike">
              <a:solidFill>
                <a:srgbClr val="000000"/>
              </a:solidFill>
              <a:latin typeface="Arial"/>
              <a:ea typeface="Arial"/>
              <a:cs typeface="Arial"/>
              <a:sym typeface="Arial"/>
            </a:endParaRPr>
          </a:p>
          <a:p>
            <a:pPr indent="-50800" lvl="0" marL="228600" marR="0" rtl="0" algn="l">
              <a:lnSpc>
                <a:spcPct val="8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123" name="Google Shape;123;p3"/>
          <p:cNvSpPr/>
          <p:nvPr/>
        </p:nvSpPr>
        <p:spPr>
          <a:xfrm>
            <a:off x="0" y="186612"/>
            <a:ext cx="9734635" cy="77658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4" name="Google Shape;124;p3"/>
          <p:cNvSpPr/>
          <p:nvPr/>
        </p:nvSpPr>
        <p:spPr>
          <a:xfrm>
            <a:off x="30087" y="332018"/>
            <a:ext cx="990252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Defining Sustainability in Final and Post Project Evaluations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97" name="Shape 397"/>
        <p:cNvGrpSpPr/>
        <p:nvPr/>
      </p:nvGrpSpPr>
      <p:grpSpPr>
        <a:xfrm>
          <a:off x="0" y="0"/>
          <a:ext cx="0" cy="0"/>
          <a:chOff x="0" y="0"/>
          <a:chExt cx="0" cy="0"/>
        </a:xfrm>
      </p:grpSpPr>
      <p:sp>
        <p:nvSpPr>
          <p:cNvPr id="398" name="Google Shape;398;p2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9" name="Google Shape;399;p27"/>
          <p:cNvSpPr txBox="1"/>
          <p:nvPr>
            <p:ph type="title"/>
          </p:nvPr>
        </p:nvSpPr>
        <p:spPr>
          <a:xfrm>
            <a:off x="838200" y="365125"/>
            <a:ext cx="539336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sz="3959"/>
              <a:t>Where do we miss the mark on sustainability?</a:t>
            </a:r>
            <a:endParaRPr sz="3959"/>
          </a:p>
        </p:txBody>
      </p:sp>
      <p:sp>
        <p:nvSpPr>
          <p:cNvPr id="400" name="Google Shape;400;p27"/>
          <p:cNvSpPr txBox="1"/>
          <p:nvPr>
            <p:ph idx="1" type="body"/>
          </p:nvPr>
        </p:nvSpPr>
        <p:spPr>
          <a:xfrm>
            <a:off x="595424" y="1825625"/>
            <a:ext cx="5636138" cy="456454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600"/>
              <a:buNone/>
            </a:pPr>
            <a:r>
              <a:rPr b="1" i="1" lang="en-US" sz="1600">
                <a:highlight>
                  <a:srgbClr val="FFFF00"/>
                </a:highlight>
              </a:rPr>
              <a:t>Shifting Agendas Undermine Sustainability</a:t>
            </a:r>
            <a:endParaRPr sz="1600">
              <a:highlight>
                <a:srgbClr val="FFFF00"/>
              </a:highlight>
            </a:endParaRPr>
          </a:p>
          <a:p>
            <a:pPr indent="-228600" lvl="0" marL="228600" rtl="0" algn="l">
              <a:lnSpc>
                <a:spcPct val="90000"/>
              </a:lnSpc>
              <a:spcBef>
                <a:spcPts val="1000"/>
              </a:spcBef>
              <a:spcAft>
                <a:spcPts val="0"/>
              </a:spcAft>
              <a:buClr>
                <a:schemeClr val="dk1"/>
              </a:buClr>
              <a:buSzPts val="1600"/>
              <a:buNone/>
            </a:pPr>
            <a:r>
              <a:rPr lang="en-US" sz="1600"/>
              <a:t>“The lack of flexibility and short time spans for projects creates difficult conditions. Short-time approaches are one of the main factors that instigate failure. In spite of this, the donors ask for sustainability! A g</a:t>
            </a:r>
            <a:r>
              <a:rPr i="1" lang="en-US" sz="1600"/>
              <a:t>overnment official in Afghanistan</a:t>
            </a:r>
            <a:r>
              <a:rPr lang="en-US" sz="1600"/>
              <a:t> </a:t>
            </a:r>
            <a:endParaRPr/>
          </a:p>
          <a:p>
            <a:pPr indent="0" lvl="0" marL="0" rtl="0" algn="l">
              <a:lnSpc>
                <a:spcPct val="90000"/>
              </a:lnSpc>
              <a:spcBef>
                <a:spcPts val="1000"/>
              </a:spcBef>
              <a:spcAft>
                <a:spcPts val="0"/>
              </a:spcAft>
              <a:buClr>
                <a:schemeClr val="dk1"/>
              </a:buClr>
              <a:buSzPts val="1600"/>
              <a:buNone/>
            </a:pPr>
            <a:r>
              <a:rPr b="1" lang="en-US" sz="1600">
                <a:highlight>
                  <a:srgbClr val="FFFF00"/>
                </a:highlight>
              </a:rPr>
              <a:t>Participation, Ownership, and Sustainability Are Interconnected</a:t>
            </a:r>
            <a:endParaRPr sz="1600">
              <a:highlight>
                <a:srgbClr val="FFFF00"/>
              </a:highlight>
            </a:endParaRPr>
          </a:p>
          <a:p>
            <a:pPr indent="0" lvl="0" marL="0" rtl="0" algn="l">
              <a:lnSpc>
                <a:spcPct val="90000"/>
              </a:lnSpc>
              <a:spcBef>
                <a:spcPts val="1000"/>
              </a:spcBef>
              <a:spcAft>
                <a:spcPts val="0"/>
              </a:spcAft>
              <a:buClr>
                <a:schemeClr val="dk1"/>
              </a:buClr>
              <a:buSzPts val="1600"/>
              <a:buNone/>
            </a:pPr>
            <a:r>
              <a:rPr lang="en-US" sz="1600"/>
              <a:t>“If people are not involved with the project, they will not own it and take care of it. If the people are invested in the development, they will take care of that development.” A local NGO staff person, Cambodia</a:t>
            </a:r>
            <a:endParaRPr/>
          </a:p>
          <a:p>
            <a:pPr indent="0" lvl="0" marL="0" rtl="0" algn="l">
              <a:lnSpc>
                <a:spcPct val="90000"/>
              </a:lnSpc>
              <a:spcBef>
                <a:spcPts val="1000"/>
              </a:spcBef>
              <a:spcAft>
                <a:spcPts val="0"/>
              </a:spcAft>
              <a:buClr>
                <a:schemeClr val="dk1"/>
              </a:buClr>
              <a:buSzPts val="1600"/>
              <a:buNone/>
            </a:pPr>
            <a:r>
              <a:rPr lang="en-US" sz="1600"/>
              <a:t>“If you work with the local government you build more capacity and ensure sustainability. We’ve learned our lessons from mistakes we made. In the past, we focused almost entirely on village-based or community-based organizations, trained local village committees to write proposals and apply for funding. After we phased out, these committees fell apart because they didn’t have a proper network with the local government.” - Local staff of an INGO, Sri Lanka</a:t>
            </a:r>
            <a:endParaRPr/>
          </a:p>
        </p:txBody>
      </p:sp>
      <p:pic>
        <p:nvPicPr>
          <p:cNvPr descr="Best places to see amazing rice terraces in Vietnam" id="401" name="Google Shape;401;p27"/>
          <p:cNvPicPr preferRelativeResize="0"/>
          <p:nvPr/>
        </p:nvPicPr>
        <p:blipFill rotWithShape="1">
          <a:blip r:embed="rId3">
            <a:alphaModFix/>
          </a:blip>
          <a:srcRect b="-1" l="9904" r="23550" t="0"/>
          <a:stretch/>
        </p:blipFill>
        <p:spPr>
          <a:xfrm>
            <a:off x="6374920" y="758514"/>
            <a:ext cx="5122238" cy="5122238"/>
          </a:xfrm>
          <a:custGeom>
            <a:rect b="b" l="l" r="r" t="t"/>
            <a:pathLst>
              <a:path extrusionOk="0" h="2663168" w="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ln>
            <a:noFill/>
          </a:ln>
        </p:spPr>
      </p:pic>
      <p:sp>
        <p:nvSpPr>
          <p:cNvPr id="402" name="Google Shape;402;p27"/>
          <p:cNvSpPr/>
          <p:nvPr/>
        </p:nvSpPr>
        <p:spPr>
          <a:xfrm flipH="1" rot="10389197">
            <a:off x="6261882" y="687822"/>
            <a:ext cx="5471147" cy="5471147"/>
          </a:xfrm>
          <a:prstGeom prst="arc">
            <a:avLst>
              <a:gd fmla="val 16200000" name="adj1"/>
              <a:gd fmla="val 20093138" name="adj2"/>
            </a:avLst>
          </a:prstGeom>
          <a:noFill/>
          <a:ln cap="rnd" cmpd="sng" w="127000">
            <a:solidFill>
              <a:schemeClr val="accent4">
                <a:alpha val="94509"/>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3" name="Google Shape;403;p27"/>
          <p:cNvSpPr/>
          <p:nvPr/>
        </p:nvSpPr>
        <p:spPr>
          <a:xfrm>
            <a:off x="10248561" y="921125"/>
            <a:ext cx="791021" cy="769563"/>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08" name="Shape 408"/>
        <p:cNvGrpSpPr/>
        <p:nvPr/>
      </p:nvGrpSpPr>
      <p:grpSpPr>
        <a:xfrm>
          <a:off x="0" y="0"/>
          <a:ext cx="0" cy="0"/>
          <a:chOff x="0" y="0"/>
          <a:chExt cx="0" cy="0"/>
        </a:xfrm>
      </p:grpSpPr>
      <p:sp>
        <p:nvSpPr>
          <p:cNvPr id="409" name="Google Shape;409;p28"/>
          <p:cNvSpPr/>
          <p:nvPr/>
        </p:nvSpPr>
        <p:spPr>
          <a:xfrm>
            <a:off x="6577125" y="3726"/>
            <a:ext cx="5614875" cy="6858000"/>
          </a:xfrm>
          <a:prstGeom prst="rect">
            <a:avLst/>
          </a:prstGeom>
          <a:gradFill>
            <a:gsLst>
              <a:gs pos="0">
                <a:srgbClr val="4472C3">
                  <a:alpha val="81568"/>
                </a:srgbClr>
              </a:gs>
              <a:gs pos="25000">
                <a:srgbClr val="4472C4">
                  <a:alpha val="60000"/>
                </a:srgbClr>
              </a:gs>
              <a:gs pos="94000">
                <a:srgbClr val="AEABAB"/>
              </a:gs>
              <a:gs pos="100000">
                <a:srgbClr val="AEABAB"/>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10" name="Google Shape;410;p28"/>
          <p:cNvPicPr preferRelativeResize="0"/>
          <p:nvPr/>
        </p:nvPicPr>
        <p:blipFill rotWithShape="1">
          <a:blip r:embed="rId3">
            <a:alphaModFix/>
          </a:blip>
          <a:srcRect b="0" l="0" r="0" t="0"/>
          <a:stretch/>
        </p:blipFill>
        <p:spPr>
          <a:xfrm flipH="1">
            <a:off x="0" y="0"/>
            <a:ext cx="12192000" cy="6858000"/>
          </a:xfrm>
          <a:prstGeom prst="rect">
            <a:avLst/>
          </a:prstGeom>
          <a:noFill/>
          <a:ln>
            <a:noFill/>
          </a:ln>
        </p:spPr>
      </p:pic>
      <p:sp>
        <p:nvSpPr>
          <p:cNvPr id="411" name="Google Shape;411;p28"/>
          <p:cNvSpPr txBox="1"/>
          <p:nvPr>
            <p:ph type="title"/>
          </p:nvPr>
        </p:nvSpPr>
        <p:spPr>
          <a:xfrm>
            <a:off x="450466" y="170602"/>
            <a:ext cx="6524492" cy="145405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Calibri"/>
              <a:buNone/>
            </a:pPr>
            <a:r>
              <a:rPr b="1" lang="en-US">
                <a:solidFill>
                  <a:srgbClr val="000000"/>
                </a:solidFill>
              </a:rPr>
              <a:t>Why don’t they come back?</a:t>
            </a:r>
            <a:endParaRPr/>
          </a:p>
        </p:txBody>
      </p:sp>
      <p:sp>
        <p:nvSpPr>
          <p:cNvPr id="412" name="Google Shape;412;p28"/>
          <p:cNvSpPr txBox="1"/>
          <p:nvPr>
            <p:ph idx="1" type="body"/>
          </p:nvPr>
        </p:nvSpPr>
        <p:spPr>
          <a:xfrm>
            <a:off x="637297" y="1401370"/>
            <a:ext cx="5614875" cy="4659188"/>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00000"/>
              </a:buClr>
              <a:buSzPts val="1700"/>
              <a:buNone/>
            </a:pPr>
            <a:r>
              <a:rPr lang="en-US" sz="1700">
                <a:solidFill>
                  <a:srgbClr val="000000"/>
                </a:solidFill>
              </a:rPr>
              <a:t>In Bosnia, Afghanistan, Cambodia, Angola, Bolivia, East Timor, Mali and elsewhere…</a:t>
            </a:r>
            <a:endParaRPr/>
          </a:p>
          <a:p>
            <a:pPr indent="0" lvl="0" marL="0" rtl="0" algn="l">
              <a:lnSpc>
                <a:spcPct val="80000"/>
              </a:lnSpc>
              <a:spcBef>
                <a:spcPts val="1000"/>
              </a:spcBef>
              <a:spcAft>
                <a:spcPts val="0"/>
              </a:spcAft>
              <a:buClr>
                <a:srgbClr val="000000"/>
              </a:buClr>
              <a:buSzPts val="1700"/>
              <a:buNone/>
            </a:pPr>
            <a:r>
              <a:rPr lang="en-US" sz="1700">
                <a:solidFill>
                  <a:srgbClr val="000000"/>
                </a:solidFill>
              </a:rPr>
              <a:t>A consistently repeated and sincere question:</a:t>
            </a:r>
            <a:endParaRPr/>
          </a:p>
          <a:p>
            <a:pPr indent="-228600" lvl="0" marL="228600" rtl="0" algn="l">
              <a:lnSpc>
                <a:spcPct val="80000"/>
              </a:lnSpc>
              <a:spcBef>
                <a:spcPts val="1000"/>
              </a:spcBef>
              <a:spcAft>
                <a:spcPts val="0"/>
              </a:spcAft>
              <a:buClr>
                <a:srgbClr val="000000"/>
              </a:buClr>
              <a:buSzPts val="1700"/>
              <a:buChar char="•"/>
            </a:pPr>
            <a:r>
              <a:rPr lang="en-US" sz="1700">
                <a:solidFill>
                  <a:srgbClr val="000000"/>
                </a:solidFill>
                <a:highlight>
                  <a:srgbClr val="FFFF00"/>
                </a:highlight>
              </a:rPr>
              <a:t>Why don’t they come back?  Why would they invest that much money and effort and not check on what happens?</a:t>
            </a:r>
            <a:endParaRPr/>
          </a:p>
          <a:p>
            <a:pPr indent="0" lvl="0" marL="0" rtl="0" algn="l">
              <a:lnSpc>
                <a:spcPct val="80000"/>
              </a:lnSpc>
              <a:spcBef>
                <a:spcPts val="1000"/>
              </a:spcBef>
              <a:spcAft>
                <a:spcPts val="0"/>
              </a:spcAft>
              <a:buClr>
                <a:srgbClr val="000000"/>
              </a:buClr>
              <a:buSzPts val="1700"/>
              <a:buNone/>
            </a:pPr>
            <a:r>
              <a:rPr lang="en-US" sz="1700">
                <a:solidFill>
                  <a:srgbClr val="000000"/>
                </a:solidFill>
              </a:rPr>
              <a:t>And revealing commentary:</a:t>
            </a:r>
            <a:endParaRPr/>
          </a:p>
          <a:p>
            <a:pPr indent="0" lvl="0" marL="0" rtl="0" algn="l">
              <a:lnSpc>
                <a:spcPct val="80000"/>
              </a:lnSpc>
              <a:spcBef>
                <a:spcPts val="1000"/>
              </a:spcBef>
              <a:spcAft>
                <a:spcPts val="0"/>
              </a:spcAft>
              <a:buClr>
                <a:srgbClr val="000000"/>
              </a:buClr>
              <a:buSzPts val="1700"/>
              <a:buNone/>
            </a:pPr>
            <a:r>
              <a:rPr lang="en-US" sz="1700">
                <a:solidFill>
                  <a:srgbClr val="000000"/>
                </a:solidFill>
              </a:rPr>
              <a:t>“No one ever came back after projects ended to check on the status of equipment or other investments they had provided, and to see whether they were still being used in accordance with their original intentions.” Bosnia</a:t>
            </a:r>
            <a:endParaRPr/>
          </a:p>
          <a:p>
            <a:pPr indent="0" lvl="0" marL="0" rtl="0" algn="l">
              <a:lnSpc>
                <a:spcPct val="80000"/>
              </a:lnSpc>
              <a:spcBef>
                <a:spcPts val="1000"/>
              </a:spcBef>
              <a:spcAft>
                <a:spcPts val="0"/>
              </a:spcAft>
              <a:buClr>
                <a:srgbClr val="000000"/>
              </a:buClr>
              <a:buSzPts val="1700"/>
              <a:buNone/>
            </a:pPr>
            <a:r>
              <a:rPr lang="en-US" sz="1700">
                <a:solidFill>
                  <a:srgbClr val="000000"/>
                </a:solidFill>
              </a:rPr>
              <a:t>“It was better under the Russians. At least they checked!” Kabul, Afghanistan</a:t>
            </a:r>
            <a:endParaRPr/>
          </a:p>
          <a:p>
            <a:pPr indent="0" lvl="0" marL="0" rtl="0" algn="l">
              <a:lnSpc>
                <a:spcPct val="80000"/>
              </a:lnSpc>
              <a:spcBef>
                <a:spcPts val="1000"/>
              </a:spcBef>
              <a:spcAft>
                <a:spcPts val="0"/>
              </a:spcAft>
              <a:buClr>
                <a:srgbClr val="000000"/>
              </a:buClr>
              <a:buSzPts val="1700"/>
              <a:buNone/>
            </a:pPr>
            <a:r>
              <a:rPr lang="en-US" sz="1700">
                <a:solidFill>
                  <a:srgbClr val="000000"/>
                </a:solidFill>
              </a:rPr>
              <a:t>“We haven’t seen anyone that belongs to that project celebration sign ever since the group photo.” Cambodia</a:t>
            </a:r>
            <a:endParaRPr/>
          </a:p>
          <a:p>
            <a:pPr indent="0" lvl="0" marL="0" rtl="0" algn="l">
              <a:lnSpc>
                <a:spcPct val="80000"/>
              </a:lnSpc>
              <a:spcBef>
                <a:spcPts val="1000"/>
              </a:spcBef>
              <a:spcAft>
                <a:spcPts val="0"/>
              </a:spcAft>
              <a:buClr>
                <a:srgbClr val="000000"/>
              </a:buClr>
              <a:buSzPts val="1700"/>
              <a:buNone/>
            </a:pPr>
            <a:r>
              <a:rPr lang="en-US" sz="1700">
                <a:solidFill>
                  <a:srgbClr val="000000"/>
                </a:solidFill>
              </a:rPr>
              <a:t>“They left their logo on our houses so they can come back and find us one day.” Thailand</a:t>
            </a:r>
            <a:endParaRPr/>
          </a:p>
        </p:txBody>
      </p:sp>
      <p:sp>
        <p:nvSpPr>
          <p:cNvPr id="413" name="Google Shape;413;p28"/>
          <p:cNvSpPr/>
          <p:nvPr/>
        </p:nvSpPr>
        <p:spPr>
          <a:xfrm flipH="1">
            <a:off x="7191562" y="738619"/>
            <a:ext cx="5000438" cy="5400962"/>
          </a:xfrm>
          <a:custGeom>
            <a:rect b="b" l="l" r="r" t="t"/>
            <a:pathLst>
              <a:path extrusionOk="0" h="5400962" w="5000438">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cap="flat" cmpd="sng" w="12700">
            <a:solidFill>
              <a:srgbClr val="B3C6E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15 aid agencies warn of humanitarian crisis in North-East Syria - HI" id="414" name="Google Shape;414;p28"/>
          <p:cNvPicPr preferRelativeResize="0"/>
          <p:nvPr/>
        </p:nvPicPr>
        <p:blipFill rotWithShape="1">
          <a:blip r:embed="rId4">
            <a:alphaModFix/>
          </a:blip>
          <a:srcRect b="0" l="0" r="0" t="0"/>
          <a:stretch/>
        </p:blipFill>
        <p:spPr>
          <a:xfrm>
            <a:off x="8100821" y="2532251"/>
            <a:ext cx="3661831" cy="181369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19" name="Shape 419"/>
        <p:cNvGrpSpPr/>
        <p:nvPr/>
      </p:nvGrpSpPr>
      <p:grpSpPr>
        <a:xfrm>
          <a:off x="0" y="0"/>
          <a:ext cx="0" cy="0"/>
          <a:chOff x="0" y="0"/>
          <a:chExt cx="0" cy="0"/>
        </a:xfrm>
      </p:grpSpPr>
      <p:sp>
        <p:nvSpPr>
          <p:cNvPr id="420" name="Google Shape;420;p29"/>
          <p:cNvSpPr/>
          <p:nvPr/>
        </p:nvSpPr>
        <p:spPr>
          <a:xfrm>
            <a:off x="355601" y="0"/>
            <a:ext cx="11480494" cy="2753936"/>
          </a:xfrm>
          <a:prstGeom prst="rect">
            <a:avLst/>
          </a:prstGeom>
          <a:gradFill>
            <a:gsLst>
              <a:gs pos="0">
                <a:schemeClr val="accent4"/>
              </a:gs>
              <a:gs pos="25000">
                <a:schemeClr val="accent4"/>
              </a:gs>
              <a:gs pos="94000">
                <a:schemeClr val="accent2"/>
              </a:gs>
              <a:gs pos="100000">
                <a:schemeClr val="accent2"/>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21" name="Google Shape;421;p2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22" name="Google Shape;422;p29"/>
          <p:cNvSpPr txBox="1"/>
          <p:nvPr>
            <p:ph type="title"/>
          </p:nvPr>
        </p:nvSpPr>
        <p:spPr>
          <a:xfrm>
            <a:off x="1179576" y="822960"/>
            <a:ext cx="9829800" cy="132588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2800"/>
              <a:buFont typeface="Calibri"/>
              <a:buNone/>
            </a:pPr>
            <a:br>
              <a:rPr lang="en-US" sz="2800">
                <a:solidFill>
                  <a:srgbClr val="FFFFFF"/>
                </a:solidFill>
              </a:rPr>
            </a:br>
            <a:r>
              <a:rPr b="1" lang="en-US" sz="2800">
                <a:solidFill>
                  <a:srgbClr val="FFFFFF"/>
                </a:solidFill>
              </a:rPr>
              <a:t>Sustainability of outcomes: so what else happened here?</a:t>
            </a:r>
            <a:br>
              <a:rPr b="1" lang="en-US" sz="2800">
                <a:solidFill>
                  <a:srgbClr val="FFFFFF"/>
                </a:solidFill>
              </a:rPr>
            </a:br>
            <a:endParaRPr b="1" sz="2800">
              <a:solidFill>
                <a:srgbClr val="FFFFFF"/>
              </a:solidFill>
            </a:endParaRPr>
          </a:p>
        </p:txBody>
      </p:sp>
      <p:sp>
        <p:nvSpPr>
          <p:cNvPr id="423" name="Google Shape;423;p29"/>
          <p:cNvSpPr txBox="1"/>
          <p:nvPr>
            <p:ph idx="1" type="body"/>
          </p:nvPr>
        </p:nvSpPr>
        <p:spPr>
          <a:xfrm>
            <a:off x="651241" y="2148840"/>
            <a:ext cx="5126896" cy="4186995"/>
          </a:xfrm>
          <a:prstGeom prst="rect">
            <a:avLst/>
          </a:prstGeom>
          <a:noFill/>
          <a:ln>
            <a:noFill/>
          </a:ln>
        </p:spPr>
        <p:txBody>
          <a:bodyPr anchorCtr="0" anchor="ctr" bIns="45700" lIns="91425" spcFirstLastPara="1" rIns="91425" wrap="square" tIns="45700">
            <a:noAutofit/>
          </a:bodyPr>
          <a:lstStyle/>
          <a:p>
            <a:pPr indent="-228600" lvl="0" marL="228600" rtl="0" algn="l">
              <a:lnSpc>
                <a:spcPct val="90000"/>
              </a:lnSpc>
              <a:spcBef>
                <a:spcPts val="0"/>
              </a:spcBef>
              <a:spcAft>
                <a:spcPts val="0"/>
              </a:spcAft>
              <a:buClr>
                <a:srgbClr val="000000"/>
              </a:buClr>
              <a:buSzPts val="1800"/>
              <a:buChar char="•"/>
            </a:pPr>
            <a:r>
              <a:rPr lang="en-US" sz="1800">
                <a:solidFill>
                  <a:srgbClr val="000000"/>
                </a:solidFill>
                <a:highlight>
                  <a:srgbClr val="FFFF00"/>
                </a:highlight>
              </a:rPr>
              <a:t>This is not about projects. It is about people.</a:t>
            </a:r>
            <a:endParaRPr/>
          </a:p>
          <a:p>
            <a:pPr indent="-228600" lvl="0" marL="228600" rtl="0" algn="l">
              <a:lnSpc>
                <a:spcPct val="90000"/>
              </a:lnSpc>
              <a:spcBef>
                <a:spcPts val="1000"/>
              </a:spcBef>
              <a:spcAft>
                <a:spcPts val="0"/>
              </a:spcAft>
              <a:buClr>
                <a:srgbClr val="000000"/>
              </a:buClr>
              <a:buSzPts val="1800"/>
              <a:buChar char="•"/>
            </a:pPr>
            <a:r>
              <a:rPr lang="en-US" sz="1800">
                <a:solidFill>
                  <a:srgbClr val="000000"/>
                </a:solidFill>
              </a:rPr>
              <a:t>Oxfam International Tamil Nadu Listening Exercise 7 years after tsunami response</a:t>
            </a:r>
            <a:endParaRPr/>
          </a:p>
          <a:p>
            <a:pPr indent="-228600" lvl="0" marL="228600" rtl="0" algn="l">
              <a:lnSpc>
                <a:spcPct val="90000"/>
              </a:lnSpc>
              <a:spcBef>
                <a:spcPts val="1000"/>
              </a:spcBef>
              <a:spcAft>
                <a:spcPts val="0"/>
              </a:spcAft>
              <a:buClr>
                <a:srgbClr val="000000"/>
              </a:buClr>
              <a:buSzPts val="1800"/>
              <a:buChar char="•"/>
            </a:pPr>
            <a:r>
              <a:rPr lang="en-US" sz="1800">
                <a:solidFill>
                  <a:srgbClr val="000000"/>
                </a:solidFill>
                <a:highlight>
                  <a:srgbClr val="FFFF00"/>
                </a:highlight>
              </a:rPr>
              <a:t>Downstream impacts of decisions and support</a:t>
            </a:r>
            <a:endParaRPr/>
          </a:p>
          <a:p>
            <a:pPr indent="-228600" lvl="1" marL="685800" rtl="0" algn="l">
              <a:lnSpc>
                <a:spcPct val="90000"/>
              </a:lnSpc>
              <a:spcBef>
                <a:spcPts val="500"/>
              </a:spcBef>
              <a:spcAft>
                <a:spcPts val="0"/>
              </a:spcAft>
              <a:buClr>
                <a:srgbClr val="000000"/>
              </a:buClr>
              <a:buSzPts val="1800"/>
              <a:buChar char="•"/>
            </a:pPr>
            <a:r>
              <a:rPr lang="en-US" sz="1800">
                <a:solidFill>
                  <a:srgbClr val="000000"/>
                </a:solidFill>
              </a:rPr>
              <a:t>Boats</a:t>
            </a:r>
            <a:endParaRPr/>
          </a:p>
          <a:p>
            <a:pPr indent="-228600" lvl="2" marL="1143000" rtl="0" algn="l">
              <a:lnSpc>
                <a:spcPct val="90000"/>
              </a:lnSpc>
              <a:spcBef>
                <a:spcPts val="500"/>
              </a:spcBef>
              <a:spcAft>
                <a:spcPts val="0"/>
              </a:spcAft>
              <a:buClr>
                <a:srgbClr val="000000"/>
              </a:buClr>
              <a:buSzPts val="1800"/>
              <a:buChar char="•"/>
            </a:pPr>
            <a:r>
              <a:rPr lang="en-US" sz="1800">
                <a:solidFill>
                  <a:srgbClr val="000000"/>
                </a:solidFill>
              </a:rPr>
              <a:t>demand equation in the labor market </a:t>
            </a:r>
            <a:endParaRPr/>
          </a:p>
          <a:p>
            <a:pPr indent="-228600" lvl="2" marL="1143000" rtl="0" algn="l">
              <a:lnSpc>
                <a:spcPct val="90000"/>
              </a:lnSpc>
              <a:spcBef>
                <a:spcPts val="500"/>
              </a:spcBef>
              <a:spcAft>
                <a:spcPts val="0"/>
              </a:spcAft>
              <a:buClr>
                <a:srgbClr val="000000"/>
              </a:buClr>
              <a:buSzPts val="1800"/>
              <a:buChar char="•"/>
            </a:pPr>
            <a:r>
              <a:rPr lang="en-US" sz="1800">
                <a:solidFill>
                  <a:srgbClr val="000000"/>
                </a:solidFill>
              </a:rPr>
              <a:t>shifts in cultural norms and positive changes in caste relations</a:t>
            </a:r>
            <a:endParaRPr/>
          </a:p>
          <a:p>
            <a:pPr indent="-228600" lvl="2" marL="1143000" rtl="0" algn="l">
              <a:lnSpc>
                <a:spcPct val="90000"/>
              </a:lnSpc>
              <a:spcBef>
                <a:spcPts val="500"/>
              </a:spcBef>
              <a:spcAft>
                <a:spcPts val="0"/>
              </a:spcAft>
              <a:buClr>
                <a:srgbClr val="000000"/>
              </a:buClr>
              <a:buSzPts val="1800"/>
              <a:buChar char="•"/>
            </a:pPr>
            <a:r>
              <a:rPr lang="en-US" sz="1800">
                <a:solidFill>
                  <a:srgbClr val="000000"/>
                </a:solidFill>
              </a:rPr>
              <a:t>Overfishing </a:t>
            </a:r>
            <a:endParaRPr/>
          </a:p>
          <a:p>
            <a:pPr indent="-228600" lvl="1" marL="685800" rtl="0" algn="l">
              <a:lnSpc>
                <a:spcPct val="90000"/>
              </a:lnSpc>
              <a:spcBef>
                <a:spcPts val="500"/>
              </a:spcBef>
              <a:spcAft>
                <a:spcPts val="0"/>
              </a:spcAft>
              <a:buClr>
                <a:srgbClr val="000000"/>
              </a:buClr>
              <a:buSzPts val="1800"/>
              <a:buChar char="•"/>
            </a:pPr>
            <a:r>
              <a:rPr lang="en-US" sz="1800">
                <a:solidFill>
                  <a:srgbClr val="000000"/>
                </a:solidFill>
              </a:rPr>
              <a:t>Property titles</a:t>
            </a:r>
            <a:endParaRPr/>
          </a:p>
        </p:txBody>
      </p:sp>
      <p:pic>
        <p:nvPicPr>
          <p:cNvPr descr="A group of people around each other&#10;&#10;Description automatically generated" id="424" name="Google Shape;424;p29"/>
          <p:cNvPicPr preferRelativeResize="0"/>
          <p:nvPr/>
        </p:nvPicPr>
        <p:blipFill rotWithShape="1">
          <a:blip r:embed="rId4">
            <a:alphaModFix/>
          </a:blip>
          <a:srcRect b="0" l="0" r="0" t="0"/>
          <a:stretch/>
        </p:blipFill>
        <p:spPr>
          <a:xfrm>
            <a:off x="6429378" y="2984744"/>
            <a:ext cx="4954693" cy="2923268"/>
          </a:xfrm>
          <a:prstGeom prst="rect">
            <a:avLst/>
          </a:prstGeom>
          <a:noFill/>
          <a:ln>
            <a:noFill/>
          </a:ln>
        </p:spPr>
      </p:pic>
      <p:sp>
        <p:nvSpPr>
          <p:cNvPr id="425" name="Google Shape;425;p29"/>
          <p:cNvSpPr txBox="1"/>
          <p:nvPr/>
        </p:nvSpPr>
        <p:spPr>
          <a:xfrm>
            <a:off x="6429378" y="6035040"/>
            <a:ext cx="5406717"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Listening Exercise Report from Tamil Nadu, Southern India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https://www.oxfam.org/en/research/listening-exercise-report-tamil-nadu-southern-india</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30" name="Shape 430"/>
        <p:cNvGrpSpPr/>
        <p:nvPr/>
      </p:nvGrpSpPr>
      <p:grpSpPr>
        <a:xfrm>
          <a:off x="0" y="0"/>
          <a:ext cx="0" cy="0"/>
          <a:chOff x="0" y="0"/>
          <a:chExt cx="0" cy="0"/>
        </a:xfrm>
      </p:grpSpPr>
      <p:sp>
        <p:nvSpPr>
          <p:cNvPr id="431" name="Google Shape;431;p30"/>
          <p:cNvSpPr txBox="1"/>
          <p:nvPr>
            <p:ph type="title"/>
          </p:nvPr>
        </p:nvSpPr>
        <p:spPr>
          <a:xfrm>
            <a:off x="1136427" y="627564"/>
            <a:ext cx="8220223"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Sustainability of local institutions</a:t>
            </a:r>
            <a:endParaRPr/>
          </a:p>
        </p:txBody>
      </p:sp>
      <p:sp>
        <p:nvSpPr>
          <p:cNvPr id="432" name="Google Shape;432;p30"/>
          <p:cNvSpPr txBox="1"/>
          <p:nvPr>
            <p:ph idx="1" type="body"/>
          </p:nvPr>
        </p:nvSpPr>
        <p:spPr>
          <a:xfrm>
            <a:off x="987571" y="1868066"/>
            <a:ext cx="7422782" cy="358643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sz="1800"/>
              <a:t>Stopping as Success learning consortium (2017-2020)</a:t>
            </a:r>
            <a:endParaRPr/>
          </a:p>
          <a:p>
            <a:pPr indent="-228600" lvl="1" marL="685800" rtl="0" algn="l">
              <a:lnSpc>
                <a:spcPct val="90000"/>
              </a:lnSpc>
              <a:spcBef>
                <a:spcPts val="500"/>
              </a:spcBef>
              <a:spcAft>
                <a:spcPts val="0"/>
              </a:spcAft>
              <a:buClr>
                <a:schemeClr val="dk1"/>
              </a:buClr>
              <a:buSzPts val="1800"/>
              <a:buChar char="•"/>
            </a:pPr>
            <a:r>
              <a:rPr lang="en-US" sz="1800"/>
              <a:t>Institutional capacities require partnerships that focus on mutual capacity strengthening, learning and adaptation</a:t>
            </a:r>
            <a:endParaRPr/>
          </a:p>
          <a:p>
            <a:pPr indent="-228600" lvl="1" marL="685800" rtl="0" algn="l">
              <a:lnSpc>
                <a:spcPct val="90000"/>
              </a:lnSpc>
              <a:spcBef>
                <a:spcPts val="500"/>
              </a:spcBef>
              <a:spcAft>
                <a:spcPts val="0"/>
              </a:spcAft>
              <a:buClr>
                <a:schemeClr val="dk1"/>
              </a:buClr>
              <a:buSzPts val="1800"/>
              <a:buChar char="•"/>
            </a:pPr>
            <a:r>
              <a:rPr lang="en-US" sz="1800"/>
              <a:t>Exits and transitions can support legitimate and respected local institutions. </a:t>
            </a:r>
            <a:endParaRPr/>
          </a:p>
          <a:p>
            <a:pPr indent="-228600" lvl="1" marL="685800" rtl="0" algn="l">
              <a:lnSpc>
                <a:spcPct val="90000"/>
              </a:lnSpc>
              <a:spcBef>
                <a:spcPts val="500"/>
              </a:spcBef>
              <a:spcAft>
                <a:spcPts val="0"/>
              </a:spcAft>
              <a:buClr>
                <a:schemeClr val="dk1"/>
              </a:buClr>
              <a:buSzPts val="1800"/>
              <a:buChar char="•"/>
            </a:pPr>
            <a:r>
              <a:rPr lang="en-US" sz="1800"/>
              <a:t>Early and joint planning is key.</a:t>
            </a:r>
            <a:endParaRPr/>
          </a:p>
          <a:p>
            <a:pPr indent="-228600" lvl="1" marL="685800" rtl="0" algn="l">
              <a:lnSpc>
                <a:spcPct val="90000"/>
              </a:lnSpc>
              <a:spcBef>
                <a:spcPts val="500"/>
              </a:spcBef>
              <a:spcAft>
                <a:spcPts val="0"/>
              </a:spcAft>
              <a:buClr>
                <a:schemeClr val="dk1"/>
              </a:buClr>
              <a:buSzPts val="1800"/>
              <a:buChar char="•"/>
            </a:pPr>
            <a:r>
              <a:rPr lang="en-US" sz="1800"/>
              <a:t>Power dynamics and equity issues re: funding, competition, dominance. </a:t>
            </a:r>
            <a:endParaRPr/>
          </a:p>
          <a:p>
            <a:pPr indent="0" lvl="0" marL="0" rtl="0" algn="l">
              <a:lnSpc>
                <a:spcPct val="90000"/>
              </a:lnSpc>
              <a:spcBef>
                <a:spcPts val="1000"/>
              </a:spcBef>
              <a:spcAft>
                <a:spcPts val="0"/>
              </a:spcAft>
              <a:buClr>
                <a:schemeClr val="dk1"/>
              </a:buClr>
              <a:buSzPts val="2200"/>
              <a:buNone/>
            </a:pPr>
            <a:r>
              <a:rPr lang="en-US" sz="2200"/>
              <a:t>“I will step out of the spotlight. Sustainable solutions to poverty come from within, are bottom-up, and flow from local leaders who are taking the risks of holding their politicians accountable and challenging the status quo.” Sidekick Manifesto</a:t>
            </a:r>
            <a:endParaRPr/>
          </a:p>
        </p:txBody>
      </p:sp>
      <p:sp>
        <p:nvSpPr>
          <p:cNvPr id="433" name="Google Shape;433;p30"/>
          <p:cNvSpPr/>
          <p:nvPr/>
        </p:nvSpPr>
        <p:spPr>
          <a:xfrm>
            <a:off x="10088880" y="0"/>
            <a:ext cx="210312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4" name="Google Shape;434;p30"/>
          <p:cNvSpPr/>
          <p:nvPr/>
        </p:nvSpPr>
        <p:spPr>
          <a:xfrm>
            <a:off x="8915400" y="2358913"/>
            <a:ext cx="2140172" cy="2140172"/>
          </a:xfrm>
          <a:prstGeom prst="ellipse">
            <a:avLst/>
          </a:prstGeom>
          <a:solidFill>
            <a:srgbClr val="FFFFFF"/>
          </a:solidFill>
          <a:ln cap="flat" cmpd="sng" w="22225">
            <a:solidFill>
              <a:srgbClr val="5700A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person&#10;&#10;Description automatically generated" id="435" name="Google Shape;435;p30"/>
          <p:cNvPicPr preferRelativeResize="0"/>
          <p:nvPr/>
        </p:nvPicPr>
        <p:blipFill rotWithShape="1">
          <a:blip r:embed="rId3">
            <a:alphaModFix/>
          </a:blip>
          <a:srcRect b="-3" l="0" r="-3" t="161"/>
          <a:stretch/>
        </p:blipFill>
        <p:spPr>
          <a:xfrm>
            <a:off x="9030743" y="2474254"/>
            <a:ext cx="1912560" cy="1909489"/>
          </a:xfrm>
          <a:custGeom>
            <a:rect b="b" l="l" r="r" t="t"/>
            <a:pathLst>
              <a:path extrusionOk="0" h="6057610" w="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ln>
            <a:noFill/>
          </a:ln>
        </p:spPr>
      </p:pic>
      <p:sp>
        <p:nvSpPr>
          <p:cNvPr id="436" name="Google Shape;436;p30"/>
          <p:cNvSpPr txBox="1"/>
          <p:nvPr/>
        </p:nvSpPr>
        <p:spPr>
          <a:xfrm>
            <a:off x="764498" y="5741233"/>
            <a:ext cx="8979109"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Stopping as Success case studies and practical resources:  https://www.stoppingassuccess.org/</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Sidekick Manifesto http://sidekickmanifesto.org/manifesto/</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g8abaf6b7fd_0_16"/>
          <p:cNvSpPr txBox="1"/>
          <p:nvPr>
            <p:ph type="title"/>
          </p:nvPr>
        </p:nvSpPr>
        <p:spPr>
          <a:xfrm>
            <a:off x="428625" y="365125"/>
            <a:ext cx="11382300" cy="777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sz="3400">
                <a:latin typeface="Gill Sans"/>
                <a:ea typeface="Gill Sans"/>
                <a:cs typeface="Gill Sans"/>
                <a:sym typeface="Gill Sans"/>
              </a:rPr>
              <a:t>Resources we used and mentioned in the presentations</a:t>
            </a:r>
            <a:endParaRPr sz="3400"/>
          </a:p>
        </p:txBody>
      </p:sp>
      <p:sp>
        <p:nvSpPr>
          <p:cNvPr id="443" name="Google Shape;443;g8abaf6b7fd_0_16"/>
          <p:cNvSpPr txBox="1"/>
          <p:nvPr/>
        </p:nvSpPr>
        <p:spPr>
          <a:xfrm>
            <a:off x="293700" y="1143025"/>
            <a:ext cx="11604600" cy="5508600"/>
          </a:xfrm>
          <a:prstGeom prst="rect">
            <a:avLst/>
          </a:prstGeom>
          <a:noFill/>
          <a:ln>
            <a:noFill/>
          </a:ln>
        </p:spPr>
        <p:txBody>
          <a:bodyPr anchorCtr="0" anchor="t" bIns="91425" lIns="91425" spcFirstLastPara="1" rIns="91425" wrap="square" tIns="91425">
            <a:noAutofit/>
          </a:bodyPr>
          <a:lstStyle/>
          <a:p>
            <a:pPr indent="0" lvl="0" marL="114300" rtl="0" algn="l">
              <a:lnSpc>
                <a:spcPct val="90000"/>
              </a:lnSpc>
              <a:spcBef>
                <a:spcPts val="1000"/>
              </a:spcBef>
              <a:spcAft>
                <a:spcPts val="0"/>
              </a:spcAft>
              <a:buNone/>
            </a:pPr>
            <a:r>
              <a:rPr lang="en-US" sz="1600">
                <a:solidFill>
                  <a:schemeClr val="dk1"/>
                </a:solidFill>
                <a:latin typeface="Gill Sans"/>
                <a:ea typeface="Gill Sans"/>
                <a:cs typeface="Gill Sans"/>
                <a:sym typeface="Gill Sans"/>
              </a:rPr>
              <a:t>Valuing Voices (esp. check the rich dtb. of ex-posts and the insights from the blogs)</a:t>
            </a:r>
            <a:r>
              <a:rPr lang="en-US" sz="1600">
                <a:solidFill>
                  <a:schemeClr val="dk1"/>
                </a:solidFill>
                <a:uFill>
                  <a:noFill/>
                </a:uFill>
                <a:latin typeface="Gill Sans"/>
                <a:ea typeface="Gill Sans"/>
                <a:cs typeface="Gill Sans"/>
                <a:sym typeface="Gill Sans"/>
                <a:hlinkClick r:id="rId3"/>
              </a:rPr>
              <a:t> </a:t>
            </a:r>
            <a:r>
              <a:rPr lang="en-US" sz="1600" u="sng">
                <a:solidFill>
                  <a:schemeClr val="hlink"/>
                </a:solidFill>
                <a:latin typeface="Gill Sans"/>
                <a:ea typeface="Gill Sans"/>
                <a:cs typeface="Gill Sans"/>
                <a:sym typeface="Gill Sans"/>
                <a:hlinkClick r:id="rId4"/>
              </a:rPr>
              <a:t>http://valuingvoices.com/valuing-voices/</a:t>
            </a:r>
            <a:endParaRPr sz="1600" u="sng">
              <a:solidFill>
                <a:schemeClr val="hlink"/>
              </a:solidFill>
              <a:latin typeface="Gill Sans"/>
              <a:ea typeface="Gill Sans"/>
              <a:cs typeface="Gill Sans"/>
              <a:sym typeface="Gill Sans"/>
            </a:endParaRPr>
          </a:p>
          <a:p>
            <a:pPr indent="0" lvl="0" marL="114300" rtl="0" algn="l">
              <a:lnSpc>
                <a:spcPct val="90000"/>
              </a:lnSpc>
              <a:spcBef>
                <a:spcPts val="1000"/>
              </a:spcBef>
              <a:spcAft>
                <a:spcPts val="0"/>
              </a:spcAft>
              <a:buNone/>
            </a:pPr>
            <a:r>
              <a:rPr lang="en-US" sz="1600">
                <a:solidFill>
                  <a:schemeClr val="dk1"/>
                </a:solidFill>
                <a:latin typeface="Gill Sans"/>
                <a:ea typeface="Gill Sans"/>
                <a:cs typeface="Gill Sans"/>
                <a:sym typeface="Gill Sans"/>
              </a:rPr>
              <a:t>Stopping as Success (check cases studies that speak to program and organizational successful transitions)</a:t>
            </a:r>
            <a:r>
              <a:rPr lang="en-US" sz="1600">
                <a:solidFill>
                  <a:schemeClr val="dk1"/>
                </a:solidFill>
                <a:uFill>
                  <a:noFill/>
                </a:uFill>
                <a:latin typeface="Gill Sans"/>
                <a:ea typeface="Gill Sans"/>
                <a:cs typeface="Gill Sans"/>
                <a:sym typeface="Gill Sans"/>
                <a:hlinkClick r:id="rId5"/>
              </a:rPr>
              <a:t> </a:t>
            </a:r>
            <a:r>
              <a:rPr lang="en-US" sz="1600" u="sng">
                <a:solidFill>
                  <a:schemeClr val="hlink"/>
                </a:solidFill>
                <a:latin typeface="Gill Sans"/>
                <a:ea typeface="Gill Sans"/>
                <a:cs typeface="Gill Sans"/>
                <a:sym typeface="Gill Sans"/>
                <a:hlinkClick r:id="rId6"/>
              </a:rPr>
              <a:t>https://www.stoppingassuccess.org/</a:t>
            </a:r>
            <a:endParaRPr sz="1600" u="sng">
              <a:solidFill>
                <a:schemeClr val="hlink"/>
              </a:solidFill>
              <a:latin typeface="Gill Sans"/>
              <a:ea typeface="Gill Sans"/>
              <a:cs typeface="Gill Sans"/>
              <a:sym typeface="Gill Sans"/>
            </a:endParaRPr>
          </a:p>
          <a:p>
            <a:pPr indent="0" lvl="0" marL="114300" rtl="0" algn="l">
              <a:lnSpc>
                <a:spcPct val="90000"/>
              </a:lnSpc>
              <a:spcBef>
                <a:spcPts val="1000"/>
              </a:spcBef>
              <a:spcAft>
                <a:spcPts val="0"/>
              </a:spcAft>
              <a:buNone/>
            </a:pPr>
            <a:r>
              <a:rPr lang="en-US" sz="1600">
                <a:solidFill>
                  <a:schemeClr val="dk1"/>
                </a:solidFill>
                <a:latin typeface="Gill Sans"/>
                <a:ea typeface="Gill Sans"/>
                <a:cs typeface="Gill Sans"/>
                <a:sym typeface="Gill Sans"/>
              </a:rPr>
              <a:t>In the story of poverty’s end, we cannot be heroes. But, we can be </a:t>
            </a:r>
            <a:r>
              <a:rPr b="1" lang="en-US" sz="1600">
                <a:solidFill>
                  <a:schemeClr val="dk1"/>
                </a:solidFill>
                <a:latin typeface="Gill Sans"/>
                <a:ea typeface="Gill Sans"/>
                <a:cs typeface="Gill Sans"/>
                <a:sym typeface="Gill Sans"/>
              </a:rPr>
              <a:t>Sidekicks. </a:t>
            </a:r>
            <a:r>
              <a:rPr lang="en-US" sz="1600">
                <a:solidFill>
                  <a:schemeClr val="dk1"/>
                </a:solidFill>
                <a:latin typeface="Gill Sans"/>
                <a:ea typeface="Gill Sans"/>
                <a:cs typeface="Gill Sans"/>
                <a:sym typeface="Gill Sans"/>
              </a:rPr>
              <a:t>Take a pledge!</a:t>
            </a:r>
            <a:r>
              <a:rPr b="1" lang="en-US" sz="1600">
                <a:solidFill>
                  <a:schemeClr val="dk1"/>
                </a:solidFill>
                <a:uFill>
                  <a:noFill/>
                </a:uFill>
                <a:latin typeface="Gill Sans"/>
                <a:ea typeface="Gill Sans"/>
                <a:cs typeface="Gill Sans"/>
                <a:sym typeface="Gill Sans"/>
                <a:hlinkClick r:id="rId7"/>
              </a:rPr>
              <a:t> </a:t>
            </a:r>
            <a:r>
              <a:rPr lang="en-US" sz="1600" u="sng">
                <a:solidFill>
                  <a:schemeClr val="hlink"/>
                </a:solidFill>
                <a:latin typeface="Gill Sans"/>
                <a:ea typeface="Gill Sans"/>
                <a:cs typeface="Gill Sans"/>
                <a:sym typeface="Gill Sans"/>
                <a:hlinkClick r:id="rId8"/>
              </a:rPr>
              <a:t>http://sidekickmanifesto.org/manifesto/</a:t>
            </a:r>
            <a:endParaRPr sz="1600" u="sng">
              <a:solidFill>
                <a:schemeClr val="hlink"/>
              </a:solidFill>
              <a:latin typeface="Gill Sans"/>
              <a:ea typeface="Gill Sans"/>
              <a:cs typeface="Gill Sans"/>
              <a:sym typeface="Gill Sans"/>
            </a:endParaRPr>
          </a:p>
          <a:p>
            <a:pPr indent="0" lvl="0" marL="114300" rtl="0" algn="l">
              <a:lnSpc>
                <a:spcPct val="90000"/>
              </a:lnSpc>
              <a:spcBef>
                <a:spcPts val="1000"/>
              </a:spcBef>
              <a:spcAft>
                <a:spcPts val="0"/>
              </a:spcAft>
              <a:buNone/>
            </a:pPr>
            <a:r>
              <a:rPr lang="en-US" sz="1600">
                <a:solidFill>
                  <a:schemeClr val="dk1"/>
                </a:solidFill>
                <a:latin typeface="Gill Sans"/>
                <a:ea typeface="Gill Sans"/>
                <a:cs typeface="Gill Sans"/>
                <a:sym typeface="Gill Sans"/>
              </a:rPr>
              <a:t>New insights into how we need more tools in our toolbox. Check these out: (a) Anticipatory Action  </a:t>
            </a:r>
            <a:r>
              <a:rPr lang="en-US" sz="1600" u="sng">
                <a:solidFill>
                  <a:schemeClr val="hlink"/>
                </a:solidFill>
                <a:latin typeface="Gill Sans"/>
                <a:ea typeface="Gill Sans"/>
                <a:cs typeface="Gill Sans"/>
                <a:sym typeface="Gill Sans"/>
                <a:hlinkClick r:id="rId9"/>
              </a:rPr>
              <a:t>https://docs.wfp.org/api/documents/WFP-0000110236/download/?_ga=2.163525237.879884154.1591270020-1997132059.1591107108</a:t>
            </a:r>
            <a:r>
              <a:rPr lang="en-US" sz="1600">
                <a:solidFill>
                  <a:schemeClr val="dk1"/>
                </a:solidFill>
                <a:latin typeface="Gill Sans"/>
                <a:ea typeface="Gill Sans"/>
                <a:cs typeface="Gill Sans"/>
                <a:sym typeface="Gill Sans"/>
              </a:rPr>
              <a:t> AND (b) Realist Evaluation</a:t>
            </a:r>
            <a:r>
              <a:rPr lang="en-US" sz="1600">
                <a:solidFill>
                  <a:schemeClr val="dk1"/>
                </a:solidFill>
                <a:uFill>
                  <a:noFill/>
                </a:uFill>
                <a:latin typeface="Gill Sans"/>
                <a:ea typeface="Gill Sans"/>
                <a:cs typeface="Gill Sans"/>
                <a:sym typeface="Gill Sans"/>
                <a:hlinkClick r:id="rId10"/>
              </a:rPr>
              <a:t> </a:t>
            </a:r>
            <a:r>
              <a:rPr lang="en-US" sz="1600" u="sng">
                <a:solidFill>
                  <a:schemeClr val="hlink"/>
                </a:solidFill>
                <a:latin typeface="Gill Sans"/>
                <a:ea typeface="Gill Sans"/>
                <a:cs typeface="Gill Sans"/>
                <a:sym typeface="Gill Sans"/>
                <a:hlinkClick r:id="rId11"/>
              </a:rPr>
              <a:t>https://www.betterevaluation.org/en/resources/website/brief_introduction_to_realist_evaluation</a:t>
            </a:r>
            <a:endParaRPr sz="1600" u="sng">
              <a:solidFill>
                <a:schemeClr val="hlink"/>
              </a:solidFill>
              <a:latin typeface="Gill Sans"/>
              <a:ea typeface="Gill Sans"/>
              <a:cs typeface="Gill Sans"/>
              <a:sym typeface="Gill Sans"/>
            </a:endParaRPr>
          </a:p>
          <a:p>
            <a:pPr indent="0" lvl="0" marL="114300" rtl="0" algn="l">
              <a:lnSpc>
                <a:spcPct val="90000"/>
              </a:lnSpc>
              <a:spcBef>
                <a:spcPts val="1000"/>
              </a:spcBef>
              <a:spcAft>
                <a:spcPts val="0"/>
              </a:spcAft>
              <a:buNone/>
            </a:pPr>
            <a:r>
              <a:rPr lang="en-US" sz="1600">
                <a:solidFill>
                  <a:schemeClr val="dk1"/>
                </a:solidFill>
                <a:latin typeface="Gill Sans"/>
                <a:ea typeface="Gill Sans"/>
                <a:cs typeface="Gill Sans"/>
                <a:sym typeface="Gill Sans"/>
              </a:rPr>
              <a:t>Time to Listen: Hearing People on the Receiving End of Development (book):</a:t>
            </a:r>
            <a:r>
              <a:rPr lang="en-US" sz="1600">
                <a:solidFill>
                  <a:schemeClr val="dk1"/>
                </a:solidFill>
                <a:uFill>
                  <a:noFill/>
                </a:uFill>
                <a:latin typeface="Gill Sans"/>
                <a:ea typeface="Gill Sans"/>
                <a:cs typeface="Gill Sans"/>
                <a:sym typeface="Gill Sans"/>
                <a:hlinkClick r:id="rId12"/>
              </a:rPr>
              <a:t> </a:t>
            </a:r>
            <a:r>
              <a:rPr lang="en-US" sz="1600" u="sng">
                <a:solidFill>
                  <a:schemeClr val="hlink"/>
                </a:solidFill>
                <a:latin typeface="Gill Sans"/>
                <a:ea typeface="Gill Sans"/>
                <a:cs typeface="Gill Sans"/>
                <a:sym typeface="Gill Sans"/>
                <a:hlinkClick r:id="rId13"/>
              </a:rPr>
              <a:t>https://www.cdacollaborative.org/wp-content/uploads/2016/01/Time-to-Listen-Hearing-People-on-the-Receiving-End-of-International-Aid.pdf</a:t>
            </a:r>
            <a:endParaRPr sz="1600" u="sng">
              <a:solidFill>
                <a:schemeClr val="hlink"/>
              </a:solidFill>
              <a:latin typeface="Gill Sans"/>
              <a:ea typeface="Gill Sans"/>
              <a:cs typeface="Gill Sans"/>
              <a:sym typeface="Gill Sans"/>
            </a:endParaRPr>
          </a:p>
          <a:p>
            <a:pPr indent="0" lvl="0" marL="114300" rtl="0" algn="l">
              <a:lnSpc>
                <a:spcPct val="90000"/>
              </a:lnSpc>
              <a:spcBef>
                <a:spcPts val="1000"/>
              </a:spcBef>
              <a:spcAft>
                <a:spcPts val="0"/>
              </a:spcAft>
              <a:buNone/>
            </a:pPr>
            <a:r>
              <a:rPr lang="en-US" sz="1600">
                <a:solidFill>
                  <a:schemeClr val="dk1"/>
                </a:solidFill>
                <a:latin typeface="Gill Sans"/>
                <a:ea typeface="Gill Sans"/>
                <a:cs typeface="Gill Sans"/>
                <a:sym typeface="Gill Sans"/>
              </a:rPr>
              <a:t>For more on the IPT-G read:</a:t>
            </a:r>
            <a:endParaRPr sz="1600">
              <a:solidFill>
                <a:schemeClr val="dk1"/>
              </a:solidFill>
              <a:latin typeface="Gill Sans"/>
              <a:ea typeface="Gill Sans"/>
              <a:cs typeface="Gill Sans"/>
              <a:sym typeface="Gill Sans"/>
            </a:endParaRPr>
          </a:p>
          <a:p>
            <a:pPr indent="0" lvl="0" marL="114300" rtl="0" algn="l">
              <a:lnSpc>
                <a:spcPct val="90000"/>
              </a:lnSpc>
              <a:spcBef>
                <a:spcPts val="1000"/>
              </a:spcBef>
              <a:spcAft>
                <a:spcPts val="0"/>
              </a:spcAft>
              <a:buNone/>
            </a:pPr>
            <a:r>
              <a:rPr lang="en-US" sz="1600">
                <a:solidFill>
                  <a:schemeClr val="dk1"/>
                </a:solidFill>
                <a:latin typeface="Gill Sans"/>
                <a:ea typeface="Gill Sans"/>
                <a:cs typeface="Gill Sans"/>
                <a:sym typeface="Gill Sans"/>
              </a:rPr>
              <a:t>Bass, J., Neugebauer, R., Clougherty, K.F. et al. Group Interpersonal Psychotherapy for Depression in Rural Uganda: 6-month Outcomes: Randomised Controlled Trial. (2006). British Journal of Psychiatry, 188, 567-573.</a:t>
            </a:r>
            <a:endParaRPr sz="1600">
              <a:solidFill>
                <a:schemeClr val="dk1"/>
              </a:solidFill>
              <a:latin typeface="Gill Sans"/>
              <a:ea typeface="Gill Sans"/>
              <a:cs typeface="Gill Sans"/>
              <a:sym typeface="Gill Sans"/>
            </a:endParaRPr>
          </a:p>
          <a:p>
            <a:pPr indent="0" lvl="0" marL="114300" rtl="0" algn="l">
              <a:lnSpc>
                <a:spcPct val="90000"/>
              </a:lnSpc>
              <a:spcBef>
                <a:spcPts val="1000"/>
              </a:spcBef>
              <a:spcAft>
                <a:spcPts val="0"/>
              </a:spcAft>
              <a:buNone/>
            </a:pPr>
            <a:r>
              <a:rPr lang="en-US" sz="1600">
                <a:solidFill>
                  <a:schemeClr val="dk1"/>
                </a:solidFill>
                <a:latin typeface="Gill Sans"/>
                <a:ea typeface="Gill Sans"/>
                <a:cs typeface="Gill Sans"/>
                <a:sym typeface="Gill Sans"/>
              </a:rPr>
              <a:t>Bolton, P., Bass, J., Neugebauer, R., et al. Group Interpersonal Psychotherapy for Depression in Rural Uganda A Randomized Controlled Trial. (2003). </a:t>
            </a:r>
            <a:r>
              <a:rPr i="1" lang="en-US" sz="1600">
                <a:solidFill>
                  <a:schemeClr val="dk1"/>
                </a:solidFill>
                <a:latin typeface="Gill Sans"/>
                <a:ea typeface="Gill Sans"/>
                <a:cs typeface="Gill Sans"/>
                <a:sym typeface="Gill Sans"/>
              </a:rPr>
              <a:t>JAMA</a:t>
            </a:r>
            <a:r>
              <a:rPr lang="en-US" sz="1600">
                <a:solidFill>
                  <a:schemeClr val="dk1"/>
                </a:solidFill>
                <a:latin typeface="Gill Sans"/>
                <a:ea typeface="Gill Sans"/>
                <a:cs typeface="Gill Sans"/>
                <a:sym typeface="Gill Sans"/>
              </a:rPr>
              <a:t>. 289(23), 3117-3124.</a:t>
            </a:r>
            <a:endParaRPr sz="1600">
              <a:solidFill>
                <a:schemeClr val="dk1"/>
              </a:solidFill>
              <a:latin typeface="Gill Sans"/>
              <a:ea typeface="Gill Sans"/>
              <a:cs typeface="Gill Sans"/>
              <a:sym typeface="Gill Sans"/>
            </a:endParaRPr>
          </a:p>
          <a:p>
            <a:pPr indent="0" lvl="0" marL="114300" rtl="0" algn="l">
              <a:lnSpc>
                <a:spcPct val="90000"/>
              </a:lnSpc>
              <a:spcBef>
                <a:spcPts val="1000"/>
              </a:spcBef>
              <a:spcAft>
                <a:spcPts val="0"/>
              </a:spcAft>
              <a:buNone/>
            </a:pPr>
            <a:r>
              <a:rPr lang="en-US" sz="1600">
                <a:solidFill>
                  <a:schemeClr val="dk1"/>
                </a:solidFill>
                <a:latin typeface="Gill Sans"/>
                <a:ea typeface="Gill Sans"/>
                <a:cs typeface="Gill Sans"/>
                <a:sym typeface="Gill Sans"/>
              </a:rPr>
              <a:t>Lewandowski, R.E., Bolton, P.A., Feighery A., et al. Local perceptions of the impact of group interpersonal psychotherapy in rural Uganda. (2016). Global Mental Health, 3(23). Available at:</a:t>
            </a:r>
            <a:r>
              <a:rPr lang="en-US" sz="1600">
                <a:solidFill>
                  <a:schemeClr val="dk1"/>
                </a:solidFill>
                <a:uFill>
                  <a:noFill/>
                </a:uFill>
                <a:latin typeface="Gill Sans"/>
                <a:ea typeface="Gill Sans"/>
                <a:cs typeface="Gill Sans"/>
                <a:sym typeface="Gill Sans"/>
                <a:hlinkClick r:id="rId14"/>
              </a:rPr>
              <a:t> </a:t>
            </a:r>
            <a:r>
              <a:rPr lang="en-US" sz="1600" u="sng">
                <a:solidFill>
                  <a:schemeClr val="hlink"/>
                </a:solidFill>
                <a:latin typeface="Gill Sans"/>
                <a:ea typeface="Gill Sans"/>
                <a:cs typeface="Gill Sans"/>
                <a:sym typeface="Gill Sans"/>
                <a:hlinkClick r:id="rId15"/>
              </a:rPr>
              <a:t>https://www.ncbi.nlm.nih.gov/pmc/articles/PMC5454764/</a:t>
            </a:r>
            <a:r>
              <a:rPr lang="en-US" sz="1600">
                <a:solidFill>
                  <a:schemeClr val="dk1"/>
                </a:solidFill>
                <a:latin typeface="Gill Sans"/>
                <a:ea typeface="Gill Sans"/>
                <a:cs typeface="Gill Sans"/>
                <a:sym typeface="Gill Sans"/>
              </a:rPr>
              <a:t>  </a:t>
            </a:r>
            <a:endParaRPr sz="1600">
              <a:solidFill>
                <a:schemeClr val="dk1"/>
              </a:solidFill>
              <a:latin typeface="Gill Sans"/>
              <a:ea typeface="Gill Sans"/>
              <a:cs typeface="Gill Sans"/>
              <a:sym typeface="Gill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pic>
        <p:nvPicPr>
          <p:cNvPr id="129" name="Google Shape;129;p4"/>
          <p:cNvPicPr preferRelativeResize="0"/>
          <p:nvPr/>
        </p:nvPicPr>
        <p:blipFill rotWithShape="1">
          <a:blip r:embed="rId4">
            <a:alphaModFix/>
          </a:blip>
          <a:srcRect b="0" l="0" r="19042" t="69171"/>
          <a:stretch/>
        </p:blipFill>
        <p:spPr>
          <a:xfrm>
            <a:off x="694800" y="1864047"/>
            <a:ext cx="10406234" cy="4124130"/>
          </a:xfrm>
          <a:prstGeom prst="rect">
            <a:avLst/>
          </a:prstGeom>
          <a:noFill/>
          <a:ln>
            <a:noFill/>
          </a:ln>
        </p:spPr>
      </p:pic>
      <p:sp>
        <p:nvSpPr>
          <p:cNvPr id="130" name="Google Shape;130;p4"/>
          <p:cNvSpPr txBox="1"/>
          <p:nvPr>
            <p:ph idx="12" type="sldNum"/>
          </p:nvPr>
        </p:nvSpPr>
        <p:spPr>
          <a:xfrm>
            <a:off x="321154" y="6162789"/>
            <a:ext cx="2534013" cy="349533"/>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r>
              <a:rPr lang="en-US"/>
              <a:t>Source: Sanjeev Sridharan, EES 2016</a:t>
            </a:r>
            <a:endParaRPr/>
          </a:p>
        </p:txBody>
      </p:sp>
      <p:pic>
        <p:nvPicPr>
          <p:cNvPr id="131" name="Google Shape;131;p4"/>
          <p:cNvPicPr preferRelativeResize="0"/>
          <p:nvPr/>
        </p:nvPicPr>
        <p:blipFill rotWithShape="1">
          <a:blip r:embed="rId5">
            <a:alphaModFix/>
          </a:blip>
          <a:srcRect b="0" l="0" r="0" t="0"/>
          <a:stretch/>
        </p:blipFill>
        <p:spPr>
          <a:xfrm>
            <a:off x="9995892" y="6512322"/>
            <a:ext cx="2210285" cy="349533"/>
          </a:xfrm>
          <a:prstGeom prst="rect">
            <a:avLst/>
          </a:prstGeom>
          <a:noFill/>
          <a:ln>
            <a:noFill/>
          </a:ln>
        </p:spPr>
      </p:pic>
      <p:sp>
        <p:nvSpPr>
          <p:cNvPr id="132" name="Google Shape;132;p4"/>
          <p:cNvSpPr/>
          <p:nvPr/>
        </p:nvSpPr>
        <p:spPr>
          <a:xfrm>
            <a:off x="1747629" y="262685"/>
            <a:ext cx="8814623" cy="107721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3" name="Google Shape;133;p4"/>
          <p:cNvSpPr txBox="1"/>
          <p:nvPr/>
        </p:nvSpPr>
        <p:spPr>
          <a:xfrm>
            <a:off x="1948174" y="262684"/>
            <a:ext cx="8413532"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We make </a:t>
            </a:r>
            <a:r>
              <a:rPr b="1" i="1" lang="en-US" sz="3200" u="none" cap="none" strike="noStrike">
                <a:solidFill>
                  <a:schemeClr val="dk1"/>
                </a:solidFill>
                <a:latin typeface="Calibri"/>
                <a:ea typeface="Calibri"/>
                <a:cs typeface="Calibri"/>
                <a:sym typeface="Calibri"/>
              </a:rPr>
              <a:t>unproven assumptions</a:t>
            </a:r>
            <a:r>
              <a:rPr b="1" i="0" lang="en-US" sz="3200" u="none" cap="none" strike="noStrike">
                <a:solidFill>
                  <a:schemeClr val="dk1"/>
                </a:solidFill>
                <a:latin typeface="Calibri"/>
                <a:ea typeface="Calibri"/>
                <a:cs typeface="Calibri"/>
                <a:sym typeface="Calibri"/>
              </a:rPr>
              <a:t> about global aid projects’ sustainability at final evaluation</a:t>
            </a:r>
            <a:endParaRPr b="0" i="0" sz="3200" u="none" cap="none" strike="noStrike">
              <a:solidFill>
                <a:schemeClr val="dk1"/>
              </a:solidFill>
              <a:latin typeface="Calibri"/>
              <a:ea typeface="Calibri"/>
              <a:cs typeface="Calibri"/>
              <a:sym typeface="Calibri"/>
            </a:endParaRPr>
          </a:p>
        </p:txBody>
      </p:sp>
      <p:sp>
        <p:nvSpPr>
          <p:cNvPr id="134" name="Google Shape;134;p4"/>
          <p:cNvSpPr txBox="1"/>
          <p:nvPr/>
        </p:nvSpPr>
        <p:spPr>
          <a:xfrm>
            <a:off x="7461225" y="1504769"/>
            <a:ext cx="157080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DO NOT</a:t>
            </a:r>
            <a:endParaRPr b="0" i="0" sz="1400" u="none" cap="none" strike="noStrike">
              <a:solidFill>
                <a:srgbClr val="000000"/>
              </a:solidFill>
              <a:latin typeface="Arial"/>
              <a:ea typeface="Arial"/>
              <a:cs typeface="Arial"/>
              <a:sym typeface="Arial"/>
            </a:endParaRPr>
          </a:p>
        </p:txBody>
      </p:sp>
      <p:sp>
        <p:nvSpPr>
          <p:cNvPr id="135" name="Google Shape;135;p4"/>
          <p:cNvSpPr txBox="1"/>
          <p:nvPr/>
        </p:nvSpPr>
        <p:spPr>
          <a:xfrm>
            <a:off x="2507205" y="1514514"/>
            <a:ext cx="10757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pic>
        <p:nvPicPr>
          <p:cNvPr id="141" name="Google Shape;141;p5"/>
          <p:cNvPicPr preferRelativeResize="0"/>
          <p:nvPr/>
        </p:nvPicPr>
        <p:blipFill rotWithShape="1">
          <a:blip r:embed="rId3">
            <a:alphaModFix/>
          </a:blip>
          <a:srcRect b="6627" l="2" r="-15" t="7060"/>
          <a:stretch/>
        </p:blipFill>
        <p:spPr>
          <a:xfrm>
            <a:off x="-16042" y="12371"/>
            <a:ext cx="12208042" cy="6986337"/>
          </a:xfrm>
          <a:prstGeom prst="rect">
            <a:avLst/>
          </a:prstGeom>
          <a:noFill/>
          <a:ln>
            <a:noFill/>
          </a:ln>
        </p:spPr>
      </p:pic>
      <p:sp>
        <p:nvSpPr>
          <p:cNvPr id="142" name="Google Shape;142;p5"/>
          <p:cNvSpPr txBox="1"/>
          <p:nvPr/>
        </p:nvSpPr>
        <p:spPr>
          <a:xfrm>
            <a:off x="1349115" y="2428407"/>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43" name="Google Shape;143;p5"/>
          <p:cNvGrpSpPr/>
          <p:nvPr/>
        </p:nvGrpSpPr>
        <p:grpSpPr>
          <a:xfrm>
            <a:off x="350342" y="4014378"/>
            <a:ext cx="11475274" cy="2682431"/>
            <a:chOff x="488600" y="4014378"/>
            <a:chExt cx="11475274" cy="2682431"/>
          </a:xfrm>
        </p:grpSpPr>
        <p:sp>
          <p:nvSpPr>
            <p:cNvPr id="144" name="Google Shape;144;p5"/>
            <p:cNvSpPr/>
            <p:nvPr/>
          </p:nvSpPr>
          <p:spPr>
            <a:xfrm>
              <a:off x="498432" y="4014378"/>
              <a:ext cx="11465442" cy="267765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Gill Sans"/>
                <a:ea typeface="Gill Sans"/>
                <a:cs typeface="Gill Sans"/>
                <a:sym typeface="Gill Sans"/>
              </a:endParaRPr>
            </a:p>
            <a:p>
              <a:pPr indent="0" lvl="1" marL="45720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Gill Sans"/>
                <a:ea typeface="Gill Sans"/>
                <a:cs typeface="Gill Sans"/>
                <a:sym typeface="Gill Sans"/>
              </a:endParaRPr>
            </a:p>
          </p:txBody>
        </p:sp>
        <p:sp>
          <p:nvSpPr>
            <p:cNvPr id="145" name="Google Shape;145;p5"/>
            <p:cNvSpPr/>
            <p:nvPr/>
          </p:nvSpPr>
          <p:spPr>
            <a:xfrm>
              <a:off x="488600" y="4019153"/>
              <a:ext cx="11465442" cy="2677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VV’s Selection Ex-post Project Sustainability Evaluations: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Char char="•"/>
              </a:pPr>
              <a:r>
                <a:rPr b="0" i="1" lang="en-US" sz="2400" u="none" cap="none" strike="noStrike">
                  <a:solidFill>
                    <a:srgbClr val="000000"/>
                  </a:solidFill>
                  <a:latin typeface="Calibri"/>
                  <a:ea typeface="Calibri"/>
                  <a:cs typeface="Calibri"/>
                  <a:sym typeface="Calibri"/>
                </a:rPr>
                <a:t>At least 2-20 years after projects have closed and donors support has ended</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Char char="•"/>
              </a:pPr>
              <a:r>
                <a:rPr b="0" i="1" lang="en-US" sz="2400" u="none" cap="none" strike="noStrike">
                  <a:solidFill>
                    <a:srgbClr val="000000"/>
                  </a:solidFill>
                  <a:latin typeface="Calibri"/>
                  <a:ea typeface="Calibri"/>
                  <a:cs typeface="Calibri"/>
                  <a:sym typeface="Calibri"/>
                </a:rPr>
                <a:t>Mixed-method fieldwork that gathers community-based partner and participant voices and shares results with them</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Char char="•"/>
              </a:pPr>
              <a:r>
                <a:rPr b="0" i="1" lang="en-US" sz="2400" u="none" cap="none" strike="noStrike">
                  <a:solidFill>
                    <a:srgbClr val="000000"/>
                  </a:solidFill>
                  <a:latin typeface="Calibri"/>
                  <a:ea typeface="Calibri"/>
                  <a:cs typeface="Calibri"/>
                  <a:sym typeface="Calibri"/>
                </a:rPr>
                <a:t>We look into </a:t>
              </a:r>
              <a:r>
                <a:rPr b="0" i="1" lang="en-US" sz="2400" u="sng" cap="none" strike="noStrike">
                  <a:solidFill>
                    <a:srgbClr val="000000"/>
                  </a:solidFill>
                  <a:latin typeface="Calibri"/>
                  <a:ea typeface="Calibri"/>
                  <a:cs typeface="Calibri"/>
                  <a:sym typeface="Calibri"/>
                </a:rPr>
                <a:t>why they were sustained or not</a:t>
              </a:r>
              <a:r>
                <a:rPr b="0" i="1" lang="en-US" sz="2400" u="none" cap="none" strike="noStrike">
                  <a:solidFill>
                    <a:srgbClr val="000000"/>
                  </a:solidFill>
                  <a:latin typeface="Calibri"/>
                  <a:ea typeface="Calibri"/>
                  <a:cs typeface="Calibri"/>
                  <a:sym typeface="Calibri"/>
                </a:rPr>
                <a:t> and how to fund/ design/ implement/ monitor &amp; evaluate differently</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Char char="•"/>
              </a:pPr>
              <a:r>
                <a:rPr b="0" i="1" lang="en-US" sz="2400" u="none" cap="none" strike="noStrike">
                  <a:solidFill>
                    <a:srgbClr val="000000"/>
                  </a:solidFill>
                  <a:latin typeface="Calibri"/>
                  <a:ea typeface="Calibri"/>
                  <a:cs typeface="Calibri"/>
                  <a:sym typeface="Calibri"/>
                </a:rPr>
                <a:t>We look for what emerged from local efforts ex-post</a:t>
              </a:r>
              <a:endParaRPr b="0" i="0" sz="1400" u="none" cap="none" strike="noStrike">
                <a:solidFill>
                  <a:srgbClr val="000000"/>
                </a:solidFill>
                <a:latin typeface="Calibri"/>
                <a:ea typeface="Calibri"/>
                <a:cs typeface="Calibri"/>
                <a:sym typeface="Calibri"/>
              </a:endParaRPr>
            </a:p>
          </p:txBody>
        </p:sp>
        <p:pic>
          <p:nvPicPr>
            <p:cNvPr id="146" name="Google Shape;146;p5"/>
            <p:cNvPicPr preferRelativeResize="0"/>
            <p:nvPr/>
          </p:nvPicPr>
          <p:blipFill rotWithShape="1">
            <a:blip r:embed="rId4">
              <a:alphaModFix/>
            </a:blip>
            <a:srcRect b="0" l="0" r="0" t="0"/>
            <a:stretch/>
          </p:blipFill>
          <p:spPr>
            <a:xfrm>
              <a:off x="9671427" y="6251763"/>
              <a:ext cx="2210285" cy="349533"/>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6"/>
          <p:cNvSpPr/>
          <p:nvPr/>
        </p:nvSpPr>
        <p:spPr>
          <a:xfrm>
            <a:off x="1228682" y="397363"/>
            <a:ext cx="9734635"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Calibri"/>
              <a:buNone/>
            </a:pPr>
            <a:r>
              <a:t/>
            </a:r>
            <a:endParaRPr b="0" i="0" sz="3600" u="none" cap="none" strike="noStrike">
              <a:solidFill>
                <a:schemeClr val="lt1"/>
              </a:solidFill>
              <a:latin typeface="Gill Sans"/>
              <a:ea typeface="Gill Sans"/>
              <a:cs typeface="Gill Sans"/>
              <a:sym typeface="Gill Sans"/>
            </a:endParaRPr>
          </a:p>
        </p:txBody>
      </p:sp>
      <p:pic>
        <p:nvPicPr>
          <p:cNvPr id="152" name="Google Shape;152;p6"/>
          <p:cNvPicPr preferRelativeResize="0"/>
          <p:nvPr/>
        </p:nvPicPr>
        <p:blipFill rotWithShape="1">
          <a:blip r:embed="rId3">
            <a:alphaModFix/>
          </a:blip>
          <a:srcRect b="0" l="0" r="0" t="0"/>
          <a:stretch/>
        </p:blipFill>
        <p:spPr>
          <a:xfrm>
            <a:off x="158320" y="417651"/>
            <a:ext cx="6488285" cy="6174659"/>
          </a:xfrm>
          <a:prstGeom prst="rect">
            <a:avLst/>
          </a:prstGeom>
          <a:noFill/>
          <a:ln>
            <a:noFill/>
          </a:ln>
        </p:spPr>
      </p:pic>
      <p:sp>
        <p:nvSpPr>
          <p:cNvPr id="153" name="Google Shape;153;p6"/>
          <p:cNvSpPr/>
          <p:nvPr/>
        </p:nvSpPr>
        <p:spPr>
          <a:xfrm>
            <a:off x="5703714" y="265690"/>
            <a:ext cx="6488286" cy="1152563"/>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Adding Post-Project Evaluation of Sustainability to the Project Cycle</a:t>
            </a:r>
            <a:endParaRPr b="0" i="0" sz="1400" u="none" cap="none" strike="noStrike">
              <a:solidFill>
                <a:srgbClr val="000000"/>
              </a:solidFill>
              <a:latin typeface="Arial"/>
              <a:ea typeface="Arial"/>
              <a:cs typeface="Arial"/>
              <a:sym typeface="Arial"/>
            </a:endParaRPr>
          </a:p>
        </p:txBody>
      </p:sp>
      <p:pic>
        <p:nvPicPr>
          <p:cNvPr id="154" name="Google Shape;154;p6"/>
          <p:cNvPicPr preferRelativeResize="0"/>
          <p:nvPr/>
        </p:nvPicPr>
        <p:blipFill rotWithShape="1">
          <a:blip r:embed="rId4">
            <a:alphaModFix/>
          </a:blip>
          <a:srcRect b="0" l="0" r="0" t="0"/>
          <a:stretch/>
        </p:blipFill>
        <p:spPr>
          <a:xfrm>
            <a:off x="9858174" y="6460637"/>
            <a:ext cx="2210285" cy="3495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7"/>
          <p:cNvSpPr/>
          <p:nvPr/>
        </p:nvSpPr>
        <p:spPr>
          <a:xfrm>
            <a:off x="329376" y="262684"/>
            <a:ext cx="3269229" cy="3166314"/>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0" name="Google Shape;160;p7"/>
          <p:cNvSpPr txBox="1"/>
          <p:nvPr/>
        </p:nvSpPr>
        <p:spPr>
          <a:xfrm>
            <a:off x="429649" y="724800"/>
            <a:ext cx="3168956" cy="20621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sng" cap="none" strike="noStrike">
                <a:solidFill>
                  <a:schemeClr val="dk1"/>
                </a:solidFill>
                <a:latin typeface="Calibri"/>
                <a:ea typeface="Calibri"/>
                <a:cs typeface="Calibri"/>
                <a:sym typeface="Calibri"/>
              </a:rPr>
              <a:t>Lutheran World Relief Tanzania, Ex-post Learning, 2018-2020</a:t>
            </a:r>
            <a:endParaRPr b="0" i="0" sz="3200" u="sng" cap="none" strike="noStrike">
              <a:solidFill>
                <a:schemeClr val="dk1"/>
              </a:solidFill>
              <a:latin typeface="Calibri"/>
              <a:ea typeface="Calibri"/>
              <a:cs typeface="Calibri"/>
              <a:sym typeface="Calibri"/>
            </a:endParaRPr>
          </a:p>
        </p:txBody>
      </p:sp>
      <p:pic>
        <p:nvPicPr>
          <p:cNvPr descr="A screenshot of a social media post with text and fruit&#10;&#10;Description automatically generated" id="161" name="Google Shape;161;p7"/>
          <p:cNvPicPr preferRelativeResize="0"/>
          <p:nvPr/>
        </p:nvPicPr>
        <p:blipFill rotWithShape="1">
          <a:blip r:embed="rId3">
            <a:alphaModFix/>
          </a:blip>
          <a:srcRect b="0" l="0" r="0" t="0"/>
          <a:stretch/>
        </p:blipFill>
        <p:spPr>
          <a:xfrm>
            <a:off x="3745942" y="262684"/>
            <a:ext cx="8446058" cy="6366387"/>
          </a:xfrm>
          <a:prstGeom prst="rect">
            <a:avLst/>
          </a:prstGeom>
          <a:noFill/>
          <a:ln>
            <a:noFill/>
          </a:ln>
        </p:spPr>
      </p:pic>
      <p:sp>
        <p:nvSpPr>
          <p:cNvPr id="162" name="Google Shape;162;p7"/>
          <p:cNvSpPr txBox="1"/>
          <p:nvPr/>
        </p:nvSpPr>
        <p:spPr>
          <a:xfrm>
            <a:off x="329377" y="4840990"/>
            <a:ext cx="2277372"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Source: </a:t>
            </a:r>
            <a:r>
              <a:rPr b="0" i="0" lang="en-US" sz="1800" u="sng" cap="none" strike="noStrike">
                <a:solidFill>
                  <a:schemeClr val="dk1"/>
                </a:solidFill>
                <a:latin typeface="Calibri"/>
                <a:ea typeface="Calibri"/>
                <a:cs typeface="Calibri"/>
                <a:sym typeface="Calibri"/>
                <a:hlinkClick r:id="rId4"/>
              </a:rPr>
              <a:t>https://lwr.org/technical-resources/grape-value-chain-and-food-security-dodoma-tanzania</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8"/>
          <p:cNvSpPr txBox="1"/>
          <p:nvPr>
            <p:ph type="title"/>
          </p:nvPr>
        </p:nvSpPr>
        <p:spPr>
          <a:xfrm>
            <a:off x="838200" y="365126"/>
            <a:ext cx="9964251" cy="87100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959"/>
              <a:buFont typeface="Calibri"/>
              <a:buNone/>
            </a:pPr>
            <a:br>
              <a:rPr lang="en-US" sz="3563"/>
            </a:br>
            <a:endParaRPr sz="3240"/>
          </a:p>
        </p:txBody>
      </p:sp>
      <p:sp>
        <p:nvSpPr>
          <p:cNvPr id="169" name="Google Shape;169;p8"/>
          <p:cNvSpPr txBox="1"/>
          <p:nvPr>
            <p:ph idx="1" type="body"/>
          </p:nvPr>
        </p:nvSpPr>
        <p:spPr>
          <a:xfrm>
            <a:off x="242591" y="1041841"/>
            <a:ext cx="8423086" cy="5356627"/>
          </a:xfrm>
          <a:prstGeom prst="rect">
            <a:avLst/>
          </a:prstGeom>
          <a:noFill/>
          <a:ln>
            <a:noFill/>
          </a:ln>
        </p:spPr>
        <p:txBody>
          <a:bodyPr anchorCtr="0" anchor="t" bIns="45700" lIns="91425" spcFirstLastPara="1" rIns="91425" wrap="square" tIns="45700">
            <a:normAutofit/>
          </a:bodyPr>
          <a:lstStyle/>
          <a:p>
            <a:pPr indent="-363220" lvl="0" marL="514350" rtl="0" algn="l">
              <a:lnSpc>
                <a:spcPct val="80000"/>
              </a:lnSpc>
              <a:spcBef>
                <a:spcPts val="0"/>
              </a:spcBef>
              <a:spcAft>
                <a:spcPts val="0"/>
              </a:spcAft>
              <a:buClr>
                <a:schemeClr val="dk1"/>
              </a:buClr>
              <a:buSzPts val="2380"/>
              <a:buNone/>
            </a:pPr>
            <a:r>
              <a:t/>
            </a:r>
            <a:endParaRPr sz="2380"/>
          </a:p>
          <a:p>
            <a:pPr indent="-514350" lvl="0" marL="514350" rtl="0" algn="l">
              <a:lnSpc>
                <a:spcPct val="80000"/>
              </a:lnSpc>
              <a:spcBef>
                <a:spcPts val="0"/>
              </a:spcBef>
              <a:spcAft>
                <a:spcPts val="0"/>
              </a:spcAft>
              <a:buClr>
                <a:schemeClr val="dk1"/>
              </a:buClr>
              <a:buSzPts val="2380"/>
              <a:buAutoNum type="arabicPeriod"/>
            </a:pPr>
            <a:r>
              <a:rPr b="1" lang="en-US" sz="2380"/>
              <a:t>Resources &amp; Partnerships: </a:t>
            </a:r>
            <a:r>
              <a:rPr lang="en-US" sz="2380"/>
              <a:t>Communities sustained </a:t>
            </a:r>
            <a:r>
              <a:rPr b="1" lang="en-US" sz="2380"/>
              <a:t>local health clinic for safe deliveries</a:t>
            </a:r>
            <a:r>
              <a:rPr i="1" lang="en-US" sz="2380"/>
              <a:t> through innovative local fundraising from contributions from local weddings &amp; baptisms and partnerships with the Ministry of Health, sustaining Catholic Relief Services work</a:t>
            </a:r>
            <a:r>
              <a:rPr b="1" i="1" lang="en-US" sz="2380"/>
              <a:t> </a:t>
            </a:r>
            <a:r>
              <a:rPr lang="en-US" sz="2380"/>
              <a:t>(CRS/</a:t>
            </a:r>
            <a:r>
              <a:rPr b="1" lang="en-US" sz="2380"/>
              <a:t>Niger</a:t>
            </a:r>
            <a:r>
              <a:rPr lang="en-US" sz="2380"/>
              <a:t>)</a:t>
            </a:r>
            <a:endParaRPr/>
          </a:p>
          <a:p>
            <a:pPr indent="-363220" lvl="0" marL="514350" rtl="0" algn="l">
              <a:lnSpc>
                <a:spcPct val="80000"/>
              </a:lnSpc>
              <a:spcBef>
                <a:spcPts val="0"/>
              </a:spcBef>
              <a:spcAft>
                <a:spcPts val="0"/>
              </a:spcAft>
              <a:buClr>
                <a:schemeClr val="dk1"/>
              </a:buClr>
              <a:buSzPts val="2380"/>
              <a:buNone/>
            </a:pPr>
            <a:r>
              <a:t/>
            </a:r>
            <a:endParaRPr b="1" sz="2380"/>
          </a:p>
          <a:p>
            <a:pPr indent="-514350" lvl="0" marL="514350" rtl="0" algn="l">
              <a:lnSpc>
                <a:spcPct val="80000"/>
              </a:lnSpc>
              <a:spcBef>
                <a:spcPts val="0"/>
              </a:spcBef>
              <a:spcAft>
                <a:spcPts val="0"/>
              </a:spcAft>
              <a:buClr>
                <a:schemeClr val="dk1"/>
              </a:buClr>
              <a:buSzPts val="2380"/>
              <a:buAutoNum type="arabicPeriod"/>
            </a:pPr>
            <a:r>
              <a:rPr b="1" lang="en-US" sz="2380"/>
              <a:t>Ownership &amp; Replication: </a:t>
            </a:r>
            <a:r>
              <a:rPr i="1" lang="en-US" sz="2380"/>
              <a:t>Half of the members of the </a:t>
            </a:r>
            <a:r>
              <a:rPr b="1" i="1" lang="en-US" sz="2380"/>
              <a:t>all-women Village Banks reported creating new Village Bank groups elsewhere </a:t>
            </a:r>
            <a:r>
              <a:rPr i="1" lang="en-US" sz="2380"/>
              <a:t>and helping one another address </a:t>
            </a:r>
            <a:r>
              <a:rPr b="1" i="1" lang="en-US" sz="2380"/>
              <a:t>domestic violence</a:t>
            </a:r>
            <a:r>
              <a:rPr i="1" lang="en-US" sz="2380"/>
              <a:t> after Village Bank funding ended, building on project team collaborations </a:t>
            </a:r>
            <a:r>
              <a:rPr lang="en-US" sz="2380"/>
              <a:t>(Pact/</a:t>
            </a:r>
            <a:r>
              <a:rPr b="1" lang="en-US" sz="2380"/>
              <a:t>Nepal</a:t>
            </a:r>
            <a:r>
              <a:rPr lang="en-US" sz="2380"/>
              <a:t>)</a:t>
            </a:r>
            <a:endParaRPr/>
          </a:p>
          <a:p>
            <a:pPr indent="-363220" lvl="0" marL="514350" rtl="0" algn="l">
              <a:lnSpc>
                <a:spcPct val="80000"/>
              </a:lnSpc>
              <a:spcBef>
                <a:spcPts val="0"/>
              </a:spcBef>
              <a:spcAft>
                <a:spcPts val="0"/>
              </a:spcAft>
              <a:buClr>
                <a:schemeClr val="dk1"/>
              </a:buClr>
              <a:buSzPts val="2380"/>
              <a:buNone/>
            </a:pPr>
            <a:r>
              <a:t/>
            </a:r>
            <a:endParaRPr b="1" sz="2380"/>
          </a:p>
          <a:p>
            <a:pPr indent="-514350" lvl="0" marL="514350" rtl="0" algn="l">
              <a:lnSpc>
                <a:spcPct val="80000"/>
              </a:lnSpc>
              <a:spcBef>
                <a:spcPts val="0"/>
              </a:spcBef>
              <a:spcAft>
                <a:spcPts val="0"/>
              </a:spcAft>
              <a:buClr>
                <a:schemeClr val="dk1"/>
              </a:buClr>
              <a:buSzPts val="2380"/>
              <a:buAutoNum type="arabicPeriod"/>
            </a:pPr>
            <a:r>
              <a:rPr b="1" lang="en-US" sz="2380"/>
              <a:t>Unintended Impacts: </a:t>
            </a:r>
            <a:r>
              <a:rPr i="1" lang="en-US" sz="2380"/>
              <a:t>A food security project improved assets and consumption for women, but it was </a:t>
            </a:r>
            <a:r>
              <a:rPr b="1" i="1" lang="en-US" sz="2380"/>
              <a:t>better </a:t>
            </a:r>
            <a:r>
              <a:rPr b="1" i="1" lang="en-US" sz="2380">
                <a:solidFill>
                  <a:srgbClr val="000000"/>
                </a:solidFill>
                <a:latin typeface="Calibri"/>
                <a:ea typeface="Calibri"/>
                <a:cs typeface="Calibri"/>
                <a:sym typeface="Calibri"/>
              </a:rPr>
              <a:t>water access that led to unplanned decreases in gender violence</a:t>
            </a:r>
            <a:r>
              <a:rPr i="1" lang="en-US" sz="2380">
                <a:solidFill>
                  <a:srgbClr val="000000"/>
                </a:solidFill>
                <a:latin typeface="Calibri"/>
                <a:ea typeface="Calibri"/>
                <a:cs typeface="Calibri"/>
                <a:sym typeface="Calibri"/>
              </a:rPr>
              <a:t> (LWR/ </a:t>
            </a:r>
            <a:r>
              <a:rPr b="1" i="1" lang="en-US" sz="2380">
                <a:solidFill>
                  <a:srgbClr val="000000"/>
                </a:solidFill>
                <a:latin typeface="Calibri"/>
                <a:ea typeface="Calibri"/>
                <a:cs typeface="Calibri"/>
                <a:sym typeface="Calibri"/>
              </a:rPr>
              <a:t>Niger</a:t>
            </a:r>
            <a:r>
              <a:rPr i="1" lang="en-US" sz="2380">
                <a:solidFill>
                  <a:srgbClr val="000000"/>
                </a:solidFill>
                <a:latin typeface="Calibri"/>
                <a:ea typeface="Calibri"/>
                <a:cs typeface="Calibri"/>
                <a:sym typeface="Calibri"/>
              </a:rPr>
              <a:t>)</a:t>
            </a:r>
            <a:endParaRPr/>
          </a:p>
        </p:txBody>
      </p:sp>
      <p:pic>
        <p:nvPicPr>
          <p:cNvPr descr="emerging_-_Google_Search.png" id="170" name="Google Shape;170;p8"/>
          <p:cNvPicPr preferRelativeResize="0"/>
          <p:nvPr/>
        </p:nvPicPr>
        <p:blipFill rotWithShape="1">
          <a:blip r:embed="rId3">
            <a:alphaModFix/>
          </a:blip>
          <a:srcRect b="0" l="0" r="0" t="0"/>
          <a:stretch/>
        </p:blipFill>
        <p:spPr>
          <a:xfrm>
            <a:off x="8621486" y="1447799"/>
            <a:ext cx="3449864" cy="4647339"/>
          </a:xfrm>
          <a:prstGeom prst="rect">
            <a:avLst/>
          </a:prstGeom>
          <a:noFill/>
          <a:ln>
            <a:noFill/>
          </a:ln>
        </p:spPr>
      </p:pic>
      <p:pic>
        <p:nvPicPr>
          <p:cNvPr id="171" name="Google Shape;171;p8"/>
          <p:cNvPicPr preferRelativeResize="0"/>
          <p:nvPr/>
        </p:nvPicPr>
        <p:blipFill rotWithShape="1">
          <a:blip r:embed="rId4">
            <a:alphaModFix/>
          </a:blip>
          <a:srcRect b="0" l="0" r="0" t="0"/>
          <a:stretch/>
        </p:blipFill>
        <p:spPr>
          <a:xfrm>
            <a:off x="9995892" y="6508467"/>
            <a:ext cx="2210285" cy="349533"/>
          </a:xfrm>
          <a:prstGeom prst="rect">
            <a:avLst/>
          </a:prstGeom>
          <a:noFill/>
          <a:ln>
            <a:noFill/>
          </a:ln>
        </p:spPr>
      </p:pic>
      <p:sp>
        <p:nvSpPr>
          <p:cNvPr id="172" name="Google Shape;172;p8"/>
          <p:cNvSpPr txBox="1"/>
          <p:nvPr/>
        </p:nvSpPr>
        <p:spPr>
          <a:xfrm>
            <a:off x="508886" y="6335401"/>
            <a:ext cx="8866557" cy="338554"/>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Sources: Cekan Valuing Voices study for CRS/ Niger, 2016, Cekan for LWR 2008, PACT/ Nepal 2013, </a:t>
            </a:r>
            <a:endParaRPr b="0" i="0" sz="1400" u="none" cap="none" strike="noStrike">
              <a:solidFill>
                <a:srgbClr val="000000"/>
              </a:solidFill>
              <a:latin typeface="Arial"/>
              <a:ea typeface="Arial"/>
              <a:cs typeface="Arial"/>
              <a:sym typeface="Arial"/>
            </a:endParaRPr>
          </a:p>
        </p:txBody>
      </p:sp>
      <p:sp>
        <p:nvSpPr>
          <p:cNvPr id="173" name="Google Shape;173;p8"/>
          <p:cNvSpPr/>
          <p:nvPr/>
        </p:nvSpPr>
        <p:spPr>
          <a:xfrm>
            <a:off x="242592" y="265690"/>
            <a:ext cx="11828758" cy="77658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4" name="Google Shape;174;p8"/>
          <p:cNvSpPr/>
          <p:nvPr/>
        </p:nvSpPr>
        <p:spPr>
          <a:xfrm>
            <a:off x="242590" y="411096"/>
            <a:ext cx="1170681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VV Innovation: New, </a:t>
            </a:r>
            <a:r>
              <a:rPr b="1" i="1" lang="en-US" sz="3200" u="none" cap="none" strike="noStrike">
                <a:solidFill>
                  <a:schemeClr val="dk1"/>
                </a:solidFill>
                <a:latin typeface="Calibri"/>
                <a:ea typeface="Calibri"/>
                <a:cs typeface="Calibri"/>
                <a:sym typeface="Calibri"/>
              </a:rPr>
              <a:t>Emerging</a:t>
            </a:r>
            <a:r>
              <a:rPr b="1" i="0" lang="en-US" sz="3200" u="none" cap="none" strike="noStrike">
                <a:solidFill>
                  <a:schemeClr val="dk1"/>
                </a:solidFill>
                <a:latin typeface="Calibri"/>
                <a:ea typeface="Calibri"/>
                <a:cs typeface="Calibri"/>
                <a:sym typeface="Calibri"/>
              </a:rPr>
              <a:t> Local Outcomes from Niger &amp; Nepal</a:t>
            </a:r>
            <a:endParaRPr b="1" i="0" sz="3200" u="none" cap="none" strike="noStrike">
              <a:solidFill>
                <a:schemeClr val="dk1"/>
              </a:solidFill>
              <a:latin typeface="Calibri"/>
              <a:ea typeface="Calibri"/>
              <a:cs typeface="Calibri"/>
              <a:sym typeface="Calibri"/>
            </a:endParaRPr>
          </a:p>
        </p:txBody>
      </p:sp>
      <p:sp>
        <p:nvSpPr>
          <p:cNvPr id="175" name="Google Shape;175;p8"/>
          <p:cNvSpPr/>
          <p:nvPr/>
        </p:nvSpPr>
        <p:spPr>
          <a:xfrm>
            <a:off x="8621486" y="5827550"/>
            <a:ext cx="3494055" cy="26758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6" name="Google Shape;176;p8"/>
          <p:cNvSpPr txBox="1"/>
          <p:nvPr/>
        </p:nvSpPr>
        <p:spPr>
          <a:xfrm>
            <a:off x="8893100" y="5772210"/>
            <a:ext cx="27058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Emerging from local efforts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pic>
        <p:nvPicPr>
          <p:cNvPr id="182" name="Google Shape;182;p9"/>
          <p:cNvPicPr preferRelativeResize="0"/>
          <p:nvPr/>
        </p:nvPicPr>
        <p:blipFill rotWithShape="1">
          <a:blip r:embed="rId3">
            <a:alphaModFix/>
          </a:blip>
          <a:srcRect b="4435" l="1884" r="1991" t="1850"/>
          <a:stretch/>
        </p:blipFill>
        <p:spPr>
          <a:xfrm>
            <a:off x="2149475" y="0"/>
            <a:ext cx="7893050" cy="6857999"/>
          </a:xfrm>
          <a:prstGeom prst="rect">
            <a:avLst/>
          </a:prstGeom>
          <a:noFill/>
          <a:ln>
            <a:noFill/>
          </a:ln>
        </p:spPr>
      </p:pic>
      <p:pic>
        <p:nvPicPr>
          <p:cNvPr id="183" name="Google Shape;183;p9"/>
          <p:cNvPicPr preferRelativeResize="0"/>
          <p:nvPr/>
        </p:nvPicPr>
        <p:blipFill rotWithShape="1">
          <a:blip r:embed="rId4">
            <a:alphaModFix/>
          </a:blip>
          <a:srcRect b="0" l="0" r="0" t="0"/>
          <a:stretch/>
        </p:blipFill>
        <p:spPr>
          <a:xfrm>
            <a:off x="10102850" y="6426997"/>
            <a:ext cx="1924050" cy="30426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2020-06-24T04:01:55Z</dcterms:created>
  <dc:creator>Isabella Jean</dc:creator>
</cp:coreProperties>
</file>