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60" r:id="rId3"/>
    <p:sldId id="261" r:id="rId4"/>
    <p:sldId id="270" r:id="rId5"/>
    <p:sldId id="271" r:id="rId6"/>
    <p:sldId id="275" r:id="rId7"/>
    <p:sldId id="268" r:id="rId8"/>
    <p:sldId id="273" r:id="rId9"/>
    <p:sldId id="272" r:id="rId10"/>
    <p:sldId id="266" r:id="rId11"/>
    <p:sldId id="274"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B9101-9C90-48FA-ACE3-18AE60BD9CDC}" type="datetimeFigureOut">
              <a:rPr lang="en-US" smtClean="0"/>
              <a:t>5/21/2021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7CE03-8134-4E18-95D1-A27827846297}" type="slidenum">
              <a:rPr lang="en-US" smtClean="0"/>
              <a:t>‹#›</a:t>
            </a:fld>
            <a:endParaRPr lang="en-US"/>
          </a:p>
        </p:txBody>
      </p:sp>
    </p:spTree>
    <p:extLst>
      <p:ext uri="{BB962C8B-B14F-4D97-AF65-F5344CB8AC3E}">
        <p14:creationId xmlns:p14="http://schemas.microsoft.com/office/powerpoint/2010/main" val="188816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7CE03-8134-4E18-95D1-A27827846297}" type="slidenum">
              <a:rPr lang="en-US" smtClean="0"/>
              <a:t>7</a:t>
            </a:fld>
            <a:endParaRPr lang="en-US"/>
          </a:p>
        </p:txBody>
      </p:sp>
    </p:spTree>
    <p:extLst>
      <p:ext uri="{BB962C8B-B14F-4D97-AF65-F5344CB8AC3E}">
        <p14:creationId xmlns:p14="http://schemas.microsoft.com/office/powerpoint/2010/main" val="303917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7CE03-8134-4E18-95D1-A27827846297}" type="slidenum">
              <a:rPr lang="en-US" smtClean="0"/>
              <a:t>9</a:t>
            </a:fld>
            <a:endParaRPr lang="en-US"/>
          </a:p>
        </p:txBody>
      </p:sp>
    </p:spTree>
    <p:extLst>
      <p:ext uri="{BB962C8B-B14F-4D97-AF65-F5344CB8AC3E}">
        <p14:creationId xmlns:p14="http://schemas.microsoft.com/office/powerpoint/2010/main" val="385154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22108B49-5FC1-4CB6-8E35-008957742429}" type="datetimeFigureOut">
              <a:rPr lang="en-US" smtClean="0"/>
              <a:t>5/21/2021</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27E8BDA-F4B5-4F8B-8EC5-8D07AF443E9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108B49-5FC1-4CB6-8E35-008957742429}"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E8BDA-F4B5-4F8B-8EC5-8D07AF443E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108B49-5FC1-4CB6-8E35-008957742429}"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E8BDA-F4B5-4F8B-8EC5-8D07AF443E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108B49-5FC1-4CB6-8E35-008957742429}"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E8BDA-F4B5-4F8B-8EC5-8D07AF443E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108B49-5FC1-4CB6-8E35-008957742429}"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E8BDA-F4B5-4F8B-8EC5-8D07AF443E9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108B49-5FC1-4CB6-8E35-008957742429}"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E8BDA-F4B5-4F8B-8EC5-8D07AF443E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108B49-5FC1-4CB6-8E35-008957742429}"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E8BDA-F4B5-4F8B-8EC5-8D07AF443E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108B49-5FC1-4CB6-8E35-008957742429}"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E8BDA-F4B5-4F8B-8EC5-8D07AF443E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2108B49-5FC1-4CB6-8E35-008957742429}"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E8BDA-F4B5-4F8B-8EC5-8D07AF443E9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108B49-5FC1-4CB6-8E35-008957742429}"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E8BDA-F4B5-4F8B-8EC5-8D07AF443E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2108B49-5FC1-4CB6-8E35-008957742429}"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E8BDA-F4B5-4F8B-8EC5-8D07AF443E9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2108B49-5FC1-4CB6-8E35-008957742429}" type="datetimeFigureOut">
              <a:rPr lang="en-US" smtClean="0"/>
              <a:t>5/21/2021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27E8BDA-F4B5-4F8B-8EC5-8D07AF443E9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4005064"/>
            <a:ext cx="7884368" cy="2520280"/>
          </a:xfrm>
        </p:spPr>
        <p:txBody>
          <a:bodyPr>
            <a:normAutofit fontScale="90000"/>
          </a:bodyPr>
          <a:lstStyle/>
          <a:p>
            <a:pPr algn="ctr"/>
            <a:r>
              <a:rPr lang="en-US" sz="4000" dirty="0">
                <a:solidFill>
                  <a:schemeClr val="tx1"/>
                </a:solidFill>
                <a:ea typeface="Calibri"/>
                <a:cs typeface="Arial"/>
              </a:rPr>
              <a:t/>
            </a:r>
            <a:br>
              <a:rPr lang="en-US" sz="4000" dirty="0">
                <a:solidFill>
                  <a:schemeClr val="tx1"/>
                </a:solidFill>
                <a:ea typeface="Calibri"/>
                <a:cs typeface="Arial"/>
              </a:rPr>
            </a:br>
            <a:r>
              <a:rPr lang="en-US" sz="2700" b="1" dirty="0">
                <a:solidFill>
                  <a:schemeClr val="tx1"/>
                </a:solidFill>
                <a:latin typeface="Berlin Sans FB Demi" pitchFamily="34" charset="0"/>
                <a:ea typeface="Calibri"/>
                <a:cs typeface="Calibri"/>
              </a:rPr>
              <a:t>The Role of Spiritual Values  </a:t>
            </a:r>
            <a:r>
              <a:rPr lang="en-US" sz="2700" b="1" dirty="0" smtClean="0">
                <a:solidFill>
                  <a:schemeClr val="tx1"/>
                </a:solidFill>
                <a:latin typeface="Berlin Sans FB Demi" pitchFamily="34" charset="0"/>
                <a:ea typeface="Calibri"/>
                <a:cs typeface="Calibri"/>
              </a:rPr>
              <a:t/>
            </a:r>
            <a:br>
              <a:rPr lang="en-US" sz="2700" b="1" dirty="0" smtClean="0">
                <a:solidFill>
                  <a:schemeClr val="tx1"/>
                </a:solidFill>
                <a:latin typeface="Berlin Sans FB Demi" pitchFamily="34" charset="0"/>
                <a:ea typeface="Calibri"/>
                <a:cs typeface="Calibri"/>
              </a:rPr>
            </a:br>
            <a:r>
              <a:rPr lang="en-US" sz="2700" b="1" dirty="0" smtClean="0">
                <a:solidFill>
                  <a:schemeClr val="tx1"/>
                </a:solidFill>
                <a:latin typeface="Berlin Sans FB Demi" pitchFamily="34" charset="0"/>
                <a:ea typeface="Calibri"/>
                <a:cs typeface="Calibri"/>
              </a:rPr>
              <a:t>in  </a:t>
            </a:r>
            <a:r>
              <a:rPr lang="en-US" sz="2700" b="1" dirty="0">
                <a:solidFill>
                  <a:schemeClr val="tx1"/>
                </a:solidFill>
                <a:latin typeface="Berlin Sans FB Demi" pitchFamily="34" charset="0"/>
                <a:ea typeface="Calibri"/>
                <a:cs typeface="Calibri"/>
              </a:rPr>
              <a:t>Developing  </a:t>
            </a:r>
            <a:r>
              <a:rPr lang="en-US" sz="2700" b="1" dirty="0" smtClean="0">
                <a:solidFill>
                  <a:schemeClr val="tx1"/>
                </a:solidFill>
                <a:latin typeface="Berlin Sans FB Demi" pitchFamily="34" charset="0"/>
                <a:ea typeface="Calibri"/>
                <a:cs typeface="Calibri"/>
              </a:rPr>
              <a:t>Vibrant </a:t>
            </a:r>
            <a:r>
              <a:rPr lang="en-US" sz="2700" b="1" dirty="0">
                <a:solidFill>
                  <a:schemeClr val="tx1"/>
                </a:solidFill>
                <a:latin typeface="Berlin Sans FB Demi" pitchFamily="34" charset="0"/>
                <a:ea typeface="Calibri"/>
                <a:cs typeface="Calibri"/>
              </a:rPr>
              <a:t>Community</a:t>
            </a:r>
            <a:r>
              <a:rPr lang="en-US" sz="2700" dirty="0">
                <a:solidFill>
                  <a:schemeClr val="tx1"/>
                </a:solidFill>
                <a:latin typeface="Berlin Sans FB Demi" pitchFamily="34" charset="0"/>
                <a:ea typeface="Calibri"/>
                <a:cs typeface="Arial"/>
              </a:rPr>
              <a:t/>
            </a:r>
            <a:br>
              <a:rPr lang="en-US" sz="2700" dirty="0">
                <a:solidFill>
                  <a:schemeClr val="tx1"/>
                </a:solidFill>
                <a:latin typeface="Berlin Sans FB Demi" pitchFamily="34" charset="0"/>
                <a:ea typeface="Calibri"/>
                <a:cs typeface="Arial"/>
              </a:rPr>
            </a:br>
            <a:r>
              <a:rPr lang="en-US" sz="2700" b="1" dirty="0">
                <a:solidFill>
                  <a:schemeClr val="tx1"/>
                </a:solidFill>
                <a:latin typeface="Berlin Sans FB Demi" pitchFamily="34" charset="0"/>
                <a:ea typeface="Calibri"/>
                <a:cs typeface="Calibri"/>
              </a:rPr>
              <a:t>Based on Best </a:t>
            </a:r>
            <a:r>
              <a:rPr lang="en-US" sz="2700" b="1" dirty="0" err="1">
                <a:solidFill>
                  <a:schemeClr val="tx1"/>
                </a:solidFill>
                <a:latin typeface="Berlin Sans FB Demi" pitchFamily="34" charset="0"/>
                <a:ea typeface="Calibri"/>
                <a:cs typeface="Calibri"/>
              </a:rPr>
              <a:t>Practises</a:t>
            </a:r>
            <a:r>
              <a:rPr lang="en-US" sz="2700" b="1" dirty="0">
                <a:solidFill>
                  <a:schemeClr val="tx1"/>
                </a:solidFill>
                <a:latin typeface="Berlin Sans FB Demi" pitchFamily="34" charset="0"/>
                <a:ea typeface="Calibri"/>
                <a:cs typeface="Calibri"/>
              </a:rPr>
              <a:t> </a:t>
            </a:r>
            <a:r>
              <a:rPr lang="en-US" sz="2700" b="1">
                <a:solidFill>
                  <a:schemeClr val="tx1"/>
                </a:solidFill>
                <a:latin typeface="Berlin Sans FB Demi" pitchFamily="34" charset="0"/>
                <a:ea typeface="Calibri"/>
                <a:cs typeface="Calibri"/>
              </a:rPr>
              <a:t>in </a:t>
            </a:r>
            <a:r>
              <a:rPr lang="en-US" sz="2700" b="1" smtClean="0">
                <a:solidFill>
                  <a:schemeClr val="tx1"/>
                </a:solidFill>
                <a:latin typeface="Berlin Sans FB Demi" pitchFamily="34" charset="0"/>
                <a:ea typeface="Calibri"/>
                <a:cs typeface="Calibri"/>
              </a:rPr>
              <a:t>using </a:t>
            </a:r>
            <a:r>
              <a:rPr lang="en-US" sz="2700" b="1" dirty="0">
                <a:solidFill>
                  <a:schemeClr val="tx1"/>
                </a:solidFill>
                <a:latin typeface="Berlin Sans FB Demi" pitchFamily="34" charset="0"/>
                <a:ea typeface="Calibri"/>
                <a:cs typeface="Calibri"/>
              </a:rPr>
              <a:t>Asset Based Community Development </a:t>
            </a:r>
            <a:r>
              <a:rPr lang="en-US" sz="2700" b="1" dirty="0" smtClean="0">
                <a:solidFill>
                  <a:schemeClr val="tx1"/>
                </a:solidFill>
                <a:latin typeface="Berlin Sans FB Demi" pitchFamily="34" charset="0"/>
                <a:ea typeface="Calibri"/>
                <a:cs typeface="Calibri"/>
              </a:rPr>
              <a:t>as </a:t>
            </a:r>
            <a:r>
              <a:rPr lang="en-US" sz="2700" b="1" dirty="0">
                <a:solidFill>
                  <a:schemeClr val="tx1"/>
                </a:solidFill>
                <a:latin typeface="Berlin Sans FB Demi" pitchFamily="34" charset="0"/>
                <a:ea typeface="Calibri"/>
                <a:cs typeface="Calibri"/>
              </a:rPr>
              <a:t>an Approach</a:t>
            </a:r>
            <a:r>
              <a:rPr lang="en-US" sz="2700" dirty="0">
                <a:solidFill>
                  <a:schemeClr val="tx1"/>
                </a:solidFill>
                <a:latin typeface="Berlin Sans FB Demi" pitchFamily="34" charset="0"/>
                <a:ea typeface="Calibri"/>
                <a:cs typeface="Arial"/>
              </a:rPr>
              <a:t/>
            </a:r>
            <a:br>
              <a:rPr lang="en-US" sz="2700" dirty="0">
                <a:solidFill>
                  <a:schemeClr val="tx1"/>
                </a:solidFill>
                <a:latin typeface="Berlin Sans FB Demi" pitchFamily="34" charset="0"/>
                <a:ea typeface="Calibri"/>
                <a:cs typeface="Arial"/>
              </a:rPr>
            </a:br>
            <a:r>
              <a:rPr lang="en-US" sz="2700" b="1" dirty="0">
                <a:solidFill>
                  <a:schemeClr val="tx1"/>
                </a:solidFill>
                <a:latin typeface="Berlin Sans FB Demi" pitchFamily="34" charset="0"/>
                <a:ea typeface="Calibri"/>
                <a:cs typeface="Calibri"/>
              </a:rPr>
              <a:t>i</a:t>
            </a:r>
            <a:r>
              <a:rPr lang="en-US" sz="2700" b="1" dirty="0" smtClean="0">
                <a:solidFill>
                  <a:schemeClr val="tx1"/>
                </a:solidFill>
                <a:latin typeface="Berlin Sans FB Demi" pitchFamily="34" charset="0"/>
                <a:ea typeface="Calibri"/>
                <a:cs typeface="Calibri"/>
              </a:rPr>
              <a:t>n </a:t>
            </a:r>
            <a:r>
              <a:rPr lang="en-US" sz="2700" b="1" dirty="0" err="1">
                <a:solidFill>
                  <a:schemeClr val="tx1"/>
                </a:solidFill>
                <a:latin typeface="Berlin Sans FB Demi" pitchFamily="34" charset="0"/>
                <a:ea typeface="Calibri"/>
                <a:cs typeface="Calibri"/>
              </a:rPr>
              <a:t>Jembul</a:t>
            </a:r>
            <a:r>
              <a:rPr lang="en-US" sz="2700" b="1" dirty="0">
                <a:solidFill>
                  <a:schemeClr val="tx1"/>
                </a:solidFill>
                <a:latin typeface="Berlin Sans FB Demi" pitchFamily="34" charset="0"/>
                <a:ea typeface="Calibri"/>
                <a:cs typeface="Calibri"/>
              </a:rPr>
              <a:t> Village, </a:t>
            </a:r>
            <a:r>
              <a:rPr lang="en-US" sz="2700" b="1" dirty="0" err="1">
                <a:solidFill>
                  <a:schemeClr val="tx1"/>
                </a:solidFill>
                <a:latin typeface="Berlin Sans FB Demi" pitchFamily="34" charset="0"/>
                <a:ea typeface="Calibri"/>
                <a:cs typeface="Calibri"/>
              </a:rPr>
              <a:t>Jatirejo</a:t>
            </a:r>
            <a:r>
              <a:rPr lang="en-US" sz="2700" b="1" dirty="0">
                <a:solidFill>
                  <a:schemeClr val="tx1"/>
                </a:solidFill>
                <a:latin typeface="Berlin Sans FB Demi" pitchFamily="34" charset="0"/>
                <a:ea typeface="Calibri"/>
                <a:cs typeface="Calibri"/>
              </a:rPr>
              <a:t>, </a:t>
            </a:r>
            <a:r>
              <a:rPr lang="en-US" sz="2700" b="1" dirty="0" err="1">
                <a:solidFill>
                  <a:schemeClr val="tx1"/>
                </a:solidFill>
                <a:latin typeface="Berlin Sans FB Demi" pitchFamily="34" charset="0"/>
                <a:ea typeface="Calibri"/>
                <a:cs typeface="Calibri"/>
              </a:rPr>
              <a:t>Mojokerto</a:t>
            </a:r>
            <a:r>
              <a:rPr lang="en-US" sz="2700" b="1" dirty="0">
                <a:solidFill>
                  <a:schemeClr val="tx1"/>
                </a:solidFill>
                <a:latin typeface="Berlin Sans FB Demi" pitchFamily="34" charset="0"/>
                <a:ea typeface="Calibri"/>
                <a:cs typeface="Calibri"/>
              </a:rPr>
              <a:t>, East Java, Indonesia</a:t>
            </a:r>
            <a:r>
              <a:rPr lang="en-US" sz="2700" dirty="0">
                <a:solidFill>
                  <a:schemeClr val="tx1"/>
                </a:solidFill>
                <a:ea typeface="Calibri"/>
                <a:cs typeface="Arial"/>
              </a:rPr>
              <a:t/>
            </a:r>
            <a:br>
              <a:rPr lang="en-US" sz="2700" dirty="0">
                <a:solidFill>
                  <a:schemeClr val="tx1"/>
                </a:solidFill>
                <a:ea typeface="Calibri"/>
                <a:cs typeface="Arial"/>
              </a:rPr>
            </a:br>
            <a:r>
              <a:rPr lang="en-US" sz="2700" dirty="0">
                <a:ea typeface="Calibri"/>
                <a:cs typeface="Calibri"/>
              </a:rPr>
              <a:t> </a:t>
            </a:r>
            <a:r>
              <a:rPr lang="en-US" sz="4000" dirty="0">
                <a:ea typeface="Calibri"/>
                <a:cs typeface="Arial"/>
              </a:rPr>
              <a:t/>
            </a:r>
            <a:br>
              <a:rPr lang="en-US" sz="4000" dirty="0">
                <a:ea typeface="Calibri"/>
                <a:cs typeface="Arial"/>
              </a:rPr>
            </a:br>
            <a:r>
              <a:rPr lang="en-US" sz="4000" dirty="0">
                <a:ea typeface="Calibri"/>
                <a:cs typeface="Arial"/>
              </a:rPr>
              <a:t/>
            </a:r>
            <a:br>
              <a:rPr lang="en-US" sz="4000" dirty="0">
                <a:ea typeface="Calibri"/>
                <a:cs typeface="Arial"/>
              </a:rPr>
            </a:br>
            <a:r>
              <a:rPr lang="en-US" sz="4000" dirty="0" smtClean="0">
                <a:ea typeface="Calibri"/>
                <a:cs typeface="Arial"/>
              </a:rPr>
              <a:t/>
            </a:r>
            <a:br>
              <a:rPr lang="en-US" sz="4000" dirty="0" smtClean="0">
                <a:ea typeface="Calibri"/>
                <a:cs typeface="Arial"/>
              </a:rPr>
            </a:br>
            <a:r>
              <a:rPr lang="en-US" sz="4000" dirty="0" smtClean="0">
                <a:ea typeface="Calibri"/>
                <a:cs typeface="Arial"/>
              </a:rPr>
              <a:t/>
            </a:r>
            <a:br>
              <a:rPr lang="en-US" sz="4000" dirty="0" smtClean="0">
                <a:ea typeface="Calibri"/>
                <a:cs typeface="Arial"/>
              </a:rPr>
            </a:br>
            <a:r>
              <a:rPr lang="en-US" sz="4000" dirty="0">
                <a:ea typeface="Calibri"/>
                <a:cs typeface="Arial"/>
              </a:rPr>
              <a:t/>
            </a:r>
            <a:br>
              <a:rPr lang="en-US" sz="4000" dirty="0">
                <a:ea typeface="Calibri"/>
                <a:cs typeface="Arial"/>
              </a:rPr>
            </a:br>
            <a:r>
              <a:rPr lang="en-US" sz="1600" dirty="0" smtClean="0">
                <a:ea typeface="Calibri"/>
                <a:cs typeface="Arial"/>
              </a:rPr>
              <a:t>Presented at:</a:t>
            </a:r>
            <a:br>
              <a:rPr lang="en-US" sz="1600" dirty="0" smtClean="0">
                <a:ea typeface="Calibri"/>
                <a:cs typeface="Arial"/>
              </a:rPr>
            </a:br>
            <a:r>
              <a:rPr lang="en-US" sz="1600" dirty="0" smtClean="0">
                <a:ea typeface="Calibri"/>
                <a:cs typeface="Arial"/>
              </a:rPr>
              <a:t>International ABCD (un) Conference</a:t>
            </a:r>
            <a:br>
              <a:rPr lang="en-US" sz="1600" dirty="0" smtClean="0">
                <a:ea typeface="Calibri"/>
                <a:cs typeface="Arial"/>
              </a:rPr>
            </a:br>
            <a:r>
              <a:rPr lang="en-US" sz="1600" dirty="0" smtClean="0">
                <a:ea typeface="Calibri"/>
                <a:cs typeface="Arial"/>
              </a:rPr>
              <a:t>24 </a:t>
            </a:r>
            <a:r>
              <a:rPr lang="en-US" sz="1600" dirty="0" err="1" smtClean="0">
                <a:ea typeface="Calibri"/>
                <a:cs typeface="Arial"/>
              </a:rPr>
              <a:t>Juni</a:t>
            </a:r>
            <a:r>
              <a:rPr lang="en-US" sz="1600" dirty="0" smtClean="0">
                <a:ea typeface="Calibri"/>
                <a:cs typeface="Arial"/>
              </a:rPr>
              <a:t> 2020</a:t>
            </a:r>
            <a:endParaRPr lang="en-US" sz="1600" dirty="0"/>
          </a:p>
        </p:txBody>
      </p:sp>
      <p:sp>
        <p:nvSpPr>
          <p:cNvPr id="3" name="Subtitle 2"/>
          <p:cNvSpPr>
            <a:spLocks noGrp="1"/>
          </p:cNvSpPr>
          <p:nvPr>
            <p:ph type="subTitle" idx="1"/>
          </p:nvPr>
        </p:nvSpPr>
        <p:spPr>
          <a:xfrm>
            <a:off x="1043608" y="4437112"/>
            <a:ext cx="7992888" cy="936104"/>
          </a:xfrm>
        </p:spPr>
        <p:txBody>
          <a:bodyPr>
            <a:normAutofit fontScale="92500" lnSpcReduction="10000"/>
          </a:bodyPr>
          <a:lstStyle/>
          <a:p>
            <a:pPr algn="ctr"/>
            <a:r>
              <a:rPr lang="en-US" sz="1800" dirty="0">
                <a:solidFill>
                  <a:schemeClr val="tx1"/>
                </a:solidFill>
                <a:ea typeface="Calibri"/>
                <a:cs typeface="Calibri"/>
              </a:rPr>
              <a:t> </a:t>
            </a:r>
            <a:r>
              <a:rPr lang="en-US" sz="1800" dirty="0" smtClean="0">
                <a:solidFill>
                  <a:schemeClr val="tx1"/>
                </a:solidFill>
                <a:ea typeface="Calibri"/>
                <a:cs typeface="Calibri"/>
              </a:rPr>
              <a:t>     </a:t>
            </a:r>
            <a:r>
              <a:rPr lang="en-US" sz="2400" dirty="0" err="1" smtClean="0">
                <a:solidFill>
                  <a:schemeClr val="tx1"/>
                </a:solidFill>
                <a:ea typeface="Calibri"/>
                <a:cs typeface="Calibri"/>
              </a:rPr>
              <a:t>Moh</a:t>
            </a:r>
            <a:r>
              <a:rPr lang="en-US" sz="2400" dirty="0" smtClean="0">
                <a:solidFill>
                  <a:schemeClr val="tx1"/>
                </a:solidFill>
                <a:ea typeface="Calibri"/>
                <a:cs typeface="Calibri"/>
              </a:rPr>
              <a:t>. </a:t>
            </a:r>
            <a:r>
              <a:rPr lang="en-US" sz="2400" dirty="0" err="1" smtClean="0">
                <a:solidFill>
                  <a:schemeClr val="tx1"/>
                </a:solidFill>
                <a:ea typeface="Calibri"/>
                <a:cs typeface="Calibri"/>
              </a:rPr>
              <a:t>Ansori</a:t>
            </a:r>
            <a:endParaRPr lang="en-US" sz="2400" dirty="0" smtClean="0">
              <a:solidFill>
                <a:schemeClr val="tx1"/>
              </a:solidFill>
              <a:ea typeface="Calibri"/>
              <a:cs typeface="Calibri"/>
            </a:endParaRPr>
          </a:p>
          <a:p>
            <a:pPr algn="ctr"/>
            <a:r>
              <a:rPr lang="en-US" sz="1800" dirty="0" err="1" smtClean="0">
                <a:solidFill>
                  <a:schemeClr val="tx1"/>
                </a:solidFill>
                <a:cs typeface="Calibri"/>
              </a:rPr>
              <a:t>Departement</a:t>
            </a:r>
            <a:r>
              <a:rPr lang="en-US" sz="1800" dirty="0" smtClean="0">
                <a:solidFill>
                  <a:schemeClr val="tx1"/>
                </a:solidFill>
                <a:cs typeface="Calibri"/>
              </a:rPr>
              <a:t> of Islamic Community Development, Faculty of </a:t>
            </a:r>
            <a:r>
              <a:rPr lang="en-US" sz="1800" dirty="0" err="1" smtClean="0">
                <a:solidFill>
                  <a:schemeClr val="tx1"/>
                </a:solidFill>
                <a:cs typeface="Calibri"/>
              </a:rPr>
              <a:t>Da’wa</a:t>
            </a:r>
            <a:r>
              <a:rPr lang="en-US" sz="1800" dirty="0" smtClean="0">
                <a:solidFill>
                  <a:schemeClr val="tx1"/>
                </a:solidFill>
                <a:cs typeface="Calibri"/>
              </a:rPr>
              <a:t> and </a:t>
            </a:r>
            <a:r>
              <a:rPr lang="en-US" sz="1800" dirty="0" err="1" smtClean="0">
                <a:solidFill>
                  <a:schemeClr val="tx1"/>
                </a:solidFill>
                <a:cs typeface="Calibri"/>
              </a:rPr>
              <a:t>Communicatioan</a:t>
            </a:r>
            <a:r>
              <a:rPr lang="en-US" sz="1800" dirty="0" smtClean="0">
                <a:solidFill>
                  <a:schemeClr val="tx1"/>
                </a:solidFill>
                <a:cs typeface="Calibri"/>
              </a:rPr>
              <a:t>, State Islamic University </a:t>
            </a:r>
            <a:r>
              <a:rPr lang="en-US" sz="1800" dirty="0" err="1" smtClean="0">
                <a:solidFill>
                  <a:schemeClr val="tx1"/>
                </a:solidFill>
                <a:cs typeface="Calibri"/>
              </a:rPr>
              <a:t>Sunan</a:t>
            </a:r>
            <a:r>
              <a:rPr lang="en-US" sz="1800" dirty="0" smtClean="0">
                <a:solidFill>
                  <a:schemeClr val="tx1"/>
                </a:solidFill>
                <a:cs typeface="Calibri"/>
              </a:rPr>
              <a:t> </a:t>
            </a:r>
            <a:r>
              <a:rPr lang="en-US" sz="1800" dirty="0" err="1" smtClean="0">
                <a:solidFill>
                  <a:schemeClr val="tx1"/>
                </a:solidFill>
                <a:cs typeface="Calibri"/>
              </a:rPr>
              <a:t>Ampel</a:t>
            </a:r>
            <a:r>
              <a:rPr lang="en-US" sz="1800" dirty="0" smtClean="0">
                <a:solidFill>
                  <a:schemeClr val="tx1"/>
                </a:solidFill>
                <a:cs typeface="Calibri"/>
              </a:rPr>
              <a:t> Surabaya	</a:t>
            </a:r>
            <a:endParaRPr lang="en-US" sz="1800" dirty="0">
              <a:solidFill>
                <a:schemeClr val="tx1"/>
              </a:solidFill>
            </a:endParaRPr>
          </a:p>
        </p:txBody>
      </p:sp>
    </p:spTree>
    <p:extLst>
      <p:ext uri="{BB962C8B-B14F-4D97-AF65-F5344CB8AC3E}">
        <p14:creationId xmlns:p14="http://schemas.microsoft.com/office/powerpoint/2010/main" val="2920148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920" y="548680"/>
            <a:ext cx="7890080" cy="432048"/>
          </a:xfrm>
          <a:solidFill>
            <a:srgbClr val="FFC000"/>
          </a:solidFill>
        </p:spPr>
        <p:txBody>
          <a:bodyPr>
            <a:noAutofit/>
          </a:bodyPr>
          <a:lstStyle/>
          <a:p>
            <a:pPr algn="ctr"/>
            <a:r>
              <a:rPr lang="en-US" sz="5400" b="1" dirty="0" smtClean="0">
                <a:solidFill>
                  <a:srgbClr val="FF0000"/>
                </a:solidFill>
                <a:latin typeface="Berlin Sans FB Demi" pitchFamily="34" charset="0"/>
                <a:ea typeface="Calibri"/>
                <a:cs typeface="Calibri"/>
              </a:rPr>
              <a:t>The Results : </a:t>
            </a:r>
            <a:r>
              <a:rPr lang="en-US" sz="5400" dirty="0">
                <a:solidFill>
                  <a:srgbClr val="FF0000"/>
                </a:solidFill>
                <a:latin typeface="Berlin Sans FB Demi" pitchFamily="34" charset="0"/>
                <a:ea typeface="Calibri"/>
                <a:cs typeface="Arial"/>
              </a:rPr>
              <a:t/>
            </a:r>
            <a:br>
              <a:rPr lang="en-US" sz="5400" dirty="0">
                <a:solidFill>
                  <a:srgbClr val="FF0000"/>
                </a:solidFill>
                <a:latin typeface="Berlin Sans FB Demi" pitchFamily="34" charset="0"/>
                <a:ea typeface="Calibri"/>
                <a:cs typeface="Arial"/>
              </a:rPr>
            </a:br>
            <a:endParaRPr lang="en-US" sz="5400" dirty="0">
              <a:solidFill>
                <a:srgbClr val="FF0000"/>
              </a:solidFill>
              <a:latin typeface="Berlin Sans FB Demi" pitchFamily="34" charset="0"/>
            </a:endParaRPr>
          </a:p>
        </p:txBody>
      </p:sp>
      <p:sp>
        <p:nvSpPr>
          <p:cNvPr id="3" name="Content Placeholder 2"/>
          <p:cNvSpPr>
            <a:spLocks noGrp="1"/>
          </p:cNvSpPr>
          <p:nvPr>
            <p:ph idx="1"/>
          </p:nvPr>
        </p:nvSpPr>
        <p:spPr>
          <a:xfrm>
            <a:off x="1331640" y="1772816"/>
            <a:ext cx="7498080" cy="4331568"/>
          </a:xfrm>
          <a:solidFill>
            <a:schemeClr val="accent1">
              <a:lumMod val="40000"/>
              <a:lumOff val="60000"/>
            </a:schemeClr>
          </a:solidFill>
        </p:spPr>
        <p:txBody>
          <a:bodyPr>
            <a:normAutofit fontScale="92500"/>
          </a:bodyPr>
          <a:lstStyle/>
          <a:p>
            <a:pPr marL="270510" indent="269875" algn="just">
              <a:lnSpc>
                <a:spcPct val="115000"/>
              </a:lnSpc>
              <a:spcAft>
                <a:spcPts val="1000"/>
              </a:spcAft>
            </a:pPr>
            <a:r>
              <a:rPr lang="en-US" b="1" dirty="0" smtClean="0">
                <a:effectLst>
                  <a:outerShdw blurRad="38100" dist="38100" dir="2700000" algn="tl">
                    <a:srgbClr val="000000">
                      <a:alpha val="43137"/>
                    </a:srgbClr>
                  </a:outerShdw>
                </a:effectLst>
                <a:latin typeface="Berlin Sans FB Demi" pitchFamily="34" charset="0"/>
                <a:ea typeface="Calibri"/>
                <a:cs typeface="Calibri"/>
              </a:rPr>
              <a:t>  The </a:t>
            </a:r>
            <a:r>
              <a:rPr lang="en-US" b="1" dirty="0" err="1">
                <a:effectLst>
                  <a:outerShdw blurRad="38100" dist="38100" dir="2700000" algn="tl">
                    <a:srgbClr val="000000">
                      <a:alpha val="43137"/>
                    </a:srgbClr>
                  </a:outerShdw>
                </a:effectLst>
                <a:latin typeface="Berlin Sans FB Demi" pitchFamily="34" charset="0"/>
                <a:ea typeface="Calibri"/>
                <a:cs typeface="Calibri"/>
              </a:rPr>
              <a:t>Jembul</a:t>
            </a:r>
            <a:r>
              <a:rPr lang="en-US" b="1" dirty="0">
                <a:effectLst>
                  <a:outerShdw blurRad="38100" dist="38100" dir="2700000" algn="tl">
                    <a:srgbClr val="000000">
                      <a:alpha val="43137"/>
                    </a:srgbClr>
                  </a:outerShdw>
                </a:effectLst>
                <a:latin typeface="Berlin Sans FB Demi" pitchFamily="34" charset="0"/>
                <a:ea typeface="Calibri"/>
                <a:cs typeface="Calibri"/>
              </a:rPr>
              <a:t> </a:t>
            </a:r>
            <a:r>
              <a:rPr lang="en-US" b="1" dirty="0" smtClean="0">
                <a:effectLst>
                  <a:outerShdw blurRad="38100" dist="38100" dir="2700000" algn="tl">
                    <a:srgbClr val="000000">
                      <a:alpha val="43137"/>
                    </a:srgbClr>
                  </a:outerShdw>
                </a:effectLst>
                <a:latin typeface="Berlin Sans FB Demi" pitchFamily="34" charset="0"/>
                <a:ea typeface="Calibri"/>
                <a:cs typeface="Calibri"/>
              </a:rPr>
              <a:t>community become:</a:t>
            </a:r>
          </a:p>
          <a:p>
            <a:pPr marL="270510" indent="0" algn="just">
              <a:lnSpc>
                <a:spcPct val="115000"/>
              </a:lnSpc>
              <a:spcAft>
                <a:spcPts val="1000"/>
              </a:spcAft>
              <a:buNone/>
            </a:pPr>
            <a:r>
              <a:rPr lang="en-US" b="1" dirty="0">
                <a:solidFill>
                  <a:srgbClr val="C00000"/>
                </a:solidFill>
                <a:effectLst>
                  <a:outerShdw blurRad="38100" dist="38100" dir="2700000" algn="tl">
                    <a:srgbClr val="000000">
                      <a:alpha val="43137"/>
                    </a:srgbClr>
                  </a:outerShdw>
                </a:effectLst>
                <a:latin typeface="Berlin Sans FB Demi" pitchFamily="34" charset="0"/>
                <a:ea typeface="Calibri"/>
                <a:cs typeface="Calibri"/>
              </a:rPr>
              <a:t>	</a:t>
            </a:r>
            <a:r>
              <a:rPr lang="en-US" b="1" dirty="0" smtClean="0">
                <a:solidFill>
                  <a:srgbClr val="C00000"/>
                </a:solidFill>
                <a:effectLst>
                  <a:outerShdw blurRad="38100" dist="38100" dir="2700000" algn="tl">
                    <a:srgbClr val="000000">
                      <a:alpha val="43137"/>
                    </a:srgbClr>
                  </a:outerShdw>
                </a:effectLst>
                <a:latin typeface="Berlin Sans FB Demi" pitchFamily="34" charset="0"/>
                <a:ea typeface="Calibri"/>
                <a:cs typeface="Calibri"/>
              </a:rPr>
              <a:t>-  </a:t>
            </a:r>
            <a:r>
              <a:rPr lang="en-US" b="1" dirty="0">
                <a:solidFill>
                  <a:srgbClr val="C00000"/>
                </a:solidFill>
                <a:effectLst>
                  <a:outerShdw blurRad="38100" dist="38100" dir="2700000" algn="tl">
                    <a:srgbClr val="000000">
                      <a:alpha val="43137"/>
                    </a:srgbClr>
                  </a:outerShdw>
                </a:effectLst>
                <a:latin typeface="Berlin Sans FB Demi" pitchFamily="34" charset="0"/>
                <a:ea typeface="Calibri"/>
                <a:cs typeface="Calibri"/>
              </a:rPr>
              <a:t>better understanding 	</a:t>
            </a:r>
            <a:endParaRPr lang="en-US" b="1" dirty="0" smtClean="0">
              <a:solidFill>
                <a:srgbClr val="C00000"/>
              </a:solidFill>
              <a:effectLst>
                <a:outerShdw blurRad="38100" dist="38100" dir="2700000" algn="tl">
                  <a:srgbClr val="000000">
                    <a:alpha val="43137"/>
                  </a:srgbClr>
                </a:outerShdw>
              </a:effectLst>
              <a:latin typeface="Berlin Sans FB Demi" pitchFamily="34" charset="0"/>
              <a:ea typeface="Calibri"/>
              <a:cs typeface="Calibri"/>
            </a:endParaRPr>
          </a:p>
          <a:p>
            <a:pPr marL="270510" indent="0" algn="just">
              <a:lnSpc>
                <a:spcPct val="115000"/>
              </a:lnSpc>
              <a:spcAft>
                <a:spcPts val="1000"/>
              </a:spcAft>
              <a:buNone/>
            </a:pPr>
            <a:r>
              <a:rPr lang="en-US" b="1" dirty="0">
                <a:solidFill>
                  <a:srgbClr val="C00000"/>
                </a:solidFill>
                <a:effectLst>
                  <a:outerShdw blurRad="38100" dist="38100" dir="2700000" algn="tl">
                    <a:srgbClr val="000000">
                      <a:alpha val="43137"/>
                    </a:srgbClr>
                  </a:outerShdw>
                </a:effectLst>
                <a:latin typeface="Berlin Sans FB Demi" pitchFamily="34" charset="0"/>
                <a:ea typeface="Calibri"/>
                <a:cs typeface="Calibri"/>
              </a:rPr>
              <a:t>	</a:t>
            </a:r>
            <a:r>
              <a:rPr lang="en-US" b="1" dirty="0" smtClean="0">
                <a:solidFill>
                  <a:srgbClr val="C00000"/>
                </a:solidFill>
                <a:effectLst>
                  <a:outerShdw blurRad="38100" dist="38100" dir="2700000" algn="tl">
                    <a:srgbClr val="000000">
                      <a:alpha val="43137"/>
                    </a:srgbClr>
                  </a:outerShdw>
                </a:effectLst>
                <a:latin typeface="Berlin Sans FB Demi" pitchFamily="34" charset="0"/>
                <a:ea typeface="Calibri"/>
                <a:cs typeface="Calibri"/>
              </a:rPr>
              <a:t>-  more confident</a:t>
            </a:r>
          </a:p>
          <a:p>
            <a:pPr marL="270510" indent="0" algn="just">
              <a:lnSpc>
                <a:spcPct val="115000"/>
              </a:lnSpc>
              <a:spcAft>
                <a:spcPts val="1000"/>
              </a:spcAft>
              <a:buNone/>
            </a:pPr>
            <a:r>
              <a:rPr lang="en-US" b="1" dirty="0">
                <a:solidFill>
                  <a:srgbClr val="C00000"/>
                </a:solidFill>
                <a:effectLst>
                  <a:outerShdw blurRad="38100" dist="38100" dir="2700000" algn="tl">
                    <a:srgbClr val="000000">
                      <a:alpha val="43137"/>
                    </a:srgbClr>
                  </a:outerShdw>
                </a:effectLst>
                <a:latin typeface="Berlin Sans FB Demi" pitchFamily="34" charset="0"/>
                <a:ea typeface="Calibri"/>
                <a:cs typeface="Calibri"/>
              </a:rPr>
              <a:t>	</a:t>
            </a:r>
            <a:r>
              <a:rPr lang="en-US" b="1" dirty="0" smtClean="0">
                <a:solidFill>
                  <a:srgbClr val="C00000"/>
                </a:solidFill>
                <a:effectLst>
                  <a:outerShdw blurRad="38100" dist="38100" dir="2700000" algn="tl">
                    <a:srgbClr val="000000">
                      <a:alpha val="43137"/>
                    </a:srgbClr>
                  </a:outerShdw>
                </a:effectLst>
                <a:latin typeface="Berlin Sans FB Demi" pitchFamily="34" charset="0"/>
                <a:ea typeface="Calibri"/>
                <a:cs typeface="Calibri"/>
              </a:rPr>
              <a:t>-  more  </a:t>
            </a:r>
            <a:r>
              <a:rPr lang="en-US" b="1" dirty="0" err="1">
                <a:solidFill>
                  <a:srgbClr val="C00000"/>
                </a:solidFill>
                <a:effectLst>
                  <a:outerShdw blurRad="38100" dist="38100" dir="2700000" algn="tl">
                    <a:srgbClr val="000000">
                      <a:alpha val="43137"/>
                    </a:srgbClr>
                  </a:outerShdw>
                </a:effectLst>
                <a:latin typeface="Berlin Sans FB Demi" pitchFamily="34" charset="0"/>
                <a:ea typeface="Calibri"/>
                <a:cs typeface="Calibri"/>
              </a:rPr>
              <a:t>powerfull</a:t>
            </a:r>
            <a:endParaRPr lang="en-US" b="1" dirty="0">
              <a:solidFill>
                <a:srgbClr val="C00000"/>
              </a:solidFill>
              <a:effectLst>
                <a:outerShdw blurRad="38100" dist="38100" dir="2700000" algn="tl">
                  <a:srgbClr val="000000">
                    <a:alpha val="43137"/>
                  </a:srgbClr>
                </a:outerShdw>
              </a:effectLst>
              <a:latin typeface="Berlin Sans FB Demi" pitchFamily="34" charset="0"/>
              <a:ea typeface="Calibri"/>
              <a:cs typeface="Calibri"/>
            </a:endParaRPr>
          </a:p>
          <a:p>
            <a:pPr marL="727710" indent="-457200" algn="just">
              <a:lnSpc>
                <a:spcPct val="115000"/>
              </a:lnSpc>
              <a:spcAft>
                <a:spcPts val="1000"/>
              </a:spcAft>
              <a:buFont typeface="Wingdings" pitchFamily="2" charset="2"/>
              <a:buChar char="§"/>
            </a:pPr>
            <a:r>
              <a:rPr lang="en-US" b="1" dirty="0" smtClean="0">
                <a:effectLst>
                  <a:outerShdw blurRad="38100" dist="38100" dir="2700000" algn="tl">
                    <a:srgbClr val="000000">
                      <a:alpha val="43137"/>
                    </a:srgbClr>
                  </a:outerShdw>
                </a:effectLst>
                <a:latin typeface="Berlin Sans FB Demi" pitchFamily="34" charset="0"/>
                <a:ea typeface="Calibri"/>
                <a:cs typeface="Calibri"/>
              </a:rPr>
              <a:t>Finally</a:t>
            </a:r>
            <a:r>
              <a:rPr lang="en-US" b="1" dirty="0">
                <a:effectLst>
                  <a:outerShdw blurRad="38100" dist="38100" dir="2700000" algn="tl">
                    <a:srgbClr val="000000">
                      <a:alpha val="43137"/>
                    </a:srgbClr>
                  </a:outerShdw>
                </a:effectLst>
                <a:latin typeface="Berlin Sans FB Demi" pitchFamily="34" charset="0"/>
                <a:ea typeface="Calibri"/>
                <a:cs typeface="Calibri"/>
              </a:rPr>
              <a:t>, </a:t>
            </a:r>
            <a:r>
              <a:rPr lang="en-US" b="1" dirty="0" err="1" smtClean="0">
                <a:effectLst>
                  <a:outerShdw blurRad="38100" dist="38100" dir="2700000" algn="tl">
                    <a:srgbClr val="000000">
                      <a:alpha val="43137"/>
                    </a:srgbClr>
                  </a:outerShdw>
                </a:effectLst>
                <a:latin typeface="Berlin Sans FB Demi" pitchFamily="34" charset="0"/>
                <a:ea typeface="Calibri"/>
                <a:cs typeface="Calibri"/>
              </a:rPr>
              <a:t>Jembul</a:t>
            </a:r>
            <a:r>
              <a:rPr lang="en-US" b="1" dirty="0" smtClean="0">
                <a:effectLst>
                  <a:outerShdw blurRad="38100" dist="38100" dir="2700000" algn="tl">
                    <a:srgbClr val="000000">
                      <a:alpha val="43137"/>
                    </a:srgbClr>
                  </a:outerShdw>
                </a:effectLst>
                <a:latin typeface="Berlin Sans FB Demi" pitchFamily="34" charset="0"/>
                <a:ea typeface="Calibri"/>
                <a:cs typeface="Calibri"/>
              </a:rPr>
              <a:t> has </a:t>
            </a:r>
            <a:r>
              <a:rPr lang="en-US" b="1" dirty="0">
                <a:effectLst>
                  <a:outerShdw blurRad="38100" dist="38100" dir="2700000" algn="tl">
                    <a:srgbClr val="000000">
                      <a:alpha val="43137"/>
                    </a:srgbClr>
                  </a:outerShdw>
                </a:effectLst>
                <a:latin typeface="Berlin Sans FB Demi" pitchFamily="34" charset="0"/>
                <a:ea typeface="Calibri"/>
                <a:cs typeface="Calibri"/>
              </a:rPr>
              <a:t>changed significantly to be  better </a:t>
            </a:r>
            <a:r>
              <a:rPr lang="en-US" b="1" dirty="0" smtClean="0">
                <a:effectLst>
                  <a:outerShdw blurRad="38100" dist="38100" dir="2700000" algn="tl">
                    <a:srgbClr val="000000">
                      <a:alpha val="43137"/>
                    </a:srgbClr>
                  </a:outerShdw>
                </a:effectLst>
                <a:latin typeface="Berlin Sans FB Demi" pitchFamily="34" charset="0"/>
                <a:ea typeface="Calibri"/>
                <a:cs typeface="Calibri"/>
              </a:rPr>
              <a:t>than before.</a:t>
            </a:r>
            <a:endParaRPr lang="en-US" sz="2800" b="1" dirty="0">
              <a:effectLst>
                <a:outerShdw blurRad="38100" dist="38100" dir="2700000" algn="tl">
                  <a:srgbClr val="000000">
                    <a:alpha val="43137"/>
                  </a:srgbClr>
                </a:outerShdw>
              </a:effectLst>
              <a:latin typeface="Berlin Sans FB Demi" pitchFamily="34" charset="0"/>
              <a:ea typeface="Calibri"/>
              <a:cs typeface="Arial"/>
            </a:endParaRPr>
          </a:p>
        </p:txBody>
      </p:sp>
    </p:spTree>
    <p:extLst>
      <p:ext uri="{BB962C8B-B14F-4D97-AF65-F5344CB8AC3E}">
        <p14:creationId xmlns:p14="http://schemas.microsoft.com/office/powerpoint/2010/main" val="1015782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711" y="7937"/>
            <a:ext cx="7028721" cy="1143000"/>
          </a:xfrm>
          <a:solidFill>
            <a:srgbClr val="002060"/>
          </a:solidFill>
        </p:spPr>
        <p:txBody>
          <a:bodyPr>
            <a:normAutofit/>
          </a:bodyPr>
          <a:lstStyle/>
          <a:p>
            <a:pPr algn="ctr"/>
            <a:r>
              <a:rPr lang="en-US" dirty="0" err="1" smtClean="0">
                <a:solidFill>
                  <a:srgbClr val="FF0000"/>
                </a:solidFill>
                <a:latin typeface="Berlin Sans FB Demi" pitchFamily="34" charset="0"/>
              </a:rPr>
              <a:t>Jembul</a:t>
            </a:r>
            <a:r>
              <a:rPr lang="en-US" dirty="0" smtClean="0">
                <a:solidFill>
                  <a:srgbClr val="FF0000"/>
                </a:solidFill>
                <a:latin typeface="Berlin Sans FB Demi" pitchFamily="34" charset="0"/>
              </a:rPr>
              <a:t> at Present …</a:t>
            </a:r>
            <a:endParaRPr lang="en-US" dirty="0">
              <a:solidFill>
                <a:srgbClr val="FF0000"/>
              </a:solidFill>
              <a:latin typeface="Berlin Sans FB Demi" pitchFamily="34" charset="0"/>
            </a:endParaRPr>
          </a:p>
        </p:txBody>
      </p:sp>
      <p:pic>
        <p:nvPicPr>
          <p:cNvPr id="4" name="Content Placeholder 3" descr="https://penarakyatnews.id/wp-content/uploads/2018/08/IMG_20180806_05085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80728"/>
            <a:ext cx="3691880" cy="2808313"/>
          </a:xfrm>
          <a:prstGeom prst="rect">
            <a:avLst/>
          </a:prstGeom>
          <a:noFill/>
          <a:ln>
            <a:noFill/>
          </a:ln>
        </p:spPr>
      </p:pic>
      <p:pic>
        <p:nvPicPr>
          <p:cNvPr id="5" name="Picture 4" descr="Taman bunga adalahs salah satu destinasi Desa Wisata Jembul, Kecamatan Jatirejo, Kabupaten Mojokerto."/>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12976"/>
            <a:ext cx="4392488" cy="3645024"/>
          </a:xfrm>
          <a:prstGeom prst="rect">
            <a:avLst/>
          </a:prstGeom>
          <a:noFill/>
          <a:ln>
            <a:noFill/>
          </a:ln>
        </p:spPr>
      </p:pic>
      <p:sp>
        <p:nvSpPr>
          <p:cNvPr id="6" name="AutoShape 2" descr="Bukit Pelan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Bukit Pelang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Bukit Pelang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648422"/>
            <a:ext cx="3528391" cy="2948930"/>
          </a:xfrm>
          <a:prstGeom prst="rect">
            <a:avLst/>
          </a:prstGeom>
          <a:noFill/>
          <a:ln>
            <a:noFill/>
          </a:ln>
        </p:spPr>
      </p:pic>
      <p:pic>
        <p:nvPicPr>
          <p:cNvPr id="9" name="Picture 8" descr="TMMD Bantu Geliatkan Wisata Desa Jembul Halaman 1 - Kompasiana.com"/>
          <p:cNvPicPr/>
          <p:nvPr/>
        </p:nvPicPr>
        <p:blipFill>
          <a:blip r:embed="rId5">
            <a:extLst>
              <a:ext uri="{28A0092B-C50C-407E-A947-70E740481C1C}">
                <a14:useLocalDpi xmlns:a14="http://schemas.microsoft.com/office/drawing/2010/main" val="0"/>
              </a:ext>
            </a:extLst>
          </a:blip>
          <a:srcRect/>
          <a:stretch>
            <a:fillRect/>
          </a:stretch>
        </p:blipFill>
        <p:spPr bwMode="auto">
          <a:xfrm>
            <a:off x="4571999" y="980728"/>
            <a:ext cx="4392489" cy="2232248"/>
          </a:xfrm>
          <a:prstGeom prst="rect">
            <a:avLst/>
          </a:prstGeom>
          <a:noFill/>
          <a:ln>
            <a:noFill/>
          </a:ln>
        </p:spPr>
      </p:pic>
    </p:spTree>
    <p:extLst>
      <p:ext uri="{BB962C8B-B14F-4D97-AF65-F5344CB8AC3E}">
        <p14:creationId xmlns:p14="http://schemas.microsoft.com/office/powerpoint/2010/main" val="3097491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35608" y="1447800"/>
            <a:ext cx="7096832" cy="4800600"/>
          </a:xfrm>
        </p:spPr>
        <p:txBody>
          <a:bodyPr>
            <a:normAutofit/>
          </a:bodyPr>
          <a:lstStyle/>
          <a:p>
            <a:pPr marL="82296" indent="0">
              <a:buNone/>
            </a:pPr>
            <a:endParaRPr lang="en-US" sz="4800" dirty="0" smtClean="0">
              <a:latin typeface="Verdana" pitchFamily="34" charset="0"/>
              <a:ea typeface="Verdana" pitchFamily="34" charset="0"/>
            </a:endParaRPr>
          </a:p>
          <a:p>
            <a:pPr marL="82296" indent="0" algn="ctr">
              <a:buNone/>
            </a:pPr>
            <a:r>
              <a:rPr lang="en-US" sz="4800" b="1" dirty="0" smtClean="0">
                <a:solidFill>
                  <a:srgbClr val="C00000"/>
                </a:solidFill>
                <a:effectLst>
                  <a:outerShdw blurRad="38100" dist="38100" dir="2700000" algn="tl">
                    <a:srgbClr val="000000">
                      <a:alpha val="43137"/>
                    </a:srgbClr>
                  </a:outerShdw>
                </a:effectLst>
                <a:latin typeface="Arial Narrow" pitchFamily="34" charset="0"/>
                <a:ea typeface="Verdana" pitchFamily="34" charset="0"/>
              </a:rPr>
              <a:t>Thanks...</a:t>
            </a:r>
          </a:p>
          <a:p>
            <a:pPr marL="82296" indent="0" algn="ctr">
              <a:buNone/>
            </a:pPr>
            <a:endParaRPr lang="en-US" sz="800" b="1" dirty="0" smtClean="0">
              <a:solidFill>
                <a:srgbClr val="C00000"/>
              </a:solidFill>
              <a:effectLst>
                <a:outerShdw blurRad="38100" dist="38100" dir="2700000" algn="tl">
                  <a:srgbClr val="000000">
                    <a:alpha val="43137"/>
                  </a:srgbClr>
                </a:outerShdw>
              </a:effectLst>
              <a:latin typeface="Arial Narrow" pitchFamily="34" charset="0"/>
              <a:ea typeface="Verdana" pitchFamily="34" charset="0"/>
            </a:endParaRPr>
          </a:p>
          <a:p>
            <a:pPr marL="82296" indent="0" algn="ctr">
              <a:buNone/>
            </a:pPr>
            <a:r>
              <a:rPr lang="en-US" sz="4800" b="1" dirty="0" err="1" smtClean="0">
                <a:solidFill>
                  <a:srgbClr val="002060"/>
                </a:solidFill>
                <a:effectLst>
                  <a:outerShdw blurRad="38100" dist="38100" dir="2700000" algn="tl">
                    <a:srgbClr val="000000">
                      <a:alpha val="43137"/>
                    </a:srgbClr>
                  </a:outerShdw>
                </a:effectLst>
                <a:latin typeface="Arial Narrow" pitchFamily="34" charset="0"/>
                <a:ea typeface="Verdana" pitchFamily="34" charset="0"/>
              </a:rPr>
              <a:t>Terima</a:t>
            </a:r>
            <a:r>
              <a:rPr lang="en-US" sz="4800" b="1" dirty="0" smtClean="0">
                <a:solidFill>
                  <a:srgbClr val="002060"/>
                </a:solidFill>
                <a:effectLst>
                  <a:outerShdw blurRad="38100" dist="38100" dir="2700000" algn="tl">
                    <a:srgbClr val="000000">
                      <a:alpha val="43137"/>
                    </a:srgbClr>
                  </a:outerShdw>
                </a:effectLst>
                <a:latin typeface="Arial Narrow" pitchFamily="34" charset="0"/>
                <a:ea typeface="Verdana" pitchFamily="34" charset="0"/>
              </a:rPr>
              <a:t> </a:t>
            </a:r>
            <a:r>
              <a:rPr lang="en-US" sz="4800" b="1" dirty="0" err="1" smtClean="0">
                <a:solidFill>
                  <a:srgbClr val="002060"/>
                </a:solidFill>
                <a:effectLst>
                  <a:outerShdw blurRad="38100" dist="38100" dir="2700000" algn="tl">
                    <a:srgbClr val="000000">
                      <a:alpha val="43137"/>
                    </a:srgbClr>
                  </a:outerShdw>
                </a:effectLst>
                <a:latin typeface="Arial Narrow" pitchFamily="34" charset="0"/>
                <a:ea typeface="Verdana" pitchFamily="34" charset="0"/>
              </a:rPr>
              <a:t>Kasih</a:t>
            </a:r>
            <a:r>
              <a:rPr lang="en-US" sz="4800" b="1" dirty="0" smtClean="0">
                <a:solidFill>
                  <a:srgbClr val="002060"/>
                </a:solidFill>
                <a:effectLst>
                  <a:outerShdw blurRad="38100" dist="38100" dir="2700000" algn="tl">
                    <a:srgbClr val="000000">
                      <a:alpha val="43137"/>
                    </a:srgbClr>
                  </a:outerShdw>
                </a:effectLst>
                <a:latin typeface="Arial Narrow" pitchFamily="34" charset="0"/>
                <a:ea typeface="Verdana" pitchFamily="34" charset="0"/>
              </a:rPr>
              <a:t>…</a:t>
            </a:r>
          </a:p>
          <a:p>
            <a:pPr marL="82296" indent="0" algn="ctr">
              <a:buNone/>
            </a:pPr>
            <a:endParaRPr lang="en-US" sz="800" b="1" dirty="0">
              <a:solidFill>
                <a:srgbClr val="002060"/>
              </a:solidFill>
              <a:effectLst>
                <a:outerShdw blurRad="38100" dist="38100" dir="2700000" algn="tl">
                  <a:srgbClr val="000000">
                    <a:alpha val="43137"/>
                  </a:srgbClr>
                </a:outerShdw>
              </a:effectLst>
              <a:latin typeface="Arial Narrow" pitchFamily="34" charset="0"/>
              <a:ea typeface="Verdana" pitchFamily="34" charset="0"/>
            </a:endParaRPr>
          </a:p>
          <a:p>
            <a:pPr marL="82296" indent="0" algn="ctr">
              <a:buNone/>
            </a:pPr>
            <a:r>
              <a:rPr lang="en-US" sz="4800" b="1" dirty="0" err="1" smtClean="0">
                <a:solidFill>
                  <a:srgbClr val="FF0000"/>
                </a:solidFill>
                <a:effectLst>
                  <a:outerShdw blurRad="38100" dist="38100" dir="2700000" algn="tl">
                    <a:srgbClr val="000000">
                      <a:alpha val="43137"/>
                    </a:srgbClr>
                  </a:outerShdw>
                </a:effectLst>
                <a:latin typeface="Arial Narrow" pitchFamily="34" charset="0"/>
                <a:ea typeface="Verdana" pitchFamily="34" charset="0"/>
              </a:rPr>
              <a:t>Matur</a:t>
            </a:r>
            <a:r>
              <a:rPr lang="en-US" sz="4800" b="1" dirty="0" smtClean="0">
                <a:solidFill>
                  <a:srgbClr val="FF0000"/>
                </a:solidFill>
                <a:effectLst>
                  <a:outerShdw blurRad="38100" dist="38100" dir="2700000" algn="tl">
                    <a:srgbClr val="000000">
                      <a:alpha val="43137"/>
                    </a:srgbClr>
                  </a:outerShdw>
                </a:effectLst>
                <a:latin typeface="Arial Narrow" pitchFamily="34" charset="0"/>
                <a:ea typeface="Verdana" pitchFamily="34" charset="0"/>
              </a:rPr>
              <a:t> </a:t>
            </a:r>
            <a:r>
              <a:rPr lang="en-US" sz="4800" b="1" dirty="0" err="1" smtClean="0">
                <a:solidFill>
                  <a:srgbClr val="FF0000"/>
                </a:solidFill>
                <a:effectLst>
                  <a:outerShdw blurRad="38100" dist="38100" dir="2700000" algn="tl">
                    <a:srgbClr val="000000">
                      <a:alpha val="43137"/>
                    </a:srgbClr>
                  </a:outerShdw>
                </a:effectLst>
                <a:latin typeface="Arial Narrow" pitchFamily="34" charset="0"/>
                <a:ea typeface="Verdana" pitchFamily="34" charset="0"/>
              </a:rPr>
              <a:t>Suwun</a:t>
            </a:r>
            <a:r>
              <a:rPr lang="en-US" sz="4800" b="1" dirty="0" smtClean="0">
                <a:solidFill>
                  <a:srgbClr val="FF0000"/>
                </a:solidFill>
                <a:effectLst>
                  <a:outerShdw blurRad="38100" dist="38100" dir="2700000" algn="tl">
                    <a:srgbClr val="000000">
                      <a:alpha val="43137"/>
                    </a:srgbClr>
                  </a:outerShdw>
                </a:effectLst>
                <a:latin typeface="Arial Narrow" pitchFamily="34" charset="0"/>
                <a:ea typeface="Verdana" pitchFamily="34" charset="0"/>
              </a:rPr>
              <a:t>...</a:t>
            </a:r>
            <a:endParaRPr lang="en-US" sz="4800" b="1" dirty="0">
              <a:solidFill>
                <a:srgbClr val="FF0000"/>
              </a:solidFill>
              <a:effectLst>
                <a:outerShdw blurRad="38100" dist="38100" dir="2700000" algn="tl">
                  <a:srgbClr val="000000">
                    <a:alpha val="43137"/>
                  </a:srgbClr>
                </a:outerShdw>
              </a:effectLst>
              <a:latin typeface="Arial Narrow" pitchFamily="34" charset="0"/>
              <a:ea typeface="Verdana" pitchFamily="34" charset="0"/>
            </a:endParaRPr>
          </a:p>
        </p:txBody>
      </p:sp>
    </p:spTree>
    <p:extLst>
      <p:ext uri="{BB962C8B-B14F-4D97-AF65-F5344CB8AC3E}">
        <p14:creationId xmlns:p14="http://schemas.microsoft.com/office/powerpoint/2010/main" val="140705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160" y="548680"/>
            <a:ext cx="7560840" cy="720080"/>
          </a:xfrm>
          <a:solidFill>
            <a:srgbClr val="FFFF00"/>
          </a:solidFill>
        </p:spPr>
        <p:txBody>
          <a:bodyPr>
            <a:noAutofit/>
          </a:bodyPr>
          <a:lstStyle/>
          <a:p>
            <a:pPr algn="ctr"/>
            <a:r>
              <a:rPr lang="en-US" sz="4800" b="1" dirty="0">
                <a:solidFill>
                  <a:srgbClr val="FF0000"/>
                </a:solidFill>
                <a:latin typeface="Berlin Sans FB Demi" pitchFamily="34" charset="0"/>
                <a:ea typeface="Calibri"/>
                <a:cs typeface="Calibri"/>
              </a:rPr>
              <a:t>Profile of </a:t>
            </a:r>
            <a:r>
              <a:rPr lang="en-US" sz="4800" b="1" dirty="0" smtClean="0">
                <a:solidFill>
                  <a:srgbClr val="FF0000"/>
                </a:solidFill>
                <a:latin typeface="Berlin Sans FB Demi" pitchFamily="34" charset="0"/>
                <a:ea typeface="Calibri"/>
                <a:cs typeface="Calibri"/>
              </a:rPr>
              <a:t>Facilitators</a:t>
            </a:r>
            <a:r>
              <a:rPr lang="en-US" sz="4800" dirty="0">
                <a:solidFill>
                  <a:srgbClr val="FF0000"/>
                </a:solidFill>
                <a:latin typeface="Calibri"/>
                <a:ea typeface="Calibri"/>
                <a:cs typeface="Arial"/>
              </a:rPr>
              <a:t/>
            </a:r>
            <a:br>
              <a:rPr lang="en-US" sz="4800" dirty="0">
                <a:solidFill>
                  <a:srgbClr val="FF0000"/>
                </a:solidFill>
                <a:latin typeface="Calibri"/>
                <a:ea typeface="Calibri"/>
                <a:cs typeface="Arial"/>
              </a:rPr>
            </a:br>
            <a:endParaRPr lang="en-US" sz="4800" dirty="0">
              <a:solidFill>
                <a:srgbClr val="FF0000"/>
              </a:solidFill>
            </a:endParaRPr>
          </a:p>
        </p:txBody>
      </p:sp>
      <p:sp>
        <p:nvSpPr>
          <p:cNvPr id="3" name="Content Placeholder 2"/>
          <p:cNvSpPr>
            <a:spLocks noGrp="1"/>
          </p:cNvSpPr>
          <p:nvPr>
            <p:ph idx="1"/>
          </p:nvPr>
        </p:nvSpPr>
        <p:spPr>
          <a:xfrm>
            <a:off x="1403648" y="1628800"/>
            <a:ext cx="7498080" cy="5005536"/>
          </a:xfrm>
        </p:spPr>
        <p:txBody>
          <a:bodyPr>
            <a:normAutofit fontScale="92500" lnSpcReduction="20000"/>
          </a:bodyPr>
          <a:lstStyle/>
          <a:p>
            <a:pPr algn="just">
              <a:lnSpc>
                <a:spcPct val="115000"/>
              </a:lnSpc>
              <a:spcAft>
                <a:spcPts val="1000"/>
              </a:spcAft>
            </a:pPr>
            <a:r>
              <a:rPr lang="en-US" sz="2800" b="1" dirty="0" smtClean="0">
                <a:latin typeface="Arial Narrow" pitchFamily="34" charset="0"/>
                <a:ea typeface="Calibri"/>
                <a:cs typeface="Calibri"/>
              </a:rPr>
              <a:t>Academic Community from Department of Islamic </a:t>
            </a:r>
            <a:r>
              <a:rPr lang="en-US" sz="2800" b="1" dirty="0">
                <a:latin typeface="Arial Narrow" pitchFamily="34" charset="0"/>
                <a:ea typeface="Calibri"/>
                <a:cs typeface="Calibri"/>
              </a:rPr>
              <a:t>Community </a:t>
            </a:r>
            <a:r>
              <a:rPr lang="en-US" sz="2800" b="1" dirty="0" smtClean="0">
                <a:latin typeface="Arial Narrow" pitchFamily="34" charset="0"/>
                <a:ea typeface="Calibri"/>
                <a:cs typeface="Calibri"/>
              </a:rPr>
              <a:t>Development, </a:t>
            </a:r>
            <a:r>
              <a:rPr lang="en-US" sz="2800" b="1" dirty="0">
                <a:latin typeface="Arial Narrow" pitchFamily="34" charset="0"/>
                <a:ea typeface="Calibri"/>
                <a:cs typeface="Calibri"/>
              </a:rPr>
              <a:t>Faculty of </a:t>
            </a:r>
            <a:r>
              <a:rPr lang="en-US" sz="2800" b="1" dirty="0" err="1">
                <a:latin typeface="Arial Narrow" pitchFamily="34" charset="0"/>
                <a:ea typeface="Calibri"/>
                <a:cs typeface="Calibri"/>
              </a:rPr>
              <a:t>Da'wah</a:t>
            </a:r>
            <a:r>
              <a:rPr lang="en-US" sz="2800" b="1" dirty="0">
                <a:latin typeface="Arial Narrow" pitchFamily="34" charset="0"/>
                <a:ea typeface="Calibri"/>
                <a:cs typeface="Calibri"/>
              </a:rPr>
              <a:t> and Communication, State Islamic University </a:t>
            </a:r>
            <a:r>
              <a:rPr lang="en-US" sz="2800" b="1" dirty="0" err="1">
                <a:latin typeface="Arial Narrow" pitchFamily="34" charset="0"/>
                <a:ea typeface="Calibri"/>
                <a:cs typeface="Calibri"/>
              </a:rPr>
              <a:t>Sunan</a:t>
            </a:r>
            <a:r>
              <a:rPr lang="en-US" sz="2800" b="1" dirty="0">
                <a:latin typeface="Arial Narrow" pitchFamily="34" charset="0"/>
                <a:ea typeface="Calibri"/>
                <a:cs typeface="Calibri"/>
              </a:rPr>
              <a:t> </a:t>
            </a:r>
            <a:r>
              <a:rPr lang="en-US" sz="2800" b="1" dirty="0" err="1">
                <a:latin typeface="Arial Narrow" pitchFamily="34" charset="0"/>
                <a:ea typeface="Calibri"/>
                <a:cs typeface="Calibri"/>
              </a:rPr>
              <a:t>Ampel</a:t>
            </a:r>
            <a:r>
              <a:rPr lang="en-US" sz="2800" b="1" dirty="0">
                <a:latin typeface="Arial Narrow" pitchFamily="34" charset="0"/>
                <a:ea typeface="Calibri"/>
                <a:cs typeface="Calibri"/>
              </a:rPr>
              <a:t>, Surabaya. </a:t>
            </a:r>
            <a:endParaRPr lang="en-US" sz="2800" b="1" dirty="0" smtClean="0">
              <a:latin typeface="Arial Narrow" pitchFamily="34" charset="0"/>
              <a:ea typeface="Calibri"/>
              <a:cs typeface="Calibri"/>
            </a:endParaRPr>
          </a:p>
          <a:p>
            <a:pPr algn="just">
              <a:lnSpc>
                <a:spcPct val="115000"/>
              </a:lnSpc>
              <a:spcAft>
                <a:spcPts val="1000"/>
              </a:spcAft>
            </a:pPr>
            <a:r>
              <a:rPr lang="en-US" sz="2800" b="1" dirty="0" smtClean="0">
                <a:latin typeface="Arial Narrow" pitchFamily="34" charset="0"/>
                <a:ea typeface="Calibri"/>
                <a:cs typeface="Calibri"/>
              </a:rPr>
              <a:t>The </a:t>
            </a:r>
            <a:r>
              <a:rPr lang="en-US" sz="2800" b="1" dirty="0">
                <a:latin typeface="Arial Narrow" pitchFamily="34" charset="0"/>
                <a:ea typeface="Calibri"/>
                <a:cs typeface="Calibri"/>
              </a:rPr>
              <a:t>concept of </a:t>
            </a:r>
            <a:r>
              <a:rPr lang="en-US" sz="2800" b="1" dirty="0" err="1">
                <a:latin typeface="Arial Narrow" pitchFamily="34" charset="0"/>
                <a:ea typeface="Calibri"/>
                <a:cs typeface="Calibri"/>
              </a:rPr>
              <a:t>da'wah</a:t>
            </a:r>
            <a:r>
              <a:rPr lang="en-US" sz="2800" b="1" dirty="0">
                <a:latin typeface="Arial Narrow" pitchFamily="34" charset="0"/>
                <a:ea typeface="Calibri"/>
                <a:cs typeface="Calibri"/>
              </a:rPr>
              <a:t> which has developed in this </a:t>
            </a:r>
            <a:r>
              <a:rPr lang="en-US" sz="2800" b="1" dirty="0" smtClean="0">
                <a:latin typeface="Arial Narrow" pitchFamily="34" charset="0"/>
                <a:ea typeface="Calibri"/>
                <a:cs typeface="Calibri"/>
              </a:rPr>
              <a:t>department can </a:t>
            </a:r>
            <a:r>
              <a:rPr lang="en-US" sz="2800" b="1" dirty="0">
                <a:latin typeface="Arial Narrow" pitchFamily="34" charset="0"/>
                <a:ea typeface="Calibri"/>
                <a:cs typeface="Calibri"/>
              </a:rPr>
              <a:t>be called as </a:t>
            </a:r>
            <a:r>
              <a:rPr lang="en-US" sz="2800" b="1" i="1" dirty="0">
                <a:latin typeface="Arial Narrow" pitchFamily="34" charset="0"/>
                <a:ea typeface="Calibri"/>
                <a:cs typeface="Calibri"/>
              </a:rPr>
              <a:t>“</a:t>
            </a:r>
            <a:r>
              <a:rPr lang="en-US" sz="2800" b="1" i="1" dirty="0" err="1">
                <a:latin typeface="Arial Narrow" pitchFamily="34" charset="0"/>
                <a:ea typeface="Calibri"/>
                <a:cs typeface="Calibri"/>
              </a:rPr>
              <a:t>da’wah</a:t>
            </a:r>
            <a:r>
              <a:rPr lang="en-US" sz="2800" b="1" i="1" dirty="0">
                <a:latin typeface="Arial Narrow" pitchFamily="34" charset="0"/>
                <a:ea typeface="Calibri"/>
                <a:cs typeface="Calibri"/>
              </a:rPr>
              <a:t> </a:t>
            </a:r>
            <a:r>
              <a:rPr lang="en-US" sz="2800" b="1" i="1" dirty="0" err="1">
                <a:latin typeface="Arial Narrow" pitchFamily="34" charset="0"/>
                <a:ea typeface="Calibri"/>
                <a:cs typeface="Calibri"/>
              </a:rPr>
              <a:t>bil</a:t>
            </a:r>
            <a:r>
              <a:rPr lang="en-US" sz="2800" b="1" i="1" dirty="0">
                <a:latin typeface="Arial Narrow" pitchFamily="34" charset="0"/>
                <a:ea typeface="Calibri"/>
                <a:cs typeface="Calibri"/>
              </a:rPr>
              <a:t> </a:t>
            </a:r>
            <a:r>
              <a:rPr lang="en-US" sz="2800" b="1" i="1" dirty="0" err="1">
                <a:latin typeface="Arial Narrow" pitchFamily="34" charset="0"/>
                <a:ea typeface="Calibri"/>
                <a:cs typeface="Calibri"/>
              </a:rPr>
              <a:t>hal</a:t>
            </a:r>
            <a:r>
              <a:rPr lang="en-US" sz="2800" b="1" i="1" dirty="0" smtClean="0">
                <a:latin typeface="Arial Narrow" pitchFamily="34" charset="0"/>
                <a:ea typeface="Calibri"/>
                <a:cs typeface="Calibri"/>
              </a:rPr>
              <a:t>” </a:t>
            </a:r>
            <a:r>
              <a:rPr lang="en-US" sz="2800" b="1" dirty="0" smtClean="0">
                <a:latin typeface="Arial Narrow" pitchFamily="34" charset="0"/>
                <a:ea typeface="Calibri"/>
                <a:cs typeface="Calibri"/>
              </a:rPr>
              <a:t>(</a:t>
            </a:r>
            <a:r>
              <a:rPr lang="en-US" sz="2800" b="1" dirty="0" err="1" smtClean="0">
                <a:latin typeface="Arial Narrow" pitchFamily="34" charset="0"/>
                <a:ea typeface="Calibri"/>
                <a:cs typeface="Calibri"/>
              </a:rPr>
              <a:t>da’wa</a:t>
            </a:r>
            <a:r>
              <a:rPr lang="en-US" sz="2800" b="1" dirty="0" smtClean="0">
                <a:latin typeface="Arial Narrow" pitchFamily="34" charset="0"/>
                <a:ea typeface="Calibri"/>
                <a:cs typeface="Calibri"/>
              </a:rPr>
              <a:t> with action) .</a:t>
            </a:r>
            <a:endParaRPr lang="en-US" sz="2800" b="1" dirty="0">
              <a:latin typeface="Arial Narrow" pitchFamily="34" charset="0"/>
              <a:ea typeface="Calibri"/>
              <a:cs typeface="Arial"/>
            </a:endParaRPr>
          </a:p>
          <a:p>
            <a:pPr algn="just">
              <a:lnSpc>
                <a:spcPct val="115000"/>
              </a:lnSpc>
              <a:spcAft>
                <a:spcPts val="1000"/>
              </a:spcAft>
            </a:pPr>
            <a:r>
              <a:rPr lang="en-US" sz="2800" b="1" dirty="0" smtClean="0">
                <a:latin typeface="Arial Narrow" pitchFamily="34" charset="0"/>
                <a:ea typeface="Calibri"/>
                <a:cs typeface="Calibri"/>
              </a:rPr>
              <a:t>That’s mean developing, empowering, </a:t>
            </a:r>
            <a:r>
              <a:rPr lang="en-US" sz="2800" b="1" dirty="0" err="1" smtClean="0">
                <a:latin typeface="Arial Narrow" pitchFamily="34" charset="0"/>
                <a:ea typeface="Calibri"/>
                <a:cs typeface="Calibri"/>
              </a:rPr>
              <a:t>fasilitating</a:t>
            </a:r>
            <a:r>
              <a:rPr lang="en-US" sz="2800" b="1" dirty="0" smtClean="0">
                <a:latin typeface="Arial Narrow" pitchFamily="34" charset="0"/>
                <a:ea typeface="Calibri"/>
                <a:cs typeface="Calibri"/>
              </a:rPr>
              <a:t>, stimulating, encouraging </a:t>
            </a:r>
            <a:r>
              <a:rPr lang="en-US" sz="2800" b="1" dirty="0">
                <a:latin typeface="Arial Narrow" pitchFamily="34" charset="0"/>
                <a:ea typeface="Calibri"/>
                <a:cs typeface="Calibri"/>
              </a:rPr>
              <a:t>and </a:t>
            </a:r>
            <a:r>
              <a:rPr lang="en-US" sz="2800" b="1" dirty="0" smtClean="0">
                <a:latin typeface="Arial Narrow" pitchFamily="34" charset="0"/>
                <a:ea typeface="Calibri"/>
                <a:cs typeface="Calibri"/>
              </a:rPr>
              <a:t>engaging communities </a:t>
            </a:r>
            <a:r>
              <a:rPr lang="en-US" sz="2800" b="1" dirty="0">
                <a:latin typeface="Arial Narrow" pitchFamily="34" charset="0"/>
                <a:ea typeface="Calibri"/>
                <a:cs typeface="Calibri"/>
              </a:rPr>
              <a:t>to do their best for better </a:t>
            </a:r>
            <a:r>
              <a:rPr lang="en-US" sz="2800" b="1" dirty="0" smtClean="0">
                <a:latin typeface="Arial Narrow" pitchFamily="34" charset="0"/>
                <a:ea typeface="Calibri"/>
                <a:cs typeface="Calibri"/>
              </a:rPr>
              <a:t>qualities </a:t>
            </a:r>
            <a:r>
              <a:rPr lang="en-US" sz="2800" b="1" dirty="0">
                <a:latin typeface="Arial Narrow" pitchFamily="34" charset="0"/>
                <a:ea typeface="Calibri"/>
                <a:cs typeface="Calibri"/>
              </a:rPr>
              <a:t>of </a:t>
            </a:r>
            <a:r>
              <a:rPr lang="en-US" sz="2800" b="1" dirty="0" smtClean="0">
                <a:latin typeface="Arial Narrow" pitchFamily="34" charset="0"/>
                <a:ea typeface="Calibri"/>
                <a:cs typeface="Calibri"/>
              </a:rPr>
              <a:t>life, for them and others. </a:t>
            </a:r>
          </a:p>
        </p:txBody>
      </p:sp>
    </p:spTree>
    <p:extLst>
      <p:ext uri="{BB962C8B-B14F-4D97-AF65-F5344CB8AC3E}">
        <p14:creationId xmlns:p14="http://schemas.microsoft.com/office/powerpoint/2010/main" val="551648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692696"/>
            <a:ext cx="7498080" cy="1143000"/>
          </a:xfrm>
          <a:solidFill>
            <a:schemeClr val="accent2">
              <a:lumMod val="40000"/>
              <a:lumOff val="60000"/>
            </a:schemeClr>
          </a:solidFill>
        </p:spPr>
        <p:txBody>
          <a:bodyPr>
            <a:normAutofit fontScale="90000"/>
          </a:bodyPr>
          <a:lstStyle/>
          <a:p>
            <a:pPr algn="ctr"/>
            <a:r>
              <a:rPr lang="en-US" sz="4900" b="1" dirty="0">
                <a:solidFill>
                  <a:srgbClr val="FF0000"/>
                </a:solidFill>
                <a:latin typeface="Berlin Sans FB Demi" pitchFamily="34" charset="0"/>
                <a:ea typeface="Calibri"/>
                <a:cs typeface="Calibri"/>
              </a:rPr>
              <a:t>An Example of </a:t>
            </a:r>
            <a:r>
              <a:rPr lang="en-US" sz="4900" b="1" dirty="0" smtClean="0">
                <a:solidFill>
                  <a:srgbClr val="FF0000"/>
                </a:solidFill>
                <a:latin typeface="Berlin Sans FB Demi" pitchFamily="34" charset="0"/>
                <a:ea typeface="Calibri"/>
                <a:cs typeface="Calibri"/>
              </a:rPr>
              <a:t>Our Community…</a:t>
            </a:r>
            <a:endParaRPr lang="en-US" b="1" dirty="0"/>
          </a:p>
        </p:txBody>
      </p:sp>
      <p:sp>
        <p:nvSpPr>
          <p:cNvPr id="3" name="Content Placeholder 2"/>
          <p:cNvSpPr>
            <a:spLocks noGrp="1"/>
          </p:cNvSpPr>
          <p:nvPr>
            <p:ph idx="1"/>
          </p:nvPr>
        </p:nvSpPr>
        <p:spPr>
          <a:xfrm>
            <a:off x="1547664" y="2492896"/>
            <a:ext cx="7128792" cy="3024336"/>
          </a:xfrm>
          <a:solidFill>
            <a:schemeClr val="accent2">
              <a:lumMod val="20000"/>
              <a:lumOff val="80000"/>
            </a:schemeClr>
          </a:solidFill>
          <a:ln w="76200">
            <a:solidFill>
              <a:srgbClr val="FFC000"/>
            </a:solidFill>
          </a:ln>
        </p:spPr>
        <p:txBody>
          <a:bodyPr>
            <a:normAutofit/>
          </a:bodyPr>
          <a:lstStyle/>
          <a:p>
            <a:pPr marL="82296" indent="0" algn="ctr">
              <a:lnSpc>
                <a:spcPct val="115000"/>
              </a:lnSpc>
              <a:spcAft>
                <a:spcPts val="1000"/>
              </a:spcAft>
              <a:buNone/>
              <a:tabLst>
                <a:tab pos="1805305" algn="l"/>
              </a:tabLst>
            </a:pPr>
            <a:r>
              <a:rPr lang="en-US" sz="3900" b="1" dirty="0" smtClean="0">
                <a:latin typeface="Brush Script MT" pitchFamily="66" charset="0"/>
                <a:ea typeface="Calibri"/>
                <a:cs typeface="Calibri"/>
              </a:rPr>
              <a:t> </a:t>
            </a:r>
            <a:r>
              <a:rPr lang="en-US" sz="3900" b="1" dirty="0" smtClean="0">
                <a:solidFill>
                  <a:srgbClr val="002060"/>
                </a:solidFill>
                <a:latin typeface="Brush Script MT" pitchFamily="66" charset="0"/>
                <a:ea typeface="Calibri"/>
                <a:cs typeface="Calibri"/>
              </a:rPr>
              <a:t>“ </a:t>
            </a:r>
            <a:r>
              <a:rPr lang="en-US" sz="3900" b="1" dirty="0" smtClean="0">
                <a:solidFill>
                  <a:srgbClr val="002060"/>
                </a:solidFill>
                <a:latin typeface="Bahnschrift Condensed" pitchFamily="34" charset="0"/>
                <a:ea typeface="Calibri"/>
                <a:cs typeface="Calibri"/>
              </a:rPr>
              <a:t>Forestry Community ”</a:t>
            </a:r>
            <a:r>
              <a:rPr lang="en-US" sz="3900" b="1" dirty="0" smtClean="0">
                <a:latin typeface="Bahnschrift Condensed" pitchFamily="34" charset="0"/>
                <a:ea typeface="Calibri"/>
                <a:cs typeface="Calibri"/>
              </a:rPr>
              <a:t> </a:t>
            </a:r>
            <a:r>
              <a:rPr lang="en-US" sz="3900" b="1" dirty="0">
                <a:latin typeface="Bahnschrift Condensed" pitchFamily="34" charset="0"/>
                <a:ea typeface="Calibri"/>
                <a:cs typeface="Calibri"/>
              </a:rPr>
              <a:t>(</a:t>
            </a:r>
            <a:r>
              <a:rPr lang="en-US" sz="3900" b="1" dirty="0" err="1">
                <a:latin typeface="Bahnschrift Condensed" pitchFamily="34" charset="0"/>
                <a:ea typeface="Calibri"/>
                <a:cs typeface="Calibri"/>
              </a:rPr>
              <a:t>Komunitas</a:t>
            </a:r>
            <a:r>
              <a:rPr lang="en-US" sz="3900" b="1" dirty="0">
                <a:latin typeface="Bahnschrift Condensed" pitchFamily="34" charset="0"/>
                <a:ea typeface="Calibri"/>
                <a:cs typeface="Calibri"/>
              </a:rPr>
              <a:t> </a:t>
            </a:r>
            <a:r>
              <a:rPr lang="en-US" sz="3900" b="1" dirty="0" err="1">
                <a:latin typeface="Bahnschrift Condensed" pitchFamily="34" charset="0"/>
                <a:ea typeface="Calibri"/>
                <a:cs typeface="Calibri"/>
              </a:rPr>
              <a:t>Petani</a:t>
            </a:r>
            <a:r>
              <a:rPr lang="en-US" sz="3900" b="1" dirty="0">
                <a:latin typeface="Bahnschrift Condensed" pitchFamily="34" charset="0"/>
                <a:ea typeface="Calibri"/>
                <a:cs typeface="Calibri"/>
              </a:rPr>
              <a:t> </a:t>
            </a:r>
            <a:r>
              <a:rPr lang="en-US" sz="3900" b="1" dirty="0" err="1">
                <a:latin typeface="Bahnschrift Condensed" pitchFamily="34" charset="0"/>
                <a:ea typeface="Calibri"/>
                <a:cs typeface="Calibri"/>
              </a:rPr>
              <a:t>Hutan</a:t>
            </a:r>
            <a:r>
              <a:rPr lang="en-US" sz="3900" b="1" dirty="0">
                <a:latin typeface="Bahnschrift Condensed" pitchFamily="34" charset="0"/>
                <a:ea typeface="Calibri"/>
                <a:cs typeface="Calibri"/>
              </a:rPr>
              <a:t>) </a:t>
            </a:r>
            <a:r>
              <a:rPr lang="en-US" sz="3900" b="1" dirty="0" err="1">
                <a:latin typeface="Bahnschrift Condensed" pitchFamily="34" charset="0"/>
                <a:ea typeface="Calibri"/>
                <a:cs typeface="Calibri"/>
              </a:rPr>
              <a:t>Desa</a:t>
            </a:r>
            <a:r>
              <a:rPr lang="en-US" sz="3900" b="1" dirty="0">
                <a:latin typeface="Bahnschrift Condensed" pitchFamily="34" charset="0"/>
                <a:ea typeface="Calibri"/>
                <a:cs typeface="Calibri"/>
              </a:rPr>
              <a:t> </a:t>
            </a:r>
            <a:r>
              <a:rPr lang="en-US" sz="3900" b="1" dirty="0" err="1">
                <a:latin typeface="Bahnschrift Condensed" pitchFamily="34" charset="0"/>
                <a:ea typeface="Calibri"/>
                <a:cs typeface="Calibri"/>
              </a:rPr>
              <a:t>Jembul</a:t>
            </a:r>
            <a:r>
              <a:rPr lang="en-US" sz="3900" b="1" dirty="0">
                <a:latin typeface="Bahnschrift Condensed" pitchFamily="34" charset="0"/>
                <a:ea typeface="Calibri"/>
                <a:cs typeface="Calibri"/>
              </a:rPr>
              <a:t>, </a:t>
            </a:r>
            <a:r>
              <a:rPr lang="en-US" sz="3900" b="1" dirty="0" err="1">
                <a:latin typeface="Bahnschrift Condensed" pitchFamily="34" charset="0"/>
                <a:ea typeface="Calibri"/>
                <a:cs typeface="Calibri"/>
              </a:rPr>
              <a:t>Kec</a:t>
            </a:r>
            <a:r>
              <a:rPr lang="en-US" sz="3900" b="1" dirty="0">
                <a:latin typeface="Bahnschrift Condensed" pitchFamily="34" charset="0"/>
                <a:ea typeface="Calibri"/>
                <a:cs typeface="Calibri"/>
              </a:rPr>
              <a:t>. </a:t>
            </a:r>
            <a:r>
              <a:rPr lang="en-US" sz="3900" b="1" dirty="0" err="1">
                <a:latin typeface="Bahnschrift Condensed" pitchFamily="34" charset="0"/>
                <a:ea typeface="Calibri"/>
                <a:cs typeface="Calibri"/>
              </a:rPr>
              <a:t>Jatirejo</a:t>
            </a:r>
            <a:r>
              <a:rPr lang="en-US" sz="3900" b="1" dirty="0">
                <a:latin typeface="Bahnschrift Condensed" pitchFamily="34" charset="0"/>
                <a:ea typeface="Calibri"/>
                <a:cs typeface="Calibri"/>
              </a:rPr>
              <a:t>, </a:t>
            </a:r>
            <a:r>
              <a:rPr lang="en-US" sz="3900" b="1" dirty="0" err="1">
                <a:latin typeface="Bahnschrift Condensed" pitchFamily="34" charset="0"/>
                <a:ea typeface="Calibri"/>
                <a:cs typeface="Calibri"/>
              </a:rPr>
              <a:t>Kab</a:t>
            </a:r>
            <a:r>
              <a:rPr lang="en-US" sz="3900" b="1" dirty="0">
                <a:latin typeface="Bahnschrift Condensed" pitchFamily="34" charset="0"/>
                <a:ea typeface="Calibri"/>
                <a:cs typeface="Calibri"/>
              </a:rPr>
              <a:t>. </a:t>
            </a:r>
            <a:r>
              <a:rPr lang="en-US" sz="3900" b="1" dirty="0" err="1">
                <a:latin typeface="Bahnschrift Condensed" pitchFamily="34" charset="0"/>
                <a:ea typeface="Calibri"/>
                <a:cs typeface="Calibri"/>
              </a:rPr>
              <a:t>Mojokerto</a:t>
            </a:r>
            <a:r>
              <a:rPr lang="en-US" sz="3900" b="1" dirty="0">
                <a:latin typeface="Bahnschrift Condensed" pitchFamily="34" charset="0"/>
                <a:ea typeface="Calibri"/>
                <a:cs typeface="Calibri"/>
              </a:rPr>
              <a:t>, </a:t>
            </a:r>
            <a:r>
              <a:rPr lang="en-US" sz="3900" b="1" dirty="0" smtClean="0">
                <a:latin typeface="Bahnschrift Condensed" pitchFamily="34" charset="0"/>
                <a:ea typeface="Calibri"/>
                <a:cs typeface="Calibri"/>
              </a:rPr>
              <a:t>Prop. </a:t>
            </a:r>
            <a:r>
              <a:rPr lang="en-US" sz="3900" b="1" dirty="0" err="1" smtClean="0">
                <a:latin typeface="Bahnschrift Condensed" pitchFamily="34" charset="0"/>
                <a:ea typeface="Calibri"/>
                <a:cs typeface="Calibri"/>
              </a:rPr>
              <a:t>Jawa</a:t>
            </a:r>
            <a:r>
              <a:rPr lang="en-US" sz="3900" b="1" dirty="0" smtClean="0">
                <a:latin typeface="Bahnschrift Condensed" pitchFamily="34" charset="0"/>
                <a:ea typeface="Calibri"/>
                <a:cs typeface="Calibri"/>
              </a:rPr>
              <a:t> </a:t>
            </a:r>
            <a:r>
              <a:rPr lang="en-US" sz="3900" b="1" dirty="0" err="1" smtClean="0">
                <a:latin typeface="Bahnschrift Condensed" pitchFamily="34" charset="0"/>
                <a:ea typeface="Calibri"/>
                <a:cs typeface="Calibri"/>
              </a:rPr>
              <a:t>Timur</a:t>
            </a:r>
            <a:r>
              <a:rPr lang="en-US" sz="3900" b="1" dirty="0" smtClean="0">
                <a:latin typeface="Bahnschrift Condensed" pitchFamily="34" charset="0"/>
                <a:ea typeface="Calibri"/>
                <a:cs typeface="Calibri"/>
              </a:rPr>
              <a:t>, </a:t>
            </a:r>
            <a:r>
              <a:rPr lang="en-US" sz="3900" b="1" dirty="0" err="1" smtClean="0">
                <a:latin typeface="Bahnschrift Condensed" pitchFamily="34" charset="0"/>
                <a:ea typeface="Calibri"/>
                <a:cs typeface="Calibri"/>
              </a:rPr>
              <a:t>Republik</a:t>
            </a:r>
            <a:r>
              <a:rPr lang="en-US" sz="3900" b="1" dirty="0" smtClean="0">
                <a:latin typeface="Bahnschrift Condensed" pitchFamily="34" charset="0"/>
                <a:ea typeface="Calibri"/>
                <a:cs typeface="Calibri"/>
              </a:rPr>
              <a:t> Indonesia</a:t>
            </a:r>
            <a:r>
              <a:rPr lang="en-US" sz="3900" b="1" dirty="0">
                <a:latin typeface="Bahnschrift Condensed" pitchFamily="34" charset="0"/>
                <a:ea typeface="Calibri"/>
                <a:cs typeface="Calibri"/>
              </a:rPr>
              <a:t>.</a:t>
            </a:r>
            <a:endParaRPr lang="en-US" sz="3900" dirty="0">
              <a:latin typeface="Bahnschrift Condensed" pitchFamily="34" charset="0"/>
              <a:ea typeface="Calibri"/>
              <a:cs typeface="Arial"/>
            </a:endParaRPr>
          </a:p>
          <a:p>
            <a:pPr marL="82296" indent="0" algn="ctr">
              <a:buNone/>
            </a:pPr>
            <a:endParaRPr lang="en-US" dirty="0"/>
          </a:p>
        </p:txBody>
      </p:sp>
    </p:spTree>
    <p:extLst>
      <p:ext uri="{BB962C8B-B14F-4D97-AF65-F5344CB8AC3E}">
        <p14:creationId xmlns:p14="http://schemas.microsoft.com/office/powerpoint/2010/main" val="715171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886" y="116632"/>
            <a:ext cx="6688514" cy="1368152"/>
          </a:xfrm>
          <a:solidFill>
            <a:srgbClr val="00B0F0"/>
          </a:solidFill>
        </p:spPr>
        <p:txBody>
          <a:bodyPr>
            <a:noAutofit/>
          </a:bodyPr>
          <a:lstStyle/>
          <a:p>
            <a:pPr algn="ctr"/>
            <a:r>
              <a:rPr lang="en-US" sz="3800" b="1" dirty="0" smtClean="0">
                <a:solidFill>
                  <a:srgbClr val="FF0000"/>
                </a:solidFill>
              </a:rPr>
              <a:t>Assets of </a:t>
            </a:r>
            <a:r>
              <a:rPr lang="en-US" sz="3800" b="1" dirty="0" err="1" smtClean="0">
                <a:solidFill>
                  <a:srgbClr val="FF0000"/>
                </a:solidFill>
              </a:rPr>
              <a:t>Jembul</a:t>
            </a:r>
            <a:r>
              <a:rPr lang="en-US" sz="3800" b="1" dirty="0">
                <a:solidFill>
                  <a:srgbClr val="FF0000"/>
                </a:solidFill>
              </a:rPr>
              <a:t>;</a:t>
            </a:r>
            <a:r>
              <a:rPr lang="en-US" sz="3800" b="1" dirty="0" smtClean="0">
                <a:solidFill>
                  <a:srgbClr val="FF0000"/>
                </a:solidFill>
              </a:rPr>
              <a:t/>
            </a:r>
            <a:br>
              <a:rPr lang="en-US" sz="3800" b="1" dirty="0" smtClean="0">
                <a:solidFill>
                  <a:srgbClr val="FF0000"/>
                </a:solidFill>
              </a:rPr>
            </a:br>
            <a:r>
              <a:rPr lang="en-US" sz="3800" b="1" dirty="0" smtClean="0">
                <a:solidFill>
                  <a:srgbClr val="FF0000"/>
                </a:solidFill>
              </a:rPr>
              <a:t>Nature, Physic, Economy</a:t>
            </a:r>
            <a:endParaRPr lang="en-US" sz="3800" b="1" dirty="0">
              <a:solidFill>
                <a:srgbClr val="FF0000"/>
              </a:solidFill>
            </a:endParaRPr>
          </a:p>
        </p:txBody>
      </p:sp>
      <p:pic>
        <p:nvPicPr>
          <p:cNvPr id="4" name="Content Placeholder 3" descr="Seperti Inilah Tanaman Umbi Porang Khas Jembul Lereng Gunung Semar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9453" y="1628799"/>
            <a:ext cx="3133960" cy="3960440"/>
          </a:xfrm>
          <a:prstGeom prst="rect">
            <a:avLst/>
          </a:prstGeom>
          <a:noFill/>
          <a:ln>
            <a:noFill/>
          </a:ln>
        </p:spPr>
      </p:pic>
      <p:sp>
        <p:nvSpPr>
          <p:cNvPr id="5" name="Rectangle 4"/>
          <p:cNvSpPr/>
          <p:nvPr/>
        </p:nvSpPr>
        <p:spPr>
          <a:xfrm>
            <a:off x="1604029" y="5765355"/>
            <a:ext cx="2440796" cy="307777"/>
          </a:xfrm>
          <a:prstGeom prst="rect">
            <a:avLst/>
          </a:prstGeom>
        </p:spPr>
        <p:txBody>
          <a:bodyPr wrap="none">
            <a:spAutoFit/>
          </a:bodyPr>
          <a:lstStyle/>
          <a:p>
            <a:r>
              <a:rPr lang="en-US" sz="1400" b="1" dirty="0">
                <a:solidFill>
                  <a:srgbClr val="FF0000"/>
                </a:solidFill>
                <a:effectLst>
                  <a:outerShdw blurRad="38100" dist="38100" dir="2700000" algn="tl">
                    <a:srgbClr val="000000">
                      <a:alpha val="43137"/>
                    </a:srgbClr>
                  </a:outerShdw>
                </a:effectLst>
                <a:latin typeface="Calibri"/>
                <a:ea typeface="Calibri"/>
              </a:rPr>
              <a:t> </a:t>
            </a:r>
            <a:r>
              <a:rPr lang="en-US" sz="1400" b="1" dirty="0" smtClean="0">
                <a:solidFill>
                  <a:srgbClr val="FF0000"/>
                </a:solidFill>
                <a:effectLst>
                  <a:outerShdw blurRad="38100" dist="38100" dir="2700000" algn="tl">
                    <a:srgbClr val="000000">
                      <a:alpha val="43137"/>
                    </a:srgbClr>
                  </a:outerShdw>
                </a:effectLst>
                <a:latin typeface="Calibri"/>
                <a:ea typeface="Calibri"/>
              </a:rPr>
              <a:t>    The golden plant, “</a:t>
            </a:r>
            <a:r>
              <a:rPr lang="en-US" sz="1400" b="1" dirty="0" err="1" smtClean="0">
                <a:solidFill>
                  <a:srgbClr val="FF0000"/>
                </a:solidFill>
                <a:effectLst>
                  <a:outerShdw blurRad="38100" dist="38100" dir="2700000" algn="tl">
                    <a:srgbClr val="000000">
                      <a:alpha val="43137"/>
                    </a:srgbClr>
                  </a:outerShdw>
                </a:effectLst>
                <a:latin typeface="Calibri"/>
                <a:ea typeface="Calibri"/>
              </a:rPr>
              <a:t>Porang</a:t>
            </a:r>
            <a:r>
              <a:rPr lang="en-US" sz="1400" b="1" dirty="0" smtClean="0">
                <a:solidFill>
                  <a:srgbClr val="FF0000"/>
                </a:solidFill>
                <a:effectLst>
                  <a:outerShdw blurRad="38100" dist="38100" dir="2700000" algn="tl">
                    <a:srgbClr val="000000">
                      <a:alpha val="43137"/>
                    </a:srgbClr>
                  </a:outerShdw>
                </a:effectLst>
                <a:latin typeface="Calibri"/>
                <a:ea typeface="Calibri"/>
              </a:rPr>
              <a:t>” </a:t>
            </a:r>
            <a:endParaRPr lang="en-US" sz="1400" b="1" dirty="0">
              <a:solidFill>
                <a:srgbClr val="FF0000"/>
              </a:solidFill>
              <a:effectLst>
                <a:outerShdw blurRad="38100" dist="38100" dir="2700000" algn="tl">
                  <a:srgbClr val="000000">
                    <a:alpha val="43137"/>
                  </a:srgbClr>
                </a:outerShdw>
              </a:effectLst>
            </a:endParaRPr>
          </a:p>
        </p:txBody>
      </p:sp>
      <p:pic>
        <p:nvPicPr>
          <p:cNvPr id="6" name="Picture 5" descr="Kambing Menjadi Komoditas Andalan Desa Jembul | Jagatngopi.com"/>
          <p:cNvPicPr/>
          <p:nvPr/>
        </p:nvPicPr>
        <p:blipFill>
          <a:blip r:embed="rId3">
            <a:extLst>
              <a:ext uri="{28A0092B-C50C-407E-A947-70E740481C1C}">
                <a14:useLocalDpi xmlns:a14="http://schemas.microsoft.com/office/drawing/2010/main" val="0"/>
              </a:ext>
            </a:extLst>
          </a:blip>
          <a:srcRect/>
          <a:stretch>
            <a:fillRect/>
          </a:stretch>
        </p:blipFill>
        <p:spPr bwMode="auto">
          <a:xfrm>
            <a:off x="4752750" y="1628799"/>
            <a:ext cx="4031210" cy="2653627"/>
          </a:xfrm>
          <a:prstGeom prst="rect">
            <a:avLst/>
          </a:prstGeom>
          <a:noFill/>
          <a:ln>
            <a:noFill/>
          </a:ln>
        </p:spPr>
      </p:pic>
      <p:sp>
        <p:nvSpPr>
          <p:cNvPr id="7" name="Rectangle 6"/>
          <p:cNvSpPr/>
          <p:nvPr/>
        </p:nvSpPr>
        <p:spPr>
          <a:xfrm>
            <a:off x="4211960" y="4245768"/>
            <a:ext cx="4572000" cy="307777"/>
          </a:xfrm>
          <a:prstGeom prst="rect">
            <a:avLst/>
          </a:prstGeom>
        </p:spPr>
        <p:txBody>
          <a:bodyPr>
            <a:spAutoFit/>
          </a:bodyPr>
          <a:lstStyle/>
          <a:p>
            <a:pPr marL="914400">
              <a:spcAft>
                <a:spcPts val="0"/>
              </a:spcAft>
            </a:pPr>
            <a:r>
              <a:rPr lang="en-US" sz="1400" b="1" dirty="0">
                <a:solidFill>
                  <a:srgbClr val="FF0000"/>
                </a:solidFill>
                <a:effectLst>
                  <a:outerShdw blurRad="38100" dist="38100" dir="2700000" algn="tl">
                    <a:srgbClr val="000000">
                      <a:alpha val="43137"/>
                    </a:srgbClr>
                  </a:outerShdw>
                </a:effectLst>
                <a:latin typeface="Calibri"/>
                <a:ea typeface="Calibri"/>
                <a:cs typeface="Calibri"/>
              </a:rPr>
              <a:t> </a:t>
            </a:r>
            <a:r>
              <a:rPr lang="en-US" sz="1400" b="1" dirty="0" smtClean="0">
                <a:solidFill>
                  <a:srgbClr val="FF0000"/>
                </a:solidFill>
                <a:effectLst>
                  <a:outerShdw blurRad="38100" dist="38100" dir="2700000" algn="tl">
                    <a:srgbClr val="000000">
                      <a:alpha val="43137"/>
                    </a:srgbClr>
                  </a:outerShdw>
                </a:effectLst>
                <a:latin typeface="Calibri"/>
                <a:ea typeface="Calibri"/>
                <a:cs typeface="Calibri"/>
              </a:rPr>
              <a:t>    Goat </a:t>
            </a:r>
            <a:r>
              <a:rPr lang="en-US" sz="1400" b="1" dirty="0">
                <a:solidFill>
                  <a:srgbClr val="FF0000"/>
                </a:solidFill>
                <a:effectLst>
                  <a:outerShdw blurRad="38100" dist="38100" dir="2700000" algn="tl">
                    <a:srgbClr val="000000">
                      <a:alpha val="43137"/>
                    </a:srgbClr>
                  </a:outerShdw>
                </a:effectLst>
                <a:latin typeface="Calibri"/>
                <a:ea typeface="Calibri"/>
                <a:cs typeface="Calibri"/>
              </a:rPr>
              <a:t>Livestock Community in </a:t>
            </a:r>
            <a:r>
              <a:rPr lang="en-US" sz="1400" b="1" dirty="0" err="1">
                <a:solidFill>
                  <a:srgbClr val="FF0000"/>
                </a:solidFill>
                <a:effectLst>
                  <a:outerShdw blurRad="38100" dist="38100" dir="2700000" algn="tl">
                    <a:srgbClr val="000000">
                      <a:alpha val="43137"/>
                    </a:srgbClr>
                  </a:outerShdw>
                </a:effectLst>
                <a:latin typeface="Calibri"/>
                <a:ea typeface="Calibri"/>
                <a:cs typeface="Calibri"/>
              </a:rPr>
              <a:t>Jembul</a:t>
            </a:r>
            <a:endParaRPr lang="en-US" sz="1400" b="1" dirty="0">
              <a:solidFill>
                <a:srgbClr val="FF0000"/>
              </a:solidFill>
              <a:effectLst>
                <a:outerShdw blurRad="38100" dist="38100" dir="2700000" algn="tl">
                  <a:srgbClr val="000000">
                    <a:alpha val="43137"/>
                  </a:srgbClr>
                </a:outerShdw>
              </a:effectLst>
              <a:latin typeface="Calibri"/>
              <a:ea typeface="Calibri"/>
              <a:cs typeface="Arial"/>
            </a:endParaRPr>
          </a:p>
        </p:txBody>
      </p:sp>
      <p:pic>
        <p:nvPicPr>
          <p:cNvPr id="8" name="Picture 7" descr="Wisata Bukit pelangi | Desa Jembul Kec Jatirejo Mojokerto Jatim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130" y="4553545"/>
            <a:ext cx="4020830" cy="1902806"/>
          </a:xfrm>
          <a:prstGeom prst="rect">
            <a:avLst/>
          </a:prstGeom>
          <a:noFill/>
          <a:ln>
            <a:noFill/>
          </a:ln>
        </p:spPr>
      </p:pic>
      <p:sp>
        <p:nvSpPr>
          <p:cNvPr id="9" name="Rectangle 8"/>
          <p:cNvSpPr/>
          <p:nvPr/>
        </p:nvSpPr>
        <p:spPr>
          <a:xfrm>
            <a:off x="4423413" y="6456351"/>
            <a:ext cx="4572000" cy="803297"/>
          </a:xfrm>
          <a:prstGeom prst="rect">
            <a:avLst/>
          </a:prstGeom>
        </p:spPr>
        <p:txBody>
          <a:bodyPr>
            <a:spAutoFit/>
          </a:bodyPr>
          <a:lstStyle/>
          <a:p>
            <a:pPr algn="ctr">
              <a:spcAft>
                <a:spcPts val="0"/>
              </a:spcAft>
            </a:pPr>
            <a:r>
              <a:rPr lang="en-US" sz="1400" b="1" dirty="0" smtClean="0">
                <a:solidFill>
                  <a:srgbClr val="FF0000"/>
                </a:solidFill>
                <a:effectLst>
                  <a:outerShdw blurRad="38100" dist="38100" dir="2700000" algn="tl">
                    <a:srgbClr val="000000">
                      <a:alpha val="43137"/>
                    </a:srgbClr>
                  </a:outerShdw>
                </a:effectLst>
                <a:latin typeface="Calibri"/>
                <a:ea typeface="Calibri"/>
                <a:cs typeface="Calibri"/>
              </a:rPr>
              <a:t>Exotic Views of </a:t>
            </a:r>
            <a:r>
              <a:rPr lang="en-US" sz="1400" b="1" dirty="0" err="1">
                <a:solidFill>
                  <a:srgbClr val="FF0000"/>
                </a:solidFill>
                <a:effectLst>
                  <a:outerShdw blurRad="38100" dist="38100" dir="2700000" algn="tl">
                    <a:srgbClr val="000000">
                      <a:alpha val="43137"/>
                    </a:srgbClr>
                  </a:outerShdw>
                </a:effectLst>
                <a:latin typeface="Calibri"/>
                <a:ea typeface="Calibri"/>
                <a:cs typeface="Calibri"/>
              </a:rPr>
              <a:t>Jembul</a:t>
            </a:r>
            <a:r>
              <a:rPr lang="en-US" sz="1400" b="1" dirty="0">
                <a:solidFill>
                  <a:srgbClr val="FF0000"/>
                </a:solidFill>
                <a:effectLst>
                  <a:outerShdw blurRad="38100" dist="38100" dir="2700000" algn="tl">
                    <a:srgbClr val="000000">
                      <a:alpha val="43137"/>
                    </a:srgbClr>
                  </a:outerShdw>
                </a:effectLst>
                <a:latin typeface="Calibri"/>
                <a:ea typeface="Calibri"/>
                <a:cs typeface="Calibri"/>
              </a:rPr>
              <a:t> Village</a:t>
            </a:r>
            <a:endParaRPr lang="en-US" sz="1400" b="1" dirty="0">
              <a:solidFill>
                <a:srgbClr val="FF0000"/>
              </a:solidFill>
              <a:effectLst>
                <a:outerShdw blurRad="38100" dist="38100" dir="2700000" algn="tl">
                  <a:srgbClr val="000000">
                    <a:alpha val="43137"/>
                  </a:srgbClr>
                </a:outerShdw>
              </a:effectLst>
              <a:latin typeface="Calibri"/>
              <a:ea typeface="Calibri"/>
              <a:cs typeface="Arial"/>
            </a:endParaRPr>
          </a:p>
          <a:p>
            <a:pPr indent="270510" algn="just">
              <a:lnSpc>
                <a:spcPct val="115000"/>
              </a:lnSpc>
              <a:spcAft>
                <a:spcPts val="1000"/>
              </a:spcAft>
            </a:pPr>
            <a:r>
              <a:rPr lang="en-US" sz="2800" b="1" dirty="0">
                <a:latin typeface="Calibri"/>
                <a:ea typeface="Calibri"/>
                <a:cs typeface="Calibri"/>
              </a:rPr>
              <a:t> </a:t>
            </a:r>
            <a:endParaRPr lang="en-US" sz="2400" dirty="0">
              <a:effectLst/>
              <a:latin typeface="Calibri"/>
              <a:ea typeface="Calibri"/>
              <a:cs typeface="Arial"/>
            </a:endParaRPr>
          </a:p>
        </p:txBody>
      </p:sp>
    </p:spTree>
    <p:extLst>
      <p:ext uri="{BB962C8B-B14F-4D97-AF65-F5344CB8AC3E}">
        <p14:creationId xmlns:p14="http://schemas.microsoft.com/office/powerpoint/2010/main" val="1684173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4807948" cy="1268760"/>
          </a:xfrm>
          <a:solidFill>
            <a:srgbClr val="00B0F0"/>
          </a:solidFill>
        </p:spPr>
        <p:txBody>
          <a:bodyPr>
            <a:normAutofit/>
          </a:bodyPr>
          <a:lstStyle/>
          <a:p>
            <a:pPr algn="ctr"/>
            <a:r>
              <a:rPr lang="en-US" sz="5400" dirty="0" smtClean="0">
                <a:solidFill>
                  <a:srgbClr val="FF0000"/>
                </a:solidFill>
                <a:latin typeface="Berlin Sans FB Demi" pitchFamily="34" charset="0"/>
              </a:rPr>
              <a:t>Social Assets</a:t>
            </a:r>
            <a:endParaRPr lang="en-US" sz="5400" dirty="0">
              <a:solidFill>
                <a:srgbClr val="FF0000"/>
              </a:solidFill>
              <a:latin typeface="Berlin Sans FB Demi" pitchFamily="34" charset="0"/>
            </a:endParaRPr>
          </a:p>
        </p:txBody>
      </p:sp>
      <p:pic>
        <p:nvPicPr>
          <p:cNvPr id="4" name="Content Placeholder 3" descr="Satgas TMMD 102 Gelar Penyuluhan Wasbang Bagi Warga Desa Jembul"/>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447799"/>
            <a:ext cx="4248472" cy="4645497"/>
          </a:xfrm>
          <a:prstGeom prst="rect">
            <a:avLst/>
          </a:prstGeom>
          <a:noFill/>
          <a:ln>
            <a:noFill/>
          </a:ln>
        </p:spPr>
      </p:pic>
      <p:sp>
        <p:nvSpPr>
          <p:cNvPr id="5" name="Rectangle 4"/>
          <p:cNvSpPr/>
          <p:nvPr/>
        </p:nvSpPr>
        <p:spPr>
          <a:xfrm>
            <a:off x="1619672" y="6233850"/>
            <a:ext cx="3744416" cy="369332"/>
          </a:xfrm>
          <a:prstGeom prst="rect">
            <a:avLst/>
          </a:prstGeom>
        </p:spPr>
        <p:txBody>
          <a:bodyPr wrap="square">
            <a:spAutoFit/>
          </a:bodyPr>
          <a:lstStyle/>
          <a:p>
            <a:pPr algn="ctr"/>
            <a:r>
              <a:rPr lang="en-US" b="1" dirty="0" smtClean="0">
                <a:solidFill>
                  <a:srgbClr val="FF0000"/>
                </a:solidFill>
                <a:effectLst>
                  <a:outerShdw blurRad="38100" dist="38100" dir="2700000" algn="tl">
                    <a:srgbClr val="000000">
                      <a:alpha val="43137"/>
                    </a:srgbClr>
                  </a:outerShdw>
                </a:effectLst>
                <a:latin typeface="Calibri"/>
                <a:ea typeface="Calibri"/>
              </a:rPr>
              <a:t>Inclusiveness of </a:t>
            </a:r>
            <a:r>
              <a:rPr lang="en-US" b="1" dirty="0" err="1" smtClean="0">
                <a:solidFill>
                  <a:srgbClr val="FF0000"/>
                </a:solidFill>
                <a:effectLst>
                  <a:outerShdw blurRad="38100" dist="38100" dir="2700000" algn="tl">
                    <a:srgbClr val="000000">
                      <a:alpha val="43137"/>
                    </a:srgbClr>
                  </a:outerShdw>
                </a:effectLst>
                <a:latin typeface="Calibri"/>
                <a:ea typeface="Calibri"/>
              </a:rPr>
              <a:t>Jembul</a:t>
            </a:r>
            <a:r>
              <a:rPr lang="en-US" b="1" dirty="0" smtClean="0">
                <a:solidFill>
                  <a:srgbClr val="FF0000"/>
                </a:solidFill>
                <a:effectLst>
                  <a:outerShdw blurRad="38100" dist="38100" dir="2700000" algn="tl">
                    <a:srgbClr val="000000">
                      <a:alpha val="43137"/>
                    </a:srgbClr>
                  </a:outerShdw>
                </a:effectLst>
                <a:latin typeface="Calibri"/>
                <a:ea typeface="Calibri"/>
              </a:rPr>
              <a:t> Community </a:t>
            </a:r>
            <a:endParaRPr lang="en-US" b="1" dirty="0">
              <a:solidFill>
                <a:srgbClr val="FF0000"/>
              </a:solidFill>
              <a:effectLst>
                <a:outerShdw blurRad="38100" dist="38100" dir="2700000" algn="tl">
                  <a:srgbClr val="000000">
                    <a:alpha val="43137"/>
                  </a:srgbClr>
                </a:outerShdw>
              </a:effectLst>
            </a:endParaRPr>
          </a:p>
        </p:txBody>
      </p:sp>
      <p:pic>
        <p:nvPicPr>
          <p:cNvPr id="6" name="Picture 5" descr="https://1.bp.blogspot.com/-FKSubdPexv4/XVwHwoRsZHI/AAAAAAAADtU/iPD4JdNkVFYdfwwH9tAbOgKzkdZzPwvnQCLcBGAs/s1600/PicsArt_08-20-09.43.17.jpg"/>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779548" y="908720"/>
            <a:ext cx="3184940" cy="4608512"/>
          </a:xfrm>
          <a:prstGeom prst="rect">
            <a:avLst/>
          </a:prstGeom>
          <a:noFill/>
          <a:ln>
            <a:noFill/>
          </a:ln>
        </p:spPr>
      </p:pic>
      <p:sp>
        <p:nvSpPr>
          <p:cNvPr id="3" name="Rectangle 2"/>
          <p:cNvSpPr/>
          <p:nvPr/>
        </p:nvSpPr>
        <p:spPr>
          <a:xfrm>
            <a:off x="6228184" y="5671756"/>
            <a:ext cx="2304256" cy="369332"/>
          </a:xfrm>
          <a:prstGeom prst="rect">
            <a:avLst/>
          </a:prstGeom>
        </p:spPr>
        <p:txBody>
          <a:bodyPr wrap="square">
            <a:spAutoFit/>
          </a:bodyPr>
          <a:lstStyle/>
          <a:p>
            <a:pPr lvl="0" algn="ctr"/>
            <a:r>
              <a:rPr lang="en-US" b="1" dirty="0">
                <a:solidFill>
                  <a:srgbClr val="FF0000"/>
                </a:solidFill>
                <a:effectLst>
                  <a:outerShdw blurRad="38100" dist="38100" dir="2700000" algn="tl">
                    <a:srgbClr val="000000">
                      <a:alpha val="43137"/>
                    </a:srgbClr>
                  </a:outerShdw>
                </a:effectLst>
                <a:latin typeface="Calibri"/>
                <a:ea typeface="Calibri"/>
              </a:rPr>
              <a:t>social </a:t>
            </a:r>
            <a:r>
              <a:rPr lang="en-US" b="1" dirty="0" smtClean="0">
                <a:solidFill>
                  <a:srgbClr val="FF0000"/>
                </a:solidFill>
                <a:effectLst>
                  <a:outerShdw blurRad="38100" dist="38100" dir="2700000" algn="tl">
                    <a:srgbClr val="000000">
                      <a:alpha val="43137"/>
                    </a:srgbClr>
                  </a:outerShdw>
                </a:effectLst>
                <a:latin typeface="Calibri"/>
                <a:ea typeface="Calibri"/>
              </a:rPr>
              <a:t>cohesiveness</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8258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04664"/>
            <a:ext cx="7498080" cy="1224136"/>
          </a:xfrm>
          <a:solidFill>
            <a:srgbClr val="00B0F0"/>
          </a:solidFill>
        </p:spPr>
        <p:txBody>
          <a:bodyPr>
            <a:normAutofit/>
          </a:bodyPr>
          <a:lstStyle/>
          <a:p>
            <a:r>
              <a:rPr lang="en-US" sz="4400" dirty="0" smtClean="0">
                <a:solidFill>
                  <a:srgbClr val="FF0000"/>
                </a:solidFill>
                <a:latin typeface="Berlin Sans FB Demi" pitchFamily="34" charset="0"/>
              </a:rPr>
              <a:t>Local wisdom as it’s Assets;</a:t>
            </a:r>
            <a:endParaRPr lang="en-US" sz="4400" dirty="0">
              <a:solidFill>
                <a:srgbClr val="FF0000"/>
              </a:solidFill>
              <a:latin typeface="Berlin Sans FB Demi" pitchFamily="34" charset="0"/>
            </a:endParaRPr>
          </a:p>
        </p:txBody>
      </p:sp>
      <p:sp>
        <p:nvSpPr>
          <p:cNvPr id="3" name="Content Placeholder 2"/>
          <p:cNvSpPr>
            <a:spLocks noGrp="1"/>
          </p:cNvSpPr>
          <p:nvPr>
            <p:ph idx="1"/>
          </p:nvPr>
        </p:nvSpPr>
        <p:spPr>
          <a:xfrm>
            <a:off x="2339752" y="1988840"/>
            <a:ext cx="6552728" cy="3168352"/>
          </a:xfrm>
          <a:noFill/>
        </p:spPr>
        <p:txBody>
          <a:bodyPr>
            <a:noAutofit/>
          </a:bodyPr>
          <a:lstStyle/>
          <a:p>
            <a:r>
              <a:rPr lang="en-US" sz="3600" b="1" dirty="0" smtClean="0">
                <a:solidFill>
                  <a:srgbClr val="002060"/>
                </a:solidFill>
                <a:effectLst>
                  <a:outerShdw blurRad="38100" dist="38100" dir="2700000" algn="tl">
                    <a:srgbClr val="000000">
                      <a:alpha val="43137"/>
                    </a:srgbClr>
                  </a:outerShdw>
                </a:effectLst>
                <a:latin typeface="Arial Narrow" pitchFamily="34" charset="0"/>
              </a:rPr>
              <a:t>Keeping the forest sustainable</a:t>
            </a:r>
          </a:p>
          <a:p>
            <a:r>
              <a:rPr lang="en-US" sz="3600" b="1" dirty="0" smtClean="0">
                <a:solidFill>
                  <a:srgbClr val="002060"/>
                </a:solidFill>
                <a:effectLst>
                  <a:outerShdw blurRad="38100" dist="38100" dir="2700000" algn="tl">
                    <a:srgbClr val="000000">
                      <a:alpha val="43137"/>
                    </a:srgbClr>
                  </a:outerShdw>
                </a:effectLst>
                <a:latin typeface="Arial Narrow" pitchFamily="34" charset="0"/>
              </a:rPr>
              <a:t>Keeping the springs</a:t>
            </a:r>
          </a:p>
          <a:p>
            <a:r>
              <a:rPr lang="en-US" sz="3600" b="1" dirty="0" smtClean="0">
                <a:solidFill>
                  <a:srgbClr val="002060"/>
                </a:solidFill>
                <a:effectLst>
                  <a:outerShdw blurRad="38100" dist="38100" dir="2700000" algn="tl">
                    <a:srgbClr val="000000">
                      <a:alpha val="43137"/>
                    </a:srgbClr>
                  </a:outerShdw>
                </a:effectLst>
                <a:latin typeface="Arial Narrow" pitchFamily="34" charset="0"/>
              </a:rPr>
              <a:t>Local  Values</a:t>
            </a:r>
          </a:p>
          <a:p>
            <a:r>
              <a:rPr lang="en-US" sz="3600" b="1" dirty="0" smtClean="0">
                <a:solidFill>
                  <a:srgbClr val="002060"/>
                </a:solidFill>
                <a:effectLst>
                  <a:outerShdw blurRad="38100" dist="38100" dir="2700000" algn="tl">
                    <a:srgbClr val="000000">
                      <a:alpha val="43137"/>
                    </a:srgbClr>
                  </a:outerShdw>
                </a:effectLst>
                <a:latin typeface="Arial Narrow" pitchFamily="34" charset="0"/>
              </a:rPr>
              <a:t>Local Cultures</a:t>
            </a:r>
          </a:p>
          <a:p>
            <a:r>
              <a:rPr lang="en-US" sz="3600" b="1" dirty="0" smtClean="0">
                <a:solidFill>
                  <a:srgbClr val="002060"/>
                </a:solidFill>
                <a:effectLst>
                  <a:outerShdw blurRad="38100" dist="38100" dir="2700000" algn="tl">
                    <a:srgbClr val="000000">
                      <a:alpha val="43137"/>
                    </a:srgbClr>
                  </a:outerShdw>
                </a:effectLst>
                <a:latin typeface="Arial Narrow" pitchFamily="34" charset="0"/>
              </a:rPr>
              <a:t>Local Leaders</a:t>
            </a:r>
            <a:endParaRPr lang="en-US" sz="3600" b="1" dirty="0">
              <a:solidFill>
                <a:srgbClr val="002060"/>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540589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58120" cy="1143000"/>
          </a:xfrm>
        </p:spPr>
        <p:txBody>
          <a:bodyPr>
            <a:noAutofit/>
          </a:bodyPr>
          <a:lstStyle/>
          <a:p>
            <a:pPr algn="ctr"/>
            <a:r>
              <a:rPr lang="en-US" sz="4600" b="1" dirty="0" smtClean="0">
                <a:solidFill>
                  <a:srgbClr val="FF0000"/>
                </a:solidFill>
                <a:latin typeface="Bernard MT Condensed" pitchFamily="18" charset="0"/>
                <a:ea typeface="Calibri"/>
                <a:cs typeface="Calibri"/>
              </a:rPr>
              <a:t>During the Facilitation Process…</a:t>
            </a:r>
            <a:endParaRPr lang="en-US" sz="4600" b="1" dirty="0">
              <a:solidFill>
                <a:srgbClr val="FF0000"/>
              </a:solidFill>
              <a:latin typeface="Bernard MT Condensed" pitchFamily="18" charset="0"/>
            </a:endParaRPr>
          </a:p>
        </p:txBody>
      </p:sp>
      <p:sp>
        <p:nvSpPr>
          <p:cNvPr id="3" name="Content Placeholder 2"/>
          <p:cNvSpPr>
            <a:spLocks noGrp="1"/>
          </p:cNvSpPr>
          <p:nvPr>
            <p:ph idx="1"/>
          </p:nvPr>
        </p:nvSpPr>
        <p:spPr>
          <a:xfrm>
            <a:off x="1547664" y="1628800"/>
            <a:ext cx="7416824" cy="4331568"/>
          </a:xfrm>
          <a:solidFill>
            <a:srgbClr val="FFFF00"/>
          </a:solidFill>
        </p:spPr>
        <p:txBody>
          <a:bodyPr>
            <a:normAutofit fontScale="92500" lnSpcReduction="20000"/>
          </a:bodyPr>
          <a:lstStyle/>
          <a:p>
            <a:pPr marL="727710" indent="-457200" algn="just">
              <a:lnSpc>
                <a:spcPct val="115000"/>
              </a:lnSpc>
              <a:spcAft>
                <a:spcPts val="1000"/>
              </a:spcAft>
              <a:buFont typeface="Wingdings" pitchFamily="2" charset="2"/>
              <a:buChar char="q"/>
            </a:pPr>
            <a:r>
              <a:rPr lang="en-US" b="1" dirty="0" smtClean="0">
                <a:effectLst>
                  <a:outerShdw blurRad="38100" dist="38100" dir="2700000" algn="tl">
                    <a:srgbClr val="000000">
                      <a:alpha val="43137"/>
                    </a:srgbClr>
                  </a:outerShdw>
                </a:effectLst>
                <a:latin typeface="Arial Narrow" pitchFamily="34" charset="0"/>
                <a:ea typeface="Calibri"/>
                <a:cs typeface="Calibri"/>
              </a:rPr>
              <a:t>The spiritual values become </a:t>
            </a:r>
            <a:r>
              <a:rPr lang="en-US" b="1" dirty="0">
                <a:effectLst>
                  <a:outerShdw blurRad="38100" dist="38100" dir="2700000" algn="tl">
                    <a:srgbClr val="000000">
                      <a:alpha val="43137"/>
                    </a:srgbClr>
                  </a:outerShdw>
                </a:effectLst>
                <a:latin typeface="Arial Narrow" pitchFamily="34" charset="0"/>
                <a:ea typeface="Calibri"/>
                <a:cs typeface="Calibri"/>
              </a:rPr>
              <a:t>the </a:t>
            </a:r>
            <a:r>
              <a:rPr lang="en-US" b="1" dirty="0" smtClean="0">
                <a:effectLst>
                  <a:outerShdw blurRad="38100" dist="38100" dir="2700000" algn="tl">
                    <a:srgbClr val="000000">
                      <a:alpha val="43137"/>
                    </a:srgbClr>
                  </a:outerShdw>
                </a:effectLst>
                <a:latin typeface="Arial Narrow" pitchFamily="34" charset="0"/>
                <a:ea typeface="Calibri"/>
                <a:cs typeface="Calibri"/>
              </a:rPr>
              <a:t>guidance</a:t>
            </a:r>
          </a:p>
          <a:p>
            <a:pPr marL="727710" indent="-457200" algn="just">
              <a:lnSpc>
                <a:spcPct val="115000"/>
              </a:lnSpc>
              <a:spcAft>
                <a:spcPts val="1000"/>
              </a:spcAft>
              <a:buFont typeface="Wingdings" pitchFamily="2" charset="2"/>
              <a:buChar char="q"/>
            </a:pPr>
            <a:r>
              <a:rPr lang="en-US" b="1" dirty="0" smtClean="0">
                <a:effectLst>
                  <a:outerShdw blurRad="38100" dist="38100" dir="2700000" algn="tl">
                    <a:srgbClr val="000000">
                      <a:alpha val="43137"/>
                    </a:srgbClr>
                  </a:outerShdw>
                </a:effectLst>
                <a:latin typeface="Arial Narrow" pitchFamily="34" charset="0"/>
                <a:ea typeface="Calibri"/>
                <a:cs typeface="Calibri"/>
              </a:rPr>
              <a:t>Meeting process of the facilitators values and local values of the community</a:t>
            </a:r>
          </a:p>
          <a:p>
            <a:pPr marL="727710" indent="-457200" algn="just">
              <a:lnSpc>
                <a:spcPct val="115000"/>
              </a:lnSpc>
              <a:spcAft>
                <a:spcPts val="1000"/>
              </a:spcAft>
              <a:buFont typeface="Wingdings" pitchFamily="2" charset="2"/>
              <a:buChar char="q"/>
            </a:pPr>
            <a:r>
              <a:rPr lang="en-US" b="1" dirty="0" smtClean="0">
                <a:effectLst>
                  <a:outerShdw blurRad="38100" dist="38100" dir="2700000" algn="tl">
                    <a:srgbClr val="000000">
                      <a:alpha val="43137"/>
                    </a:srgbClr>
                  </a:outerShdw>
                </a:effectLst>
                <a:latin typeface="Arial Narrow" pitchFamily="34" charset="0"/>
                <a:ea typeface="Calibri"/>
                <a:cs typeface="Calibri"/>
              </a:rPr>
              <a:t>The </a:t>
            </a:r>
            <a:r>
              <a:rPr lang="en-US" b="1" dirty="0">
                <a:effectLst>
                  <a:outerShdw blurRad="38100" dist="38100" dir="2700000" algn="tl">
                    <a:srgbClr val="000000">
                      <a:alpha val="43137"/>
                    </a:srgbClr>
                  </a:outerShdw>
                </a:effectLst>
                <a:latin typeface="Arial Narrow" pitchFamily="34" charset="0"/>
                <a:ea typeface="Calibri"/>
                <a:cs typeface="Calibri"/>
              </a:rPr>
              <a:t>collaboration </a:t>
            </a:r>
            <a:r>
              <a:rPr lang="en-US" b="1" dirty="0" smtClean="0">
                <a:effectLst>
                  <a:outerShdw blurRad="38100" dist="38100" dir="2700000" algn="tl">
                    <a:srgbClr val="000000">
                      <a:alpha val="43137"/>
                    </a:srgbClr>
                  </a:outerShdw>
                </a:effectLst>
                <a:latin typeface="Arial Narrow" pitchFamily="34" charset="0"/>
                <a:ea typeface="Calibri"/>
                <a:cs typeface="Calibri"/>
              </a:rPr>
              <a:t>of two powers of good values and behaviors (</a:t>
            </a:r>
            <a:r>
              <a:rPr lang="en-US" b="1" dirty="0" err="1" smtClean="0">
                <a:effectLst>
                  <a:outerShdw blurRad="38100" dist="38100" dir="2700000" algn="tl">
                    <a:srgbClr val="000000">
                      <a:alpha val="43137"/>
                    </a:srgbClr>
                  </a:outerShdw>
                </a:effectLst>
                <a:latin typeface="Arial Narrow" pitchFamily="34" charset="0"/>
                <a:ea typeface="Calibri"/>
                <a:cs typeface="Calibri"/>
              </a:rPr>
              <a:t>Fasilitators</a:t>
            </a:r>
            <a:r>
              <a:rPr lang="en-US" b="1" dirty="0" smtClean="0">
                <a:effectLst>
                  <a:outerShdw blurRad="38100" dist="38100" dir="2700000" algn="tl">
                    <a:srgbClr val="000000">
                      <a:alpha val="43137"/>
                    </a:srgbClr>
                  </a:outerShdw>
                </a:effectLst>
                <a:latin typeface="Arial Narrow" pitchFamily="34" charset="0"/>
                <a:ea typeface="Calibri"/>
                <a:cs typeface="Calibri"/>
              </a:rPr>
              <a:t> and Community) happened.</a:t>
            </a:r>
            <a:endParaRPr lang="en-US" b="1" dirty="0">
              <a:effectLst>
                <a:outerShdw blurRad="38100" dist="38100" dir="2700000" algn="tl">
                  <a:srgbClr val="000000">
                    <a:alpha val="43137"/>
                  </a:srgbClr>
                </a:outerShdw>
              </a:effectLst>
              <a:latin typeface="Arial Narrow" pitchFamily="34" charset="0"/>
              <a:ea typeface="Calibri"/>
              <a:cs typeface="Calibri"/>
            </a:endParaRPr>
          </a:p>
          <a:p>
            <a:pPr marL="727710" indent="-457200">
              <a:lnSpc>
                <a:spcPct val="115000"/>
              </a:lnSpc>
              <a:spcAft>
                <a:spcPts val="1000"/>
              </a:spcAft>
              <a:buFont typeface="Wingdings" pitchFamily="2" charset="2"/>
              <a:buChar char="q"/>
            </a:pPr>
            <a:r>
              <a:rPr lang="en-US" b="1" dirty="0" smtClean="0">
                <a:effectLst>
                  <a:outerShdw blurRad="38100" dist="38100" dir="2700000" algn="tl">
                    <a:srgbClr val="000000">
                      <a:alpha val="43137"/>
                    </a:srgbClr>
                  </a:outerShdw>
                </a:effectLst>
                <a:latin typeface="Arial Narrow" pitchFamily="34" charset="0"/>
                <a:ea typeface="Calibri"/>
                <a:cs typeface="Calibri"/>
              </a:rPr>
              <a:t>The  </a:t>
            </a:r>
            <a:r>
              <a:rPr lang="en-US" b="1" dirty="0">
                <a:effectLst>
                  <a:outerShdw blurRad="38100" dist="38100" dir="2700000" algn="tl">
                    <a:srgbClr val="000000">
                      <a:alpha val="43137"/>
                    </a:srgbClr>
                  </a:outerShdw>
                </a:effectLst>
                <a:latin typeface="Arial Narrow" pitchFamily="34" charset="0"/>
                <a:ea typeface="Calibri"/>
                <a:cs typeface="Calibri"/>
              </a:rPr>
              <a:t>process of </a:t>
            </a:r>
            <a:r>
              <a:rPr lang="en-US" b="1" dirty="0" smtClean="0">
                <a:effectLst>
                  <a:outerShdw blurRad="38100" dist="38100" dir="2700000" algn="tl">
                    <a:srgbClr val="000000">
                      <a:alpha val="43137"/>
                    </a:srgbClr>
                  </a:outerShdw>
                </a:effectLst>
                <a:latin typeface="Arial Narrow" pitchFamily="34" charset="0"/>
                <a:ea typeface="Calibri"/>
                <a:cs typeface="Calibri"/>
              </a:rPr>
              <a:t>  </a:t>
            </a:r>
            <a:r>
              <a:rPr lang="en-US" u="sng" dirty="0" smtClean="0">
                <a:solidFill>
                  <a:srgbClr val="FF0000"/>
                </a:solidFill>
                <a:latin typeface="Berlin Sans FB Demi" pitchFamily="34" charset="0"/>
                <a:ea typeface="Calibri"/>
                <a:cs typeface="Calibri"/>
              </a:rPr>
              <a:t>COMMUNITY DRIVEN DEVELOPMENT</a:t>
            </a:r>
            <a:r>
              <a:rPr lang="en-US" dirty="0" smtClean="0">
                <a:latin typeface="Calibri"/>
                <a:ea typeface="Calibri"/>
                <a:cs typeface="Calibri"/>
              </a:rPr>
              <a:t>  </a:t>
            </a:r>
            <a:r>
              <a:rPr lang="en-US" sz="3900" b="1" dirty="0" err="1" smtClean="0">
                <a:solidFill>
                  <a:srgbClr val="002060"/>
                </a:solidFill>
                <a:effectLst>
                  <a:outerShdw blurRad="38100" dist="38100" dir="2700000" algn="tl">
                    <a:srgbClr val="000000">
                      <a:alpha val="43137"/>
                    </a:srgbClr>
                  </a:outerShdw>
                </a:effectLst>
                <a:latin typeface="Calibri"/>
                <a:ea typeface="Calibri"/>
                <a:cs typeface="Calibri"/>
              </a:rPr>
              <a:t>occured</a:t>
            </a:r>
            <a:r>
              <a:rPr lang="en-US" sz="3900" b="1" dirty="0" smtClean="0">
                <a:solidFill>
                  <a:srgbClr val="002060"/>
                </a:solidFill>
                <a:effectLst>
                  <a:outerShdw blurRad="38100" dist="38100" dir="2700000" algn="tl">
                    <a:srgbClr val="000000">
                      <a:alpha val="43137"/>
                    </a:srgbClr>
                  </a:outerShdw>
                </a:effectLst>
                <a:latin typeface="Calibri"/>
                <a:ea typeface="Calibri"/>
                <a:cs typeface="Calibri"/>
              </a:rPr>
              <a:t> .</a:t>
            </a:r>
            <a:endParaRPr lang="en-US" sz="3900" b="1" dirty="0">
              <a:solidFill>
                <a:srgbClr val="002060"/>
              </a:solidFill>
              <a:effectLst>
                <a:outerShdw blurRad="38100" dist="38100" dir="2700000" algn="tl">
                  <a:srgbClr val="000000">
                    <a:alpha val="43137"/>
                  </a:srgbClr>
                </a:outerShdw>
              </a:effectLst>
              <a:latin typeface="Calibri"/>
              <a:ea typeface="Calibri"/>
              <a:cs typeface="Arial"/>
            </a:endParaRPr>
          </a:p>
        </p:txBody>
      </p:sp>
    </p:spTree>
    <p:extLst>
      <p:ext uri="{BB962C8B-B14F-4D97-AF65-F5344CB8AC3E}">
        <p14:creationId xmlns:p14="http://schemas.microsoft.com/office/powerpoint/2010/main" val="210987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815046" cy="954360"/>
          </a:xfrm>
          <a:solidFill>
            <a:schemeClr val="accent1"/>
          </a:solidFill>
        </p:spPr>
        <p:txBody>
          <a:bodyPr>
            <a:normAutofit/>
          </a:bodyPr>
          <a:lstStyle/>
          <a:p>
            <a:pPr algn="ctr"/>
            <a:r>
              <a:rPr lang="en-US" sz="4000" b="1" dirty="0" smtClean="0">
                <a:solidFill>
                  <a:srgbClr val="FF0000"/>
                </a:solidFill>
                <a:latin typeface="Berlin Sans FB Demi" pitchFamily="34" charset="0"/>
              </a:rPr>
              <a:t>Strengthening  TOGETHERNESS</a:t>
            </a:r>
            <a:endParaRPr lang="en-US" sz="4000" b="1" dirty="0">
              <a:solidFill>
                <a:srgbClr val="FF0000"/>
              </a:solidFill>
              <a:latin typeface="Berlin Sans FB Demi" pitchFamily="34" charset="0"/>
            </a:endParaRPr>
          </a:p>
        </p:txBody>
      </p:sp>
      <p:pic>
        <p:nvPicPr>
          <p:cNvPr id="4" name="Content Placeholder 3" descr="REPELIKA Tanam Pohon Sembari Kenalkan Wisata Desa Jembul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403031"/>
            <a:ext cx="3168352" cy="4320081"/>
          </a:xfrm>
          <a:prstGeom prst="rect">
            <a:avLst/>
          </a:prstGeom>
          <a:noFill/>
          <a:ln>
            <a:noFill/>
          </a:ln>
        </p:spPr>
      </p:pic>
      <p:sp>
        <p:nvSpPr>
          <p:cNvPr id="5" name="Rectangle 4"/>
          <p:cNvSpPr/>
          <p:nvPr/>
        </p:nvSpPr>
        <p:spPr>
          <a:xfrm>
            <a:off x="1365884" y="5723113"/>
            <a:ext cx="2850460" cy="400110"/>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latin typeface="Berlin Sans FB Demi" pitchFamily="34" charset="0"/>
                <a:ea typeface="Calibri"/>
              </a:rPr>
              <a:t>The Greening </a:t>
            </a:r>
            <a:r>
              <a:rPr lang="en-US" sz="2000" b="1" dirty="0">
                <a:solidFill>
                  <a:srgbClr val="C00000"/>
                </a:solidFill>
                <a:effectLst>
                  <a:outerShdw blurRad="38100" dist="38100" dir="2700000" algn="tl">
                    <a:srgbClr val="000000">
                      <a:alpha val="43137"/>
                    </a:srgbClr>
                  </a:outerShdw>
                </a:effectLst>
                <a:latin typeface="Berlin Sans FB Demi" pitchFamily="34" charset="0"/>
                <a:ea typeface="Calibri"/>
              </a:rPr>
              <a:t>Program </a:t>
            </a:r>
            <a:endParaRPr lang="en-US" sz="2000" b="1" dirty="0">
              <a:solidFill>
                <a:srgbClr val="C00000"/>
              </a:solidFill>
              <a:effectLst>
                <a:outerShdw blurRad="38100" dist="38100" dir="2700000" algn="tl">
                  <a:srgbClr val="000000">
                    <a:alpha val="43137"/>
                  </a:srgbClr>
                </a:outerShdw>
              </a:effectLst>
              <a:latin typeface="Berlin Sans FB Demi" pitchFamily="34" charset="0"/>
            </a:endParaRPr>
          </a:p>
        </p:txBody>
      </p:sp>
      <p:pic>
        <p:nvPicPr>
          <p:cNvPr id="6" name="Picture 5" descr="Menengok Kebersamaan Satgas TMMD dengan Warga Jembul Mojokerto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403032"/>
            <a:ext cx="4392488" cy="4762272"/>
          </a:xfrm>
          <a:prstGeom prst="rect">
            <a:avLst/>
          </a:prstGeom>
          <a:noFill/>
          <a:ln>
            <a:noFill/>
          </a:ln>
        </p:spPr>
      </p:pic>
      <p:sp>
        <p:nvSpPr>
          <p:cNvPr id="7" name="Rectangle 6"/>
          <p:cNvSpPr/>
          <p:nvPr/>
        </p:nvSpPr>
        <p:spPr>
          <a:xfrm>
            <a:off x="4588664" y="6165304"/>
            <a:ext cx="4499950" cy="400110"/>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latin typeface="Berlin Sans FB Demi" pitchFamily="34" charset="0"/>
                <a:ea typeface="Calibri"/>
              </a:rPr>
              <a:t>Working, Relax, and  eating </a:t>
            </a:r>
            <a:r>
              <a:rPr lang="en-US" sz="2000" b="1" dirty="0">
                <a:solidFill>
                  <a:srgbClr val="C00000"/>
                </a:solidFill>
                <a:effectLst>
                  <a:outerShdw blurRad="38100" dist="38100" dir="2700000" algn="tl">
                    <a:srgbClr val="000000">
                      <a:alpha val="43137"/>
                    </a:srgbClr>
                  </a:outerShdw>
                </a:effectLst>
                <a:latin typeface="Berlin Sans FB Demi" pitchFamily="34" charset="0"/>
                <a:ea typeface="Calibri"/>
              </a:rPr>
              <a:t>together </a:t>
            </a:r>
            <a:endParaRPr lang="en-US" sz="2000" b="1" dirty="0">
              <a:solidFill>
                <a:srgbClr val="C00000"/>
              </a:solidFill>
              <a:effectLst>
                <a:outerShdw blurRad="38100" dist="38100" dir="2700000" algn="tl">
                  <a:srgbClr val="000000">
                    <a:alpha val="43137"/>
                  </a:srgbClr>
                </a:outerShdw>
              </a:effectLst>
              <a:latin typeface="Berlin Sans FB Demi" pitchFamily="34" charset="0"/>
            </a:endParaRPr>
          </a:p>
        </p:txBody>
      </p:sp>
    </p:spTree>
    <p:extLst>
      <p:ext uri="{BB962C8B-B14F-4D97-AF65-F5344CB8AC3E}">
        <p14:creationId xmlns:p14="http://schemas.microsoft.com/office/powerpoint/2010/main" val="3604025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856" y="14282"/>
            <a:ext cx="8028384" cy="1143000"/>
          </a:xfrm>
          <a:solidFill>
            <a:schemeClr val="accent4">
              <a:lumMod val="40000"/>
              <a:lumOff val="60000"/>
            </a:schemeClr>
          </a:solidFill>
        </p:spPr>
        <p:txBody>
          <a:bodyPr>
            <a:normAutofit fontScale="90000"/>
          </a:bodyPr>
          <a:lstStyle/>
          <a:p>
            <a:r>
              <a:rPr lang="en-US" dirty="0" smtClean="0">
                <a:solidFill>
                  <a:srgbClr val="FF0000"/>
                </a:solidFill>
                <a:latin typeface="Berlin Sans FB Demi" pitchFamily="34" charset="0"/>
              </a:rPr>
              <a:t>Building  Shared RESPONSIBILITY…</a:t>
            </a:r>
            <a:endParaRPr lang="en-US" dirty="0">
              <a:solidFill>
                <a:srgbClr val="FF0000"/>
              </a:solidFill>
              <a:latin typeface="Berlin Sans FB Demi" pitchFamily="34" charset="0"/>
            </a:endParaRPr>
          </a:p>
        </p:txBody>
      </p:sp>
      <p:pic>
        <p:nvPicPr>
          <p:cNvPr id="4" name="Content Placeholder 3" descr="Masuki Hari Ke-14 TMMD, Simak Kemajuan Pembangunan Balai Desa ..."/>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340768"/>
            <a:ext cx="3384376" cy="4608512"/>
          </a:xfrm>
          <a:prstGeom prst="rect">
            <a:avLst/>
          </a:prstGeom>
          <a:noFill/>
          <a:ln>
            <a:noFill/>
          </a:ln>
        </p:spPr>
      </p:pic>
      <p:sp>
        <p:nvSpPr>
          <p:cNvPr id="5" name="Rectangle 4"/>
          <p:cNvSpPr/>
          <p:nvPr/>
        </p:nvSpPr>
        <p:spPr>
          <a:xfrm>
            <a:off x="1403648" y="6083423"/>
            <a:ext cx="3384376" cy="400110"/>
          </a:xfrm>
          <a:prstGeom prst="rect">
            <a:avLst/>
          </a:prstGeom>
        </p:spPr>
        <p:txBody>
          <a:bodyPr wrap="square">
            <a:spAutoFit/>
          </a:bodyPr>
          <a:lstStyle/>
          <a:p>
            <a:pPr algn="ctr"/>
            <a:r>
              <a:rPr lang="en-US" sz="2000" b="1" dirty="0" smtClean="0">
                <a:solidFill>
                  <a:srgbClr val="C00000"/>
                </a:solidFill>
                <a:latin typeface="Berlin Sans FB" pitchFamily="34" charset="0"/>
                <a:ea typeface="Calibri"/>
              </a:rPr>
              <a:t>Build </a:t>
            </a:r>
            <a:r>
              <a:rPr lang="en-US" sz="2000" b="1" dirty="0">
                <a:solidFill>
                  <a:srgbClr val="C00000"/>
                </a:solidFill>
                <a:latin typeface="Berlin Sans FB" pitchFamily="34" charset="0"/>
                <a:ea typeface="Calibri"/>
              </a:rPr>
              <a:t>a village hall </a:t>
            </a:r>
            <a:endParaRPr lang="en-US" sz="2000" b="1" dirty="0">
              <a:solidFill>
                <a:srgbClr val="C00000"/>
              </a:solidFill>
              <a:latin typeface="Berlin Sans FB" pitchFamily="34" charset="0"/>
            </a:endParaRPr>
          </a:p>
        </p:txBody>
      </p:sp>
      <p:pic>
        <p:nvPicPr>
          <p:cNvPr id="6" name="Picture 5" descr="Jalan Tembus Terhubung Disambut Gembira Warga Blentreng – PENA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556792"/>
            <a:ext cx="3888432" cy="4680520"/>
          </a:xfrm>
          <a:prstGeom prst="rect">
            <a:avLst/>
          </a:prstGeom>
          <a:noFill/>
          <a:ln>
            <a:noFill/>
          </a:ln>
        </p:spPr>
      </p:pic>
      <p:sp>
        <p:nvSpPr>
          <p:cNvPr id="7" name="Rectangle 6"/>
          <p:cNvSpPr/>
          <p:nvPr/>
        </p:nvSpPr>
        <p:spPr>
          <a:xfrm>
            <a:off x="5004048" y="6321475"/>
            <a:ext cx="3916775" cy="400110"/>
          </a:xfrm>
          <a:prstGeom prst="rect">
            <a:avLst/>
          </a:prstGeom>
        </p:spPr>
        <p:txBody>
          <a:bodyPr wrap="square">
            <a:spAutoFit/>
          </a:bodyPr>
          <a:lstStyle/>
          <a:p>
            <a:pPr algn="ctr"/>
            <a:r>
              <a:rPr lang="en-US" sz="2000" b="1" dirty="0" smtClean="0">
                <a:solidFill>
                  <a:srgbClr val="C00000"/>
                </a:solidFill>
                <a:latin typeface="Berlin Sans FB" pitchFamily="34" charset="0"/>
                <a:ea typeface="Calibri"/>
              </a:rPr>
              <a:t>Build a connector road </a:t>
            </a:r>
            <a:endParaRPr lang="en-US" sz="2000" b="1" dirty="0">
              <a:solidFill>
                <a:srgbClr val="C00000"/>
              </a:solidFill>
              <a:latin typeface="Berlin Sans FB" pitchFamily="34" charset="0"/>
            </a:endParaRPr>
          </a:p>
        </p:txBody>
      </p:sp>
    </p:spTree>
    <p:extLst>
      <p:ext uri="{BB962C8B-B14F-4D97-AF65-F5344CB8AC3E}">
        <p14:creationId xmlns:p14="http://schemas.microsoft.com/office/powerpoint/2010/main" val="39042735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1840</TotalTime>
  <Words>376</Words>
  <Application>Microsoft Office PowerPoint</Application>
  <PresentationFormat>On-screen Show (4:3)</PresentationFormat>
  <Paragraphs>49</Paragraphs>
  <Slides>12</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Arial</vt:lpstr>
      <vt:lpstr>Arial Narrow</vt:lpstr>
      <vt:lpstr>Bahnschrift Condensed</vt:lpstr>
      <vt:lpstr>Berlin Sans FB</vt:lpstr>
      <vt:lpstr>Berlin Sans FB Demi</vt:lpstr>
      <vt:lpstr>Bernard MT Condensed</vt:lpstr>
      <vt:lpstr>Brush Script MT</vt:lpstr>
      <vt:lpstr>Calibri</vt:lpstr>
      <vt:lpstr>Gill Sans MT</vt:lpstr>
      <vt:lpstr>Verdana</vt:lpstr>
      <vt:lpstr>Wingdings</vt:lpstr>
      <vt:lpstr>Wingdings 2</vt:lpstr>
      <vt:lpstr>Solstice</vt:lpstr>
      <vt:lpstr> The Role of Spiritual Values   in  Developing  Vibrant Community Based on Best Practises in using Asset Based Community Development as an Approach in Jembul Village, Jatirejo, Mojokerto, East Java, Indonesia       Presented at: International ABCD (un) Conference 24 Juni 2020</vt:lpstr>
      <vt:lpstr>Profile of Facilitators </vt:lpstr>
      <vt:lpstr>An Example of Our Community…</vt:lpstr>
      <vt:lpstr>Assets of Jembul; Nature, Physic, Economy</vt:lpstr>
      <vt:lpstr>Social Assets</vt:lpstr>
      <vt:lpstr>Local wisdom as it’s Assets;</vt:lpstr>
      <vt:lpstr>During the Facilitation Process…</vt:lpstr>
      <vt:lpstr>Strengthening  TOGETHERNESS</vt:lpstr>
      <vt:lpstr>Building  Shared RESPONSIBILITY…</vt:lpstr>
      <vt:lpstr>The Results :  </vt:lpstr>
      <vt:lpstr>Jembul at Present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Role of Spiritual Values  in  Developing Vibrant Community Based on Best Practises in  using Asset Based Community Development  as an Approach in Jembul Village, Jatirejo, Mojokerto, East Java, Indonesia    </dc:title>
  <dc:creator>user</dc:creator>
  <cp:lastModifiedBy>Chris Pambor.</cp:lastModifiedBy>
  <cp:revision>74</cp:revision>
  <dcterms:created xsi:type="dcterms:W3CDTF">2020-06-18T15:21:24Z</dcterms:created>
  <dcterms:modified xsi:type="dcterms:W3CDTF">2021-05-21T13:45:55Z</dcterms:modified>
</cp:coreProperties>
</file>